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1"/>
  </p:notesMasterIdLst>
  <p:sldIdLst>
    <p:sldId id="308" r:id="rId2"/>
    <p:sldId id="309" r:id="rId3"/>
    <p:sldId id="258" r:id="rId4"/>
    <p:sldId id="310" r:id="rId5"/>
    <p:sldId id="280" r:id="rId6"/>
    <p:sldId id="311" r:id="rId7"/>
    <p:sldId id="276" r:id="rId8"/>
    <p:sldId id="312" r:id="rId9"/>
    <p:sldId id="281" r:id="rId10"/>
    <p:sldId id="283" r:id="rId11"/>
    <p:sldId id="313" r:id="rId12"/>
    <p:sldId id="278" r:id="rId13"/>
    <p:sldId id="314" r:id="rId14"/>
    <p:sldId id="291" r:id="rId15"/>
    <p:sldId id="315" r:id="rId16"/>
    <p:sldId id="293" r:id="rId17"/>
    <p:sldId id="316" r:id="rId18"/>
    <p:sldId id="290" r:id="rId19"/>
    <p:sldId id="317" r:id="rId20"/>
    <p:sldId id="339" r:id="rId21"/>
    <p:sldId id="340" r:id="rId22"/>
    <p:sldId id="341" r:id="rId23"/>
    <p:sldId id="342" r:id="rId24"/>
    <p:sldId id="343" r:id="rId25"/>
    <p:sldId id="344" r:id="rId26"/>
    <p:sldId id="345" r:id="rId27"/>
    <p:sldId id="346" r:id="rId28"/>
    <p:sldId id="347" r:id="rId29"/>
    <p:sldId id="318" r:id="rId30"/>
    <p:sldId id="294" r:id="rId31"/>
    <p:sldId id="320" r:id="rId32"/>
    <p:sldId id="349" r:id="rId33"/>
    <p:sldId id="361" r:id="rId34"/>
    <p:sldId id="362" r:id="rId35"/>
    <p:sldId id="363" r:id="rId36"/>
    <p:sldId id="350" r:id="rId37"/>
    <p:sldId id="351" r:id="rId38"/>
    <p:sldId id="364" r:id="rId39"/>
    <p:sldId id="352" r:id="rId40"/>
    <p:sldId id="353" r:id="rId41"/>
    <p:sldId id="354" r:id="rId42"/>
    <p:sldId id="355" r:id="rId43"/>
    <p:sldId id="356" r:id="rId44"/>
    <p:sldId id="357" r:id="rId45"/>
    <p:sldId id="358" r:id="rId46"/>
    <p:sldId id="359" r:id="rId47"/>
    <p:sldId id="360" r:id="rId48"/>
    <p:sldId id="319" r:id="rId49"/>
    <p:sldId id="338"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2F9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624"/>
    <p:restoredTop sz="91379"/>
  </p:normalViewPr>
  <p:slideViewPr>
    <p:cSldViewPr snapToGrid="0" snapToObjects="1">
      <p:cViewPr varScale="1">
        <p:scale>
          <a:sx n="100" d="100"/>
          <a:sy n="100" d="100"/>
        </p:scale>
        <p:origin x="680" y="1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E334CE-7D79-9F4F-AF39-07812634BBCA}" type="datetimeFigureOut">
              <a:rPr lang="en-US" smtClean="0"/>
              <a:t>7/11/18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BBBB62-1976-E744-A024-4A04C14082C8}" type="slidenum">
              <a:rPr lang="en-US" smtClean="0"/>
              <a:t>‹#›</a:t>
            </a:fld>
            <a:endParaRPr lang="en-US"/>
          </a:p>
        </p:txBody>
      </p:sp>
    </p:spTree>
    <p:extLst>
      <p:ext uri="{BB962C8B-B14F-4D97-AF65-F5344CB8AC3E}">
        <p14:creationId xmlns:p14="http://schemas.microsoft.com/office/powerpoint/2010/main" val="50777752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a:t>
            </a:r>
            <a:r>
              <a:rPr lang="en-US" baseline="0" dirty="0" smtClean="0"/>
              <a:t> Should write down both of the terms on their white boards.  Use the pictures to have a discussion about the meanings.  When you display a picture (on the click) have them put a check mark by the one they think the conflict is.  They should then put it in a sentence frame (orally).  They can share with each other or with the class. </a:t>
            </a:r>
            <a:endParaRPr lang="en-US" dirty="0"/>
          </a:p>
        </p:txBody>
      </p:sp>
      <p:sp>
        <p:nvSpPr>
          <p:cNvPr id="4" name="Slide Number Placeholder 3"/>
          <p:cNvSpPr>
            <a:spLocks noGrp="1"/>
          </p:cNvSpPr>
          <p:nvPr>
            <p:ph type="sldNum" sz="quarter" idx="10"/>
          </p:nvPr>
        </p:nvSpPr>
        <p:spPr/>
        <p:txBody>
          <a:bodyPr/>
          <a:lstStyle/>
          <a:p>
            <a:fld id="{C9BBBB62-1976-E744-A024-4A04C14082C8}" type="slidenum">
              <a:rPr lang="en-US" smtClean="0"/>
              <a:t>9</a:t>
            </a:fld>
            <a:endParaRPr lang="en-US"/>
          </a:p>
        </p:txBody>
      </p:sp>
    </p:spTree>
    <p:extLst>
      <p:ext uri="{BB962C8B-B14F-4D97-AF65-F5344CB8AC3E}">
        <p14:creationId xmlns:p14="http://schemas.microsoft.com/office/powerpoint/2010/main" val="1935289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students to work in pairs to find the</a:t>
            </a:r>
            <a:r>
              <a:rPr lang="en-US" baseline="0" dirty="0" smtClean="0"/>
              <a:t> answer to this question.  They should respond and then switch roles.  TELL STUDENTS TO ONLY SHARE WHAT THEY ARE COMFORTABLE SHARING.  Afterwards they can put their sample sentence in their personal dictionary. </a:t>
            </a:r>
            <a:endParaRPr lang="en-US" dirty="0"/>
          </a:p>
        </p:txBody>
      </p:sp>
      <p:sp>
        <p:nvSpPr>
          <p:cNvPr id="4" name="Slide Number Placeholder 3"/>
          <p:cNvSpPr>
            <a:spLocks noGrp="1"/>
          </p:cNvSpPr>
          <p:nvPr>
            <p:ph type="sldNum" sz="quarter" idx="10"/>
          </p:nvPr>
        </p:nvSpPr>
        <p:spPr/>
        <p:txBody>
          <a:bodyPr/>
          <a:lstStyle/>
          <a:p>
            <a:fld id="{C9BBBB62-1976-E744-A024-4A04C14082C8}" type="slidenum">
              <a:rPr lang="en-US" smtClean="0"/>
              <a:t>10</a:t>
            </a:fld>
            <a:endParaRPr lang="en-US"/>
          </a:p>
        </p:txBody>
      </p:sp>
    </p:spTree>
    <p:extLst>
      <p:ext uri="{BB962C8B-B14F-4D97-AF65-F5344CB8AC3E}">
        <p14:creationId xmlns:p14="http://schemas.microsoft.com/office/powerpoint/2010/main" val="62953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Start of the next day’s lesson like this, OR if you still have time</a:t>
            </a:r>
            <a:r>
              <a:rPr lang="en-US" baseline="0" dirty="0" smtClean="0"/>
              <a:t> on the same day. </a:t>
            </a:r>
            <a:endParaRPr lang="en-US" dirty="0"/>
          </a:p>
        </p:txBody>
      </p:sp>
      <p:sp>
        <p:nvSpPr>
          <p:cNvPr id="4" name="Slide Number Placeholder 3"/>
          <p:cNvSpPr>
            <a:spLocks noGrp="1"/>
          </p:cNvSpPr>
          <p:nvPr>
            <p:ph type="sldNum" sz="quarter" idx="10"/>
          </p:nvPr>
        </p:nvSpPr>
        <p:spPr/>
        <p:txBody>
          <a:bodyPr/>
          <a:lstStyle/>
          <a:p>
            <a:fld id="{C9BBBB62-1976-E744-A024-4A04C14082C8}" type="slidenum">
              <a:rPr lang="en-US" smtClean="0"/>
              <a:t>12</a:t>
            </a:fld>
            <a:endParaRPr lang="en-US"/>
          </a:p>
        </p:txBody>
      </p:sp>
    </p:spTree>
    <p:extLst>
      <p:ext uri="{BB962C8B-B14F-4D97-AF65-F5344CB8AC3E}">
        <p14:creationId xmlns:p14="http://schemas.microsoft.com/office/powerpoint/2010/main" val="1852715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 students say phrases</a:t>
            </a:r>
            <a:r>
              <a:rPr lang="en-US" baseline="0" dirty="0" smtClean="0"/>
              <a:t> out loud. </a:t>
            </a:r>
            <a:endParaRPr lang="en-US" dirty="0"/>
          </a:p>
        </p:txBody>
      </p:sp>
      <p:sp>
        <p:nvSpPr>
          <p:cNvPr id="4" name="Slide Number Placeholder 3"/>
          <p:cNvSpPr>
            <a:spLocks noGrp="1"/>
          </p:cNvSpPr>
          <p:nvPr>
            <p:ph type="sldNum" sz="quarter" idx="10"/>
          </p:nvPr>
        </p:nvSpPr>
        <p:spPr/>
        <p:txBody>
          <a:bodyPr/>
          <a:lstStyle/>
          <a:p>
            <a:fld id="{C9BBBB62-1976-E744-A024-4A04C14082C8}" type="slidenum">
              <a:rPr lang="en-US" smtClean="0"/>
              <a:t>14</a:t>
            </a:fld>
            <a:endParaRPr lang="en-US"/>
          </a:p>
        </p:txBody>
      </p:sp>
    </p:spTree>
    <p:extLst>
      <p:ext uri="{BB962C8B-B14F-4D97-AF65-F5344CB8AC3E}">
        <p14:creationId xmlns:p14="http://schemas.microsoft.com/office/powerpoint/2010/main" val="905140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a:t>
            </a:r>
            <a:r>
              <a:rPr lang="en-US" baseline="0" dirty="0" smtClean="0"/>
              <a:t> choral read.  Put explanation in their personal dictionary.  Have a class discussion about the word. </a:t>
            </a:r>
            <a:endParaRPr lang="en-US" dirty="0"/>
          </a:p>
        </p:txBody>
      </p:sp>
      <p:sp>
        <p:nvSpPr>
          <p:cNvPr id="4" name="Slide Number Placeholder 3"/>
          <p:cNvSpPr>
            <a:spLocks noGrp="1"/>
          </p:cNvSpPr>
          <p:nvPr>
            <p:ph type="sldNum" sz="quarter" idx="10"/>
          </p:nvPr>
        </p:nvSpPr>
        <p:spPr/>
        <p:txBody>
          <a:bodyPr/>
          <a:lstStyle/>
          <a:p>
            <a:fld id="{C9BBBB62-1976-E744-A024-4A04C14082C8}" type="slidenum">
              <a:rPr lang="en-US" smtClean="0"/>
              <a:t>18</a:t>
            </a:fld>
            <a:endParaRPr lang="en-US"/>
          </a:p>
        </p:txBody>
      </p:sp>
    </p:spTree>
    <p:extLst>
      <p:ext uri="{BB962C8B-B14F-4D97-AF65-F5344CB8AC3E}">
        <p14:creationId xmlns:p14="http://schemas.microsoft.com/office/powerpoint/2010/main" val="1185765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 students write crisis</a:t>
            </a:r>
            <a:r>
              <a:rPr lang="en-US" baseline="0" dirty="0" smtClean="0"/>
              <a:t> or peace on their whiteboards.  If they hold up a whiteboard that means they are ready to explain their answer.  </a:t>
            </a:r>
            <a:endParaRPr lang="en-US" dirty="0"/>
          </a:p>
        </p:txBody>
      </p:sp>
      <p:sp>
        <p:nvSpPr>
          <p:cNvPr id="4" name="Slide Number Placeholder 3"/>
          <p:cNvSpPr>
            <a:spLocks noGrp="1"/>
          </p:cNvSpPr>
          <p:nvPr>
            <p:ph type="sldNum" sz="quarter" idx="10"/>
          </p:nvPr>
        </p:nvSpPr>
        <p:spPr/>
        <p:txBody>
          <a:bodyPr/>
          <a:lstStyle/>
          <a:p>
            <a:fld id="{C9BBBB62-1976-E744-A024-4A04C14082C8}" type="slidenum">
              <a:rPr lang="en-US" smtClean="0"/>
              <a:t>20</a:t>
            </a:fld>
            <a:endParaRPr lang="en-US"/>
          </a:p>
        </p:txBody>
      </p:sp>
    </p:spTree>
    <p:extLst>
      <p:ext uri="{BB962C8B-B14F-4D97-AF65-F5344CB8AC3E}">
        <p14:creationId xmlns:p14="http://schemas.microsoft.com/office/powerpoint/2010/main" val="17818694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optional.</a:t>
            </a:r>
            <a:r>
              <a:rPr lang="en-US" baseline="0" dirty="0" smtClean="0"/>
              <a:t>  If you are having students write the words and definitions in a DVT- then I would </a:t>
            </a:r>
            <a:r>
              <a:rPr lang="en-US" baseline="0" dirty="0" err="1" smtClean="0"/>
              <a:t>recomment</a:t>
            </a:r>
            <a:r>
              <a:rPr lang="en-US" baseline="0" smtClean="0"/>
              <a:t> having them connect it to the story as a review activity.  </a:t>
            </a:r>
            <a:endParaRPr lang="en-US" dirty="0"/>
          </a:p>
        </p:txBody>
      </p:sp>
      <p:sp>
        <p:nvSpPr>
          <p:cNvPr id="4" name="Slide Number Placeholder 3"/>
          <p:cNvSpPr>
            <a:spLocks noGrp="1"/>
          </p:cNvSpPr>
          <p:nvPr>
            <p:ph type="sldNum" sz="quarter" idx="10"/>
          </p:nvPr>
        </p:nvSpPr>
        <p:spPr/>
        <p:txBody>
          <a:bodyPr/>
          <a:lstStyle/>
          <a:p>
            <a:fld id="{C9BBBB62-1976-E744-A024-4A04C14082C8}" type="slidenum">
              <a:rPr lang="en-US" smtClean="0"/>
              <a:t>30</a:t>
            </a:fld>
            <a:endParaRPr lang="en-US"/>
          </a:p>
        </p:txBody>
      </p:sp>
    </p:spTree>
    <p:extLst>
      <p:ext uri="{BB962C8B-B14F-4D97-AF65-F5344CB8AC3E}">
        <p14:creationId xmlns:p14="http://schemas.microsoft.com/office/powerpoint/2010/main" val="1024879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a:t>
            </a:r>
            <a:r>
              <a:rPr lang="en-US" baseline="0" dirty="0" smtClean="0"/>
              <a:t> may call up students individually and have them put their back to the board, but for more participation have them work in pairs.  One person turns their back to the board and the other person gives them clues, examples, non-examples, cloze sentences, etc.  </a:t>
            </a:r>
            <a:r>
              <a:rPr lang="en-US" baseline="0" dirty="0" err="1" smtClean="0"/>
              <a:t>Anthing</a:t>
            </a:r>
            <a:r>
              <a:rPr lang="en-US" baseline="0" dirty="0" smtClean="0"/>
              <a:t> to get them to guess the word, except letters that are in the word. </a:t>
            </a:r>
            <a:endParaRPr lang="en-US" dirty="0"/>
          </a:p>
        </p:txBody>
      </p:sp>
      <p:sp>
        <p:nvSpPr>
          <p:cNvPr id="4" name="Slide Number Placeholder 3"/>
          <p:cNvSpPr>
            <a:spLocks noGrp="1"/>
          </p:cNvSpPr>
          <p:nvPr>
            <p:ph type="sldNum" sz="quarter" idx="10"/>
          </p:nvPr>
        </p:nvSpPr>
        <p:spPr/>
        <p:txBody>
          <a:bodyPr/>
          <a:lstStyle/>
          <a:p>
            <a:fld id="{C9BBBB62-1976-E744-A024-4A04C14082C8}" type="slidenum">
              <a:rPr lang="en-US" smtClean="0"/>
              <a:t>49</a:t>
            </a:fld>
            <a:endParaRPr lang="en-US"/>
          </a:p>
        </p:txBody>
      </p:sp>
    </p:spTree>
    <p:extLst>
      <p:ext uri="{BB962C8B-B14F-4D97-AF65-F5344CB8AC3E}">
        <p14:creationId xmlns:p14="http://schemas.microsoft.com/office/powerpoint/2010/main" val="944375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83F451F-F8CA-B44D-BDAD-E5DF1BF814D2}" type="datetimeFigureOut">
              <a:rPr lang="en-US" smtClean="0"/>
              <a:t>7/11/18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483445-54C4-594C-9952-F450F72FD5BA}" type="slidenum">
              <a:rPr lang="en-US" smtClean="0"/>
              <a:t>‹#›</a:t>
            </a:fld>
            <a:endParaRPr lang="en-US"/>
          </a:p>
        </p:txBody>
      </p:sp>
    </p:spTree>
    <p:extLst>
      <p:ext uri="{BB962C8B-B14F-4D97-AF65-F5344CB8AC3E}">
        <p14:creationId xmlns:p14="http://schemas.microsoft.com/office/powerpoint/2010/main" val="3018964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3F451F-F8CA-B44D-BDAD-E5DF1BF814D2}" type="datetimeFigureOut">
              <a:rPr lang="en-US" smtClean="0"/>
              <a:t>7/11/18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483445-54C4-594C-9952-F450F72FD5BA}" type="slidenum">
              <a:rPr lang="en-US" smtClean="0"/>
              <a:t>‹#›</a:t>
            </a:fld>
            <a:endParaRPr lang="en-US"/>
          </a:p>
        </p:txBody>
      </p:sp>
    </p:spTree>
    <p:extLst>
      <p:ext uri="{BB962C8B-B14F-4D97-AF65-F5344CB8AC3E}">
        <p14:creationId xmlns:p14="http://schemas.microsoft.com/office/powerpoint/2010/main" val="3080332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3F451F-F8CA-B44D-BDAD-E5DF1BF814D2}" type="datetimeFigureOut">
              <a:rPr lang="en-US" smtClean="0"/>
              <a:t>7/11/18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483445-54C4-594C-9952-F450F72FD5BA}" type="slidenum">
              <a:rPr lang="en-US" smtClean="0"/>
              <a:t>‹#›</a:t>
            </a:fld>
            <a:endParaRPr lang="en-US"/>
          </a:p>
        </p:txBody>
      </p:sp>
    </p:spTree>
    <p:extLst>
      <p:ext uri="{BB962C8B-B14F-4D97-AF65-F5344CB8AC3E}">
        <p14:creationId xmlns:p14="http://schemas.microsoft.com/office/powerpoint/2010/main" val="1923538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3F451F-F8CA-B44D-BDAD-E5DF1BF814D2}" type="datetimeFigureOut">
              <a:rPr lang="en-US" smtClean="0"/>
              <a:t>7/11/18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483445-54C4-594C-9952-F450F72FD5BA}" type="slidenum">
              <a:rPr lang="en-US" smtClean="0"/>
              <a:t>‹#›</a:t>
            </a:fld>
            <a:endParaRPr lang="en-US"/>
          </a:p>
        </p:txBody>
      </p:sp>
    </p:spTree>
    <p:extLst>
      <p:ext uri="{BB962C8B-B14F-4D97-AF65-F5344CB8AC3E}">
        <p14:creationId xmlns:p14="http://schemas.microsoft.com/office/powerpoint/2010/main" val="487321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3F451F-F8CA-B44D-BDAD-E5DF1BF814D2}" type="datetimeFigureOut">
              <a:rPr lang="en-US" smtClean="0"/>
              <a:t>7/11/18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483445-54C4-594C-9952-F450F72FD5BA}" type="slidenum">
              <a:rPr lang="en-US" smtClean="0"/>
              <a:t>‹#›</a:t>
            </a:fld>
            <a:endParaRPr lang="en-US"/>
          </a:p>
        </p:txBody>
      </p:sp>
    </p:spTree>
    <p:extLst>
      <p:ext uri="{BB962C8B-B14F-4D97-AF65-F5344CB8AC3E}">
        <p14:creationId xmlns:p14="http://schemas.microsoft.com/office/powerpoint/2010/main" val="678924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83F451F-F8CA-B44D-BDAD-E5DF1BF814D2}" type="datetimeFigureOut">
              <a:rPr lang="en-US" smtClean="0"/>
              <a:t>7/11/18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483445-54C4-594C-9952-F450F72FD5BA}" type="slidenum">
              <a:rPr lang="en-US" smtClean="0"/>
              <a:t>‹#›</a:t>
            </a:fld>
            <a:endParaRPr lang="en-US"/>
          </a:p>
        </p:txBody>
      </p:sp>
    </p:spTree>
    <p:extLst>
      <p:ext uri="{BB962C8B-B14F-4D97-AF65-F5344CB8AC3E}">
        <p14:creationId xmlns:p14="http://schemas.microsoft.com/office/powerpoint/2010/main" val="159960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83F451F-F8CA-B44D-BDAD-E5DF1BF814D2}" type="datetimeFigureOut">
              <a:rPr lang="en-US" smtClean="0"/>
              <a:t>7/11/18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D483445-54C4-594C-9952-F450F72FD5BA}" type="slidenum">
              <a:rPr lang="en-US" smtClean="0"/>
              <a:t>‹#›</a:t>
            </a:fld>
            <a:endParaRPr lang="en-US"/>
          </a:p>
        </p:txBody>
      </p:sp>
    </p:spTree>
    <p:extLst>
      <p:ext uri="{BB962C8B-B14F-4D97-AF65-F5344CB8AC3E}">
        <p14:creationId xmlns:p14="http://schemas.microsoft.com/office/powerpoint/2010/main" val="3052748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83F451F-F8CA-B44D-BDAD-E5DF1BF814D2}" type="datetimeFigureOut">
              <a:rPr lang="en-US" smtClean="0"/>
              <a:t>7/11/18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D483445-54C4-594C-9952-F450F72FD5BA}" type="slidenum">
              <a:rPr lang="en-US" smtClean="0"/>
              <a:t>‹#›</a:t>
            </a:fld>
            <a:endParaRPr lang="en-US"/>
          </a:p>
        </p:txBody>
      </p:sp>
    </p:spTree>
    <p:extLst>
      <p:ext uri="{BB962C8B-B14F-4D97-AF65-F5344CB8AC3E}">
        <p14:creationId xmlns:p14="http://schemas.microsoft.com/office/powerpoint/2010/main" val="2068736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3F451F-F8CA-B44D-BDAD-E5DF1BF814D2}" type="datetimeFigureOut">
              <a:rPr lang="en-US" smtClean="0"/>
              <a:t>7/11/18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D483445-54C4-594C-9952-F450F72FD5BA}" type="slidenum">
              <a:rPr lang="en-US" smtClean="0"/>
              <a:t>‹#›</a:t>
            </a:fld>
            <a:endParaRPr lang="en-US"/>
          </a:p>
        </p:txBody>
      </p:sp>
    </p:spTree>
    <p:extLst>
      <p:ext uri="{BB962C8B-B14F-4D97-AF65-F5344CB8AC3E}">
        <p14:creationId xmlns:p14="http://schemas.microsoft.com/office/powerpoint/2010/main" val="2395380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3F451F-F8CA-B44D-BDAD-E5DF1BF814D2}" type="datetimeFigureOut">
              <a:rPr lang="en-US" smtClean="0"/>
              <a:t>7/11/18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483445-54C4-594C-9952-F450F72FD5BA}" type="slidenum">
              <a:rPr lang="en-US" smtClean="0"/>
              <a:t>‹#›</a:t>
            </a:fld>
            <a:endParaRPr lang="en-US"/>
          </a:p>
        </p:txBody>
      </p:sp>
    </p:spTree>
    <p:extLst>
      <p:ext uri="{BB962C8B-B14F-4D97-AF65-F5344CB8AC3E}">
        <p14:creationId xmlns:p14="http://schemas.microsoft.com/office/powerpoint/2010/main" val="4235892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3F451F-F8CA-B44D-BDAD-E5DF1BF814D2}" type="datetimeFigureOut">
              <a:rPr lang="en-US" smtClean="0"/>
              <a:t>7/11/18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483445-54C4-594C-9952-F450F72FD5BA}" type="slidenum">
              <a:rPr lang="en-US" smtClean="0"/>
              <a:t>‹#›</a:t>
            </a:fld>
            <a:endParaRPr lang="en-US"/>
          </a:p>
        </p:txBody>
      </p:sp>
    </p:spTree>
    <p:extLst>
      <p:ext uri="{BB962C8B-B14F-4D97-AF65-F5344CB8AC3E}">
        <p14:creationId xmlns:p14="http://schemas.microsoft.com/office/powerpoint/2010/main" val="327982511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3F451F-F8CA-B44D-BDAD-E5DF1BF814D2}" type="datetimeFigureOut">
              <a:rPr lang="en-US" smtClean="0"/>
              <a:t>7/11/18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483445-54C4-594C-9952-F450F72FD5BA}" type="slidenum">
              <a:rPr lang="en-US" smtClean="0"/>
              <a:t>‹#›</a:t>
            </a:fld>
            <a:endParaRPr lang="en-US"/>
          </a:p>
        </p:txBody>
      </p:sp>
    </p:spTree>
    <p:extLst>
      <p:ext uri="{BB962C8B-B14F-4D97-AF65-F5344CB8AC3E}">
        <p14:creationId xmlns:p14="http://schemas.microsoft.com/office/powerpoint/2010/main" val="1255264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2.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3.tiff"/><Relationship Id="rId4" Type="http://schemas.openxmlformats.org/officeDocument/2006/relationships/image" Target="../media/image4.tiff"/><Relationship Id="rId5" Type="http://schemas.openxmlformats.org/officeDocument/2006/relationships/image" Target="../media/image5.jpg"/><Relationship Id="rId6" Type="http://schemas.openxmlformats.org/officeDocument/2006/relationships/image" Target="../media/image6.jpg"/><Relationship Id="rId7" Type="http://schemas.openxmlformats.org/officeDocument/2006/relationships/image" Target="../media/image7.jpeg"/><Relationship Id="rId8" Type="http://schemas.openxmlformats.org/officeDocument/2006/relationships/image" Target="../media/image8.jpeg"/><Relationship Id="rId9"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44625"/>
            <a:ext cx="7772400" cy="1470025"/>
          </a:xfrm>
        </p:spPr>
        <p:txBody>
          <a:bodyPr>
            <a:normAutofit fontScale="90000"/>
          </a:bodyPr>
          <a:lstStyle/>
          <a:p>
            <a:r>
              <a:rPr lang="en-US" b="1" i="1" dirty="0" smtClean="0"/>
              <a:t>Unit </a:t>
            </a:r>
            <a:r>
              <a:rPr lang="en-US" b="1" i="1" dirty="0"/>
              <a:t>1</a:t>
            </a:r>
            <a:r>
              <a:rPr lang="en-US" b="1" i="1" dirty="0" smtClean="0"/>
              <a:t/>
            </a:r>
            <a:br>
              <a:rPr lang="en-US" b="1" i="1" dirty="0" smtClean="0"/>
            </a:br>
            <a:r>
              <a:rPr lang="en-US" b="1" i="1" dirty="0" smtClean="0"/>
              <a:t>Theme Vocabulary</a:t>
            </a:r>
            <a:br>
              <a:rPr lang="en-US" b="1" i="1" dirty="0" smtClean="0"/>
            </a:br>
            <a:r>
              <a:rPr lang="en-US" b="1" i="1" dirty="0" smtClean="0"/>
              <a:t/>
            </a:r>
            <a:br>
              <a:rPr lang="en-US" b="1" i="1" dirty="0" smtClean="0"/>
            </a:br>
            <a:r>
              <a:rPr lang="en-US" b="1" i="1" dirty="0" smtClean="0"/>
              <a:t>Step 1. Selecting the Words</a:t>
            </a:r>
            <a:br>
              <a:rPr lang="en-US" b="1" i="1" dirty="0" smtClean="0"/>
            </a:br>
            <a:r>
              <a:rPr lang="en-US" b="1" i="1" dirty="0" smtClean="0">
                <a:solidFill>
                  <a:srgbClr val="0070C0"/>
                </a:solidFill>
              </a:rPr>
              <a:t>conflict</a:t>
            </a:r>
            <a:r>
              <a:rPr lang="en-US" b="1" i="1" dirty="0" smtClean="0">
                <a:solidFill>
                  <a:srgbClr val="0070C0"/>
                </a:solidFill>
              </a:rPr>
              <a:t/>
            </a:r>
            <a:br>
              <a:rPr lang="en-US" b="1" i="1" dirty="0" smtClean="0">
                <a:solidFill>
                  <a:srgbClr val="0070C0"/>
                </a:solidFill>
              </a:rPr>
            </a:br>
            <a:r>
              <a:rPr lang="en-US" b="1" i="1" dirty="0" smtClean="0">
                <a:solidFill>
                  <a:srgbClr val="0070C0"/>
                </a:solidFill>
              </a:rPr>
              <a:t>crisis</a:t>
            </a:r>
            <a:r>
              <a:rPr lang="en-US" b="1" i="1" dirty="0" smtClean="0">
                <a:solidFill>
                  <a:srgbClr val="0070C0"/>
                </a:solidFill>
              </a:rPr>
              <a:t/>
            </a:r>
            <a:br>
              <a:rPr lang="en-US" b="1" i="1" dirty="0" smtClean="0">
                <a:solidFill>
                  <a:srgbClr val="0070C0"/>
                </a:solidFill>
              </a:rPr>
            </a:br>
            <a:r>
              <a:rPr lang="en-US" b="1" i="1" dirty="0" smtClean="0">
                <a:solidFill>
                  <a:srgbClr val="0070C0"/>
                </a:solidFill>
              </a:rPr>
              <a:t>reason </a:t>
            </a:r>
            <a:endParaRPr lang="en-US" b="1" i="1" dirty="0">
              <a:solidFill>
                <a:srgbClr val="0070C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3800" y="4296331"/>
            <a:ext cx="4013200" cy="2460069"/>
          </a:xfrm>
          <a:prstGeom prst="rect">
            <a:avLst/>
          </a:prstGeom>
        </p:spPr>
      </p:pic>
    </p:spTree>
    <p:extLst>
      <p:ext uri="{BB962C8B-B14F-4D97-AF65-F5344CB8AC3E}">
        <p14:creationId xmlns:p14="http://schemas.microsoft.com/office/powerpoint/2010/main" val="15192243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smtClean="0"/>
              <a:t>A:  </a:t>
            </a:r>
            <a:r>
              <a:rPr lang="en-US" sz="3200" dirty="0" smtClean="0"/>
              <a:t>When was the last time you were in a conflict?  What was it? </a:t>
            </a:r>
            <a:endParaRPr lang="en-US" sz="3200" dirty="0"/>
          </a:p>
        </p:txBody>
      </p:sp>
      <p:sp>
        <p:nvSpPr>
          <p:cNvPr id="4" name="TextBox 3"/>
          <p:cNvSpPr txBox="1"/>
          <p:nvPr/>
        </p:nvSpPr>
        <p:spPr>
          <a:xfrm>
            <a:off x="602776" y="3352354"/>
            <a:ext cx="8286532" cy="2062103"/>
          </a:xfrm>
          <a:prstGeom prst="rect">
            <a:avLst/>
          </a:prstGeom>
          <a:noFill/>
        </p:spPr>
        <p:txBody>
          <a:bodyPr wrap="square" rtlCol="0">
            <a:spAutoFit/>
          </a:bodyPr>
          <a:lstStyle/>
          <a:p>
            <a:endParaRPr lang="en-US" sz="3200" dirty="0" smtClean="0"/>
          </a:p>
          <a:p>
            <a:endParaRPr lang="en-US" sz="3200" dirty="0"/>
          </a:p>
          <a:p>
            <a:r>
              <a:rPr lang="en-US" sz="3200" dirty="0" smtClean="0"/>
              <a:t>B</a:t>
            </a:r>
            <a:r>
              <a:rPr lang="en-US" sz="3200" dirty="0" smtClean="0"/>
              <a:t>:  </a:t>
            </a:r>
            <a:r>
              <a:rPr lang="en-US" sz="3200" dirty="0" smtClean="0"/>
              <a:t>The last time I was in a conflict was when___________________________. </a:t>
            </a:r>
            <a:endParaRPr lang="en-US" sz="32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061720"/>
            <a:ext cx="4254500" cy="2829243"/>
          </a:xfrm>
          <a:prstGeom prst="rect">
            <a:avLst/>
          </a:prstGeom>
        </p:spPr>
      </p:pic>
    </p:spTree>
    <p:extLst>
      <p:ext uri="{BB962C8B-B14F-4D97-AF65-F5344CB8AC3E}">
        <p14:creationId xmlns:p14="http://schemas.microsoft.com/office/powerpoint/2010/main" val="6673646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2" y="2189163"/>
            <a:ext cx="8229600" cy="1143000"/>
          </a:xfrm>
        </p:spPr>
        <p:txBody>
          <a:bodyPr>
            <a:normAutofit/>
          </a:bodyPr>
          <a:lstStyle/>
          <a:p>
            <a:r>
              <a:rPr lang="en-US" b="1" i="1" dirty="0" smtClean="0"/>
              <a:t>Step 6. Review, Review, Review</a:t>
            </a: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287" y="3332163"/>
            <a:ext cx="4495800" cy="2755900"/>
          </a:xfrm>
          <a:prstGeom prst="rect">
            <a:avLst/>
          </a:prstGeom>
        </p:spPr>
      </p:pic>
    </p:spTree>
    <p:extLst>
      <p:ext uri="{BB962C8B-B14F-4D97-AF65-F5344CB8AC3E}">
        <p14:creationId xmlns:p14="http://schemas.microsoft.com/office/powerpoint/2010/main" val="15602270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00" y="427038"/>
            <a:ext cx="8229600" cy="1143000"/>
          </a:xfrm>
        </p:spPr>
        <p:txBody>
          <a:bodyPr>
            <a:normAutofit/>
          </a:bodyPr>
          <a:lstStyle/>
          <a:p>
            <a:pPr algn="l"/>
            <a:r>
              <a:rPr lang="en-US" sz="3200" dirty="0" smtClean="0"/>
              <a:t>Raise your hand if you can share your sentence from the word conflict.  </a:t>
            </a:r>
            <a:endParaRPr lang="en-US" sz="3200" dirty="0"/>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b="26657"/>
          <a:stretch/>
        </p:blipFill>
        <p:spPr>
          <a:xfrm>
            <a:off x="1281711" y="1570039"/>
            <a:ext cx="6402777" cy="3319462"/>
          </a:xfrm>
        </p:spPr>
      </p:pic>
      <p:sp>
        <p:nvSpPr>
          <p:cNvPr id="5" name="TextBox 4"/>
          <p:cNvSpPr txBox="1"/>
          <p:nvPr/>
        </p:nvSpPr>
        <p:spPr>
          <a:xfrm>
            <a:off x="2551961" y="4889501"/>
            <a:ext cx="3862276" cy="923330"/>
          </a:xfrm>
          <a:prstGeom prst="rect">
            <a:avLst/>
          </a:prstGeom>
          <a:noFill/>
        </p:spPr>
        <p:txBody>
          <a:bodyPr wrap="none" rtlCol="0">
            <a:spAutoFit/>
          </a:bodyPr>
          <a:lstStyle/>
          <a:p>
            <a:pPr marL="342900" indent="-342900">
              <a:buAutoNum type="arabicPeriod"/>
            </a:pPr>
            <a:r>
              <a:rPr lang="en-US" i="1" dirty="0" smtClean="0"/>
              <a:t>Listen to what your classmate says. </a:t>
            </a:r>
          </a:p>
          <a:p>
            <a:pPr marL="342900" indent="-342900">
              <a:buAutoNum type="arabicPeriod"/>
            </a:pPr>
            <a:r>
              <a:rPr lang="en-US" i="1" dirty="0" smtClean="0"/>
              <a:t>Repeat their sentence. </a:t>
            </a:r>
          </a:p>
          <a:p>
            <a:pPr marL="342900" indent="-342900">
              <a:buAutoNum type="arabicPeriod"/>
            </a:pPr>
            <a:r>
              <a:rPr lang="en-US" i="1" dirty="0" smtClean="0"/>
              <a:t>Share your own! </a:t>
            </a:r>
            <a:endParaRPr lang="en-US" i="1" dirty="0"/>
          </a:p>
        </p:txBody>
      </p:sp>
    </p:spTree>
    <p:extLst>
      <p:ext uri="{BB962C8B-B14F-4D97-AF65-F5344CB8AC3E}">
        <p14:creationId xmlns:p14="http://schemas.microsoft.com/office/powerpoint/2010/main" val="23761528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2" y="2189163"/>
            <a:ext cx="8229600" cy="1143000"/>
          </a:xfrm>
        </p:spPr>
        <p:txBody>
          <a:bodyPr/>
          <a:lstStyle/>
          <a:p>
            <a:r>
              <a:rPr lang="en-US" b="1" i="1" dirty="0" smtClean="0"/>
              <a:t>Step 2. Introduce the Word</a:t>
            </a: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287" y="3332163"/>
            <a:ext cx="4495800" cy="2755900"/>
          </a:xfrm>
          <a:prstGeom prst="rect">
            <a:avLst/>
          </a:prstGeom>
        </p:spPr>
      </p:pic>
      <p:sp>
        <p:nvSpPr>
          <p:cNvPr id="3" name="TextBox 2"/>
          <p:cNvSpPr txBox="1"/>
          <p:nvPr/>
        </p:nvSpPr>
        <p:spPr>
          <a:xfrm>
            <a:off x="2066672" y="1294498"/>
            <a:ext cx="5090240" cy="646331"/>
          </a:xfrm>
          <a:prstGeom prst="rect">
            <a:avLst/>
          </a:prstGeom>
          <a:noFill/>
        </p:spPr>
        <p:txBody>
          <a:bodyPr wrap="none" rtlCol="0">
            <a:spAutoFit/>
          </a:bodyPr>
          <a:lstStyle/>
          <a:p>
            <a:r>
              <a:rPr lang="en-US" sz="3600" dirty="0" smtClean="0"/>
              <a:t>THEME WORD TWO: </a:t>
            </a:r>
            <a:r>
              <a:rPr lang="en-US" sz="3600" dirty="0" smtClean="0"/>
              <a:t>crisis</a:t>
            </a:r>
            <a:endParaRPr lang="en-US" sz="3600" dirty="0"/>
          </a:p>
        </p:txBody>
      </p:sp>
    </p:spTree>
    <p:extLst>
      <p:ext uri="{BB962C8B-B14F-4D97-AF65-F5344CB8AC3E}">
        <p14:creationId xmlns:p14="http://schemas.microsoft.com/office/powerpoint/2010/main" val="5262670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crisis</a:t>
            </a:r>
            <a:endParaRPr lang="en-US" dirty="0">
              <a:solidFill>
                <a:srgbClr val="FFC000"/>
              </a:solidFill>
            </a:endParaRPr>
          </a:p>
        </p:txBody>
      </p:sp>
      <p:sp>
        <p:nvSpPr>
          <p:cNvPr id="3" name="Content Placeholder 2"/>
          <p:cNvSpPr>
            <a:spLocks noGrp="1"/>
          </p:cNvSpPr>
          <p:nvPr>
            <p:ph idx="1"/>
          </p:nvPr>
        </p:nvSpPr>
        <p:spPr/>
        <p:txBody>
          <a:bodyPr/>
          <a:lstStyle/>
          <a:p>
            <a:r>
              <a:rPr lang="en-US" dirty="0"/>
              <a:t>m</a:t>
            </a:r>
            <a:r>
              <a:rPr lang="en-US" dirty="0" smtClean="0"/>
              <a:t>ajor crisis</a:t>
            </a:r>
          </a:p>
          <a:p>
            <a:r>
              <a:rPr lang="en-US" dirty="0"/>
              <a:t>h</a:t>
            </a:r>
            <a:r>
              <a:rPr lang="en-US" dirty="0" smtClean="0"/>
              <a:t>ealth crisis</a:t>
            </a:r>
          </a:p>
          <a:p>
            <a:r>
              <a:rPr lang="en-US" dirty="0"/>
              <a:t>f</a:t>
            </a:r>
            <a:r>
              <a:rPr lang="en-US" dirty="0" smtClean="0"/>
              <a:t>ace a crisis </a:t>
            </a:r>
          </a:p>
          <a:p>
            <a:r>
              <a:rPr lang="en-US" dirty="0"/>
              <a:t>d</a:t>
            </a:r>
            <a:r>
              <a:rPr lang="en-US" dirty="0" smtClean="0"/>
              <a:t>eal with a crisis </a:t>
            </a:r>
          </a:p>
          <a:p>
            <a:r>
              <a:rPr lang="en-US" dirty="0"/>
              <a:t>a</a:t>
            </a:r>
            <a:r>
              <a:rPr lang="en-US" dirty="0" smtClean="0"/>
              <a:t>void a crisis </a:t>
            </a:r>
            <a:endParaRPr lang="en-US" dirty="0" smtClean="0"/>
          </a:p>
          <a:p>
            <a:endParaRPr lang="en-US" dirty="0"/>
          </a:p>
        </p:txBody>
      </p:sp>
    </p:spTree>
    <p:extLst>
      <p:ext uri="{BB962C8B-B14F-4D97-AF65-F5344CB8AC3E}">
        <p14:creationId xmlns:p14="http://schemas.microsoft.com/office/powerpoint/2010/main" val="2467837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2" y="2189163"/>
            <a:ext cx="8229600" cy="1143000"/>
          </a:xfrm>
        </p:spPr>
        <p:txBody>
          <a:bodyPr>
            <a:normAutofit fontScale="90000"/>
          </a:bodyPr>
          <a:lstStyle/>
          <a:p>
            <a:r>
              <a:rPr lang="en-US" b="1" i="1" dirty="0" smtClean="0"/>
              <a:t>Step 3. Rate Your Word Knowledge</a:t>
            </a: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287" y="3332163"/>
            <a:ext cx="4495800" cy="2755900"/>
          </a:xfrm>
          <a:prstGeom prst="rect">
            <a:avLst/>
          </a:prstGeom>
        </p:spPr>
      </p:pic>
    </p:spTree>
    <p:extLst>
      <p:ext uri="{BB962C8B-B14F-4D97-AF65-F5344CB8AC3E}">
        <p14:creationId xmlns:p14="http://schemas.microsoft.com/office/powerpoint/2010/main" val="2414034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Rate your Knowledge</a:t>
            </a:r>
            <a:endParaRPr lang="en-US" b="1" i="1" dirty="0"/>
          </a:p>
        </p:txBody>
      </p:sp>
      <p:sp>
        <p:nvSpPr>
          <p:cNvPr id="3" name="Content Placeholder 2"/>
          <p:cNvSpPr>
            <a:spLocks noGrp="1"/>
          </p:cNvSpPr>
          <p:nvPr>
            <p:ph idx="1"/>
          </p:nvPr>
        </p:nvSpPr>
        <p:spPr/>
        <p:txBody>
          <a:bodyPr/>
          <a:lstStyle/>
          <a:p>
            <a:pPr marL="0" indent="0">
              <a:buNone/>
            </a:pPr>
            <a:r>
              <a:rPr lang="en-US" dirty="0" smtClean="0"/>
              <a:t>1- I don’t know it.</a:t>
            </a:r>
          </a:p>
          <a:p>
            <a:pPr marL="0" indent="0">
              <a:buNone/>
            </a:pPr>
            <a:endParaRPr lang="en-US" dirty="0"/>
          </a:p>
          <a:p>
            <a:pPr marL="0" indent="0">
              <a:buNone/>
            </a:pPr>
            <a:r>
              <a:rPr lang="en-US" dirty="0" smtClean="0"/>
              <a:t>2- I’ve heard it, but I don’t know the meaning.</a:t>
            </a:r>
          </a:p>
          <a:p>
            <a:pPr marL="0" indent="0">
              <a:buNone/>
            </a:pPr>
            <a:endParaRPr lang="en-US" dirty="0"/>
          </a:p>
          <a:p>
            <a:pPr marL="0" indent="0">
              <a:buNone/>
            </a:pPr>
            <a:r>
              <a:rPr lang="en-US" dirty="0" smtClean="0"/>
              <a:t>3- I can use it in a sentence.</a:t>
            </a:r>
          </a:p>
          <a:p>
            <a:pPr marL="0" indent="0">
              <a:buNone/>
            </a:pPr>
            <a:endParaRPr lang="en-US" dirty="0"/>
          </a:p>
          <a:p>
            <a:pPr marL="0" indent="0">
              <a:buNone/>
            </a:pPr>
            <a:r>
              <a:rPr lang="en-US" dirty="0" smtClean="0"/>
              <a:t>4-  I can teach it to the class.   </a:t>
            </a:r>
          </a:p>
          <a:p>
            <a:pPr marL="0" indent="0">
              <a:buNone/>
            </a:pPr>
            <a:endParaRPr lang="en-US" dirty="0"/>
          </a:p>
        </p:txBody>
      </p:sp>
    </p:spTree>
    <p:extLst>
      <p:ext uri="{BB962C8B-B14F-4D97-AF65-F5344CB8AC3E}">
        <p14:creationId xmlns:p14="http://schemas.microsoft.com/office/powerpoint/2010/main" val="2354605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2" y="2189163"/>
            <a:ext cx="8229600" cy="1143000"/>
          </a:xfrm>
        </p:spPr>
        <p:txBody>
          <a:bodyPr>
            <a:normAutofit/>
          </a:bodyPr>
          <a:lstStyle/>
          <a:p>
            <a:r>
              <a:rPr lang="en-US" b="1" i="1" dirty="0" smtClean="0"/>
              <a:t>Step 4. Explanation and Example</a:t>
            </a: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287" y="3332163"/>
            <a:ext cx="4495800" cy="2755900"/>
          </a:xfrm>
          <a:prstGeom prst="rect">
            <a:avLst/>
          </a:prstGeom>
        </p:spPr>
      </p:pic>
    </p:spTree>
    <p:extLst>
      <p:ext uri="{BB962C8B-B14F-4D97-AF65-F5344CB8AC3E}">
        <p14:creationId xmlns:p14="http://schemas.microsoft.com/office/powerpoint/2010/main" val="2425735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crisis</a:t>
            </a:r>
            <a:endParaRPr lang="en-US" dirty="0">
              <a:solidFill>
                <a:srgbClr val="FFC000"/>
              </a:solidFill>
            </a:endParaRPr>
          </a:p>
        </p:txBody>
      </p:sp>
      <p:sp>
        <p:nvSpPr>
          <p:cNvPr id="3" name="Content Placeholder 2"/>
          <p:cNvSpPr>
            <a:spLocks noGrp="1"/>
          </p:cNvSpPr>
          <p:nvPr>
            <p:ph idx="1"/>
          </p:nvPr>
        </p:nvSpPr>
        <p:spPr>
          <a:xfrm>
            <a:off x="258832" y="1181100"/>
            <a:ext cx="8427968" cy="4945063"/>
          </a:xfrm>
        </p:spPr>
        <p:txBody>
          <a:bodyPr/>
          <a:lstStyle/>
          <a:p>
            <a:pPr marL="0" indent="0">
              <a:buNone/>
            </a:pPr>
            <a:r>
              <a:rPr lang="en-US" dirty="0"/>
              <a:t> </a:t>
            </a:r>
            <a:r>
              <a:rPr lang="en-US" dirty="0" smtClean="0"/>
              <a:t>A situation </a:t>
            </a:r>
            <a:r>
              <a:rPr lang="en-US" dirty="0"/>
              <a:t>in which there are </a:t>
            </a:r>
            <a:r>
              <a:rPr lang="en-US" b="1" dirty="0"/>
              <a:t>a lot of problems that must </a:t>
            </a:r>
            <a:r>
              <a:rPr lang="en-US" b="1" dirty="0" smtClean="0"/>
              <a:t>be</a:t>
            </a:r>
            <a:r>
              <a:rPr lang="en-US" b="1" dirty="0"/>
              <a:t> </a:t>
            </a:r>
            <a:r>
              <a:rPr lang="en-US" b="1" dirty="0" smtClean="0"/>
              <a:t>dealt with </a:t>
            </a:r>
            <a:r>
              <a:rPr lang="en-US" b="1" dirty="0"/>
              <a:t>quickly </a:t>
            </a:r>
            <a:r>
              <a:rPr lang="en-US" dirty="0"/>
              <a:t>so that the situation does not get worse </a:t>
            </a:r>
            <a:r>
              <a:rPr lang="en-US" dirty="0" smtClean="0"/>
              <a:t>or more dangerous.  An emergency situation. </a:t>
            </a:r>
            <a:endParaRPr lang="en-US" dirty="0"/>
          </a:p>
        </p:txBody>
      </p:sp>
      <p:sp>
        <p:nvSpPr>
          <p:cNvPr id="8" name="Rectangle 7"/>
          <p:cNvSpPr/>
          <p:nvPr/>
        </p:nvSpPr>
        <p:spPr>
          <a:xfrm>
            <a:off x="4318000" y="2976562"/>
            <a:ext cx="4368800" cy="3416320"/>
          </a:xfrm>
          <a:prstGeom prst="rect">
            <a:avLst/>
          </a:prstGeom>
        </p:spPr>
        <p:txBody>
          <a:bodyPr wrap="square">
            <a:spAutoFit/>
          </a:bodyPr>
          <a:lstStyle/>
          <a:p>
            <a:endParaRPr lang="en-US" sz="2400" b="1" dirty="0" smtClean="0"/>
          </a:p>
          <a:p>
            <a:r>
              <a:rPr lang="en-US" sz="2400" b="1" dirty="0" smtClean="0"/>
              <a:t>Example: </a:t>
            </a:r>
            <a:r>
              <a:rPr lang="en-US" sz="2400" dirty="0" smtClean="0"/>
              <a:t>If there was a fire in an office building that would be a crisis.  </a:t>
            </a:r>
          </a:p>
          <a:p>
            <a:endParaRPr lang="en-US" sz="2400" dirty="0"/>
          </a:p>
          <a:p>
            <a:r>
              <a:rPr lang="en-US" sz="2400" dirty="0" smtClean="0"/>
              <a:t>What are the problems that would have to be dealt with immediately, so it didn’t get more dangerous?  </a:t>
            </a:r>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832" y="3615134"/>
            <a:ext cx="3977085" cy="2633265"/>
          </a:xfrm>
          <a:prstGeom prst="rect">
            <a:avLst/>
          </a:prstGeom>
        </p:spPr>
      </p:pic>
    </p:spTree>
    <p:extLst>
      <p:ext uri="{BB962C8B-B14F-4D97-AF65-F5344CB8AC3E}">
        <p14:creationId xmlns:p14="http://schemas.microsoft.com/office/powerpoint/2010/main" val="2687935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2" y="2189163"/>
            <a:ext cx="8229600" cy="1143000"/>
          </a:xfrm>
        </p:spPr>
        <p:txBody>
          <a:bodyPr>
            <a:normAutofit/>
          </a:bodyPr>
          <a:lstStyle/>
          <a:p>
            <a:r>
              <a:rPr lang="en-US" b="1" i="1" dirty="0" smtClean="0"/>
              <a:t>Step 5. Interact with the Word</a:t>
            </a: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287" y="3332163"/>
            <a:ext cx="4495800" cy="2755900"/>
          </a:xfrm>
          <a:prstGeom prst="rect">
            <a:avLst/>
          </a:prstGeom>
        </p:spPr>
      </p:pic>
    </p:spTree>
    <p:extLst>
      <p:ext uri="{BB962C8B-B14F-4D97-AF65-F5344CB8AC3E}">
        <p14:creationId xmlns:p14="http://schemas.microsoft.com/office/powerpoint/2010/main" val="683655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2" y="2189163"/>
            <a:ext cx="8229600" cy="1143000"/>
          </a:xfrm>
        </p:spPr>
        <p:txBody>
          <a:bodyPr/>
          <a:lstStyle/>
          <a:p>
            <a:r>
              <a:rPr lang="en-US" b="1" i="1" dirty="0" smtClean="0"/>
              <a:t>Step 2. Introduce the Word</a:t>
            </a: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287" y="3332163"/>
            <a:ext cx="4495800" cy="2755900"/>
          </a:xfrm>
          <a:prstGeom prst="rect">
            <a:avLst/>
          </a:prstGeom>
        </p:spPr>
      </p:pic>
      <p:sp>
        <p:nvSpPr>
          <p:cNvPr id="5" name="TextBox 4"/>
          <p:cNvSpPr txBox="1"/>
          <p:nvPr/>
        </p:nvSpPr>
        <p:spPr>
          <a:xfrm>
            <a:off x="1804624" y="1294498"/>
            <a:ext cx="5431872" cy="646331"/>
          </a:xfrm>
          <a:prstGeom prst="rect">
            <a:avLst/>
          </a:prstGeom>
          <a:noFill/>
        </p:spPr>
        <p:txBody>
          <a:bodyPr wrap="none" rtlCol="0">
            <a:spAutoFit/>
          </a:bodyPr>
          <a:lstStyle/>
          <a:p>
            <a:r>
              <a:rPr lang="en-US" sz="3600" dirty="0" smtClean="0"/>
              <a:t>THEME WORD ONE: </a:t>
            </a:r>
            <a:r>
              <a:rPr lang="en-US" sz="3600" dirty="0" smtClean="0"/>
              <a:t>conflict</a:t>
            </a:r>
            <a:endParaRPr lang="en-US" sz="3600" dirty="0"/>
          </a:p>
        </p:txBody>
      </p:sp>
    </p:spTree>
    <p:extLst>
      <p:ext uri="{BB962C8B-B14F-4D97-AF65-F5344CB8AC3E}">
        <p14:creationId xmlns:p14="http://schemas.microsoft.com/office/powerpoint/2010/main" val="2823507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Crisis or Peace?</a:t>
            </a:r>
            <a:endParaRPr lang="en-US" dirty="0"/>
          </a:p>
        </p:txBody>
      </p:sp>
      <p:pic>
        <p:nvPicPr>
          <p:cNvPr id="4" name="Content Placeholder 3"/>
          <p:cNvPicPr>
            <a:picLocks noGrp="1" noChangeAspect="1"/>
          </p:cNvPicPr>
          <p:nvPr>
            <p:ph idx="1"/>
          </p:nvPr>
        </p:nvPicPr>
        <p:blipFill>
          <a:blip r:embed="rId3"/>
          <a:srcRect t="9421" b="9421"/>
          <a:stretch>
            <a:fillRect/>
          </a:stretch>
        </p:blipFill>
        <p:spPr/>
      </p:pic>
    </p:spTree>
    <p:extLst>
      <p:ext uri="{BB962C8B-B14F-4D97-AF65-F5344CB8AC3E}">
        <p14:creationId xmlns:p14="http://schemas.microsoft.com/office/powerpoint/2010/main" val="21261074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Crisis or Peace?</a:t>
            </a:r>
            <a:endParaRPr lang="en-US" dirty="0"/>
          </a:p>
        </p:txBody>
      </p:sp>
      <p:pic>
        <p:nvPicPr>
          <p:cNvPr id="4" name="Content Placeholder 3"/>
          <p:cNvPicPr>
            <a:picLocks noGrp="1" noChangeAspect="1"/>
          </p:cNvPicPr>
          <p:nvPr>
            <p:ph idx="1"/>
          </p:nvPr>
        </p:nvPicPr>
        <p:blipFill>
          <a:blip r:embed="rId2"/>
          <a:srcRect t="7067" b="7067"/>
          <a:stretch>
            <a:fillRect/>
          </a:stretch>
        </p:blipFill>
        <p:spPr/>
      </p:pic>
    </p:spTree>
    <p:extLst>
      <p:ext uri="{BB962C8B-B14F-4D97-AF65-F5344CB8AC3E}">
        <p14:creationId xmlns:p14="http://schemas.microsoft.com/office/powerpoint/2010/main" val="15074088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Crisis or Peace?</a:t>
            </a:r>
            <a:endParaRPr lang="en-US" dirty="0"/>
          </a:p>
        </p:txBody>
      </p:sp>
      <p:pic>
        <p:nvPicPr>
          <p:cNvPr id="4" name="Content Placeholder 3"/>
          <p:cNvPicPr>
            <a:picLocks noGrp="1" noChangeAspect="1"/>
          </p:cNvPicPr>
          <p:nvPr>
            <p:ph idx="1"/>
          </p:nvPr>
        </p:nvPicPr>
        <p:blipFill>
          <a:blip r:embed="rId2"/>
          <a:srcRect t="17884" b="17884"/>
          <a:stretch>
            <a:fillRect/>
          </a:stretch>
        </p:blipFill>
        <p:spPr/>
      </p:pic>
    </p:spTree>
    <p:extLst>
      <p:ext uri="{BB962C8B-B14F-4D97-AF65-F5344CB8AC3E}">
        <p14:creationId xmlns:p14="http://schemas.microsoft.com/office/powerpoint/2010/main" val="11563784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Crisis or Peace?</a:t>
            </a:r>
            <a:endParaRPr lang="en-US" dirty="0"/>
          </a:p>
        </p:txBody>
      </p:sp>
      <p:pic>
        <p:nvPicPr>
          <p:cNvPr id="4" name="Content Placeholder 3"/>
          <p:cNvPicPr>
            <a:picLocks noGrp="1" noChangeAspect="1"/>
          </p:cNvPicPr>
          <p:nvPr>
            <p:ph idx="1"/>
          </p:nvPr>
        </p:nvPicPr>
        <p:blipFill>
          <a:blip r:embed="rId2"/>
          <a:srcRect t="9421" b="9421"/>
          <a:stretch>
            <a:fillRect/>
          </a:stretch>
        </p:blipFill>
        <p:spPr/>
      </p:pic>
    </p:spTree>
    <p:extLst>
      <p:ext uri="{BB962C8B-B14F-4D97-AF65-F5344CB8AC3E}">
        <p14:creationId xmlns:p14="http://schemas.microsoft.com/office/powerpoint/2010/main" val="5258727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Crisis or Peace?</a:t>
            </a:r>
            <a:endParaRPr lang="en-US" dirty="0"/>
          </a:p>
        </p:txBody>
      </p:sp>
      <p:pic>
        <p:nvPicPr>
          <p:cNvPr id="4" name="Content Placeholder 3"/>
          <p:cNvPicPr>
            <a:picLocks noGrp="1" noChangeAspect="1"/>
          </p:cNvPicPr>
          <p:nvPr>
            <p:ph idx="1"/>
          </p:nvPr>
        </p:nvPicPr>
        <p:blipFill>
          <a:blip r:embed="rId2"/>
          <a:srcRect t="9421" b="9421"/>
          <a:stretch>
            <a:fillRect/>
          </a:stretch>
        </p:blipFill>
        <p:spPr/>
      </p:pic>
    </p:spTree>
    <p:extLst>
      <p:ext uri="{BB962C8B-B14F-4D97-AF65-F5344CB8AC3E}">
        <p14:creationId xmlns:p14="http://schemas.microsoft.com/office/powerpoint/2010/main" val="14474631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Crisis or Peace?</a:t>
            </a:r>
            <a:endParaRPr lang="en-US" dirty="0"/>
          </a:p>
        </p:txBody>
      </p:sp>
      <p:pic>
        <p:nvPicPr>
          <p:cNvPr id="4" name="Content Placeholder 3"/>
          <p:cNvPicPr>
            <a:picLocks noGrp="1" noChangeAspect="1"/>
          </p:cNvPicPr>
          <p:nvPr>
            <p:ph idx="1"/>
          </p:nvPr>
        </p:nvPicPr>
        <p:blipFill>
          <a:blip r:embed="rId2"/>
          <a:srcRect t="9421" b="9421"/>
          <a:stretch>
            <a:fillRect/>
          </a:stretch>
        </p:blipFill>
        <p:spPr/>
      </p:pic>
    </p:spTree>
    <p:extLst>
      <p:ext uri="{BB962C8B-B14F-4D97-AF65-F5344CB8AC3E}">
        <p14:creationId xmlns:p14="http://schemas.microsoft.com/office/powerpoint/2010/main" val="8188962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Crisis or Peace?</a:t>
            </a:r>
            <a:endParaRPr lang="en-US" dirty="0"/>
          </a:p>
        </p:txBody>
      </p:sp>
      <p:pic>
        <p:nvPicPr>
          <p:cNvPr id="4" name="Content Placeholder 3"/>
          <p:cNvPicPr>
            <a:picLocks noGrp="1" noChangeAspect="1"/>
          </p:cNvPicPr>
          <p:nvPr>
            <p:ph idx="1"/>
          </p:nvPr>
        </p:nvPicPr>
        <p:blipFill>
          <a:blip r:embed="rId2"/>
          <a:srcRect t="13949" b="13949"/>
          <a:stretch>
            <a:fillRect/>
          </a:stretch>
        </p:blipFill>
        <p:spPr/>
      </p:pic>
    </p:spTree>
    <p:extLst>
      <p:ext uri="{BB962C8B-B14F-4D97-AF65-F5344CB8AC3E}">
        <p14:creationId xmlns:p14="http://schemas.microsoft.com/office/powerpoint/2010/main" val="21138452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Crisis or Peace?</a:t>
            </a:r>
            <a:endParaRPr lang="en-US" dirty="0"/>
          </a:p>
        </p:txBody>
      </p:sp>
      <p:pic>
        <p:nvPicPr>
          <p:cNvPr id="4" name="Content Placeholder 3"/>
          <p:cNvPicPr>
            <a:picLocks noGrp="1" noChangeAspect="1"/>
          </p:cNvPicPr>
          <p:nvPr>
            <p:ph idx="1"/>
          </p:nvPr>
        </p:nvPicPr>
        <p:blipFill>
          <a:blip r:embed="rId2"/>
          <a:srcRect t="13949" b="13949"/>
          <a:stretch>
            <a:fillRect/>
          </a:stretch>
        </p:blipFill>
        <p:spPr/>
      </p:pic>
    </p:spTree>
    <p:extLst>
      <p:ext uri="{BB962C8B-B14F-4D97-AF65-F5344CB8AC3E}">
        <p14:creationId xmlns:p14="http://schemas.microsoft.com/office/powerpoint/2010/main" val="15756990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Crisis or Peace?</a:t>
            </a:r>
            <a:endParaRPr lang="en-US" dirty="0"/>
          </a:p>
        </p:txBody>
      </p:sp>
      <p:pic>
        <p:nvPicPr>
          <p:cNvPr id="4" name="Content Placeholder 3"/>
          <p:cNvPicPr>
            <a:picLocks noGrp="1" noChangeAspect="1"/>
          </p:cNvPicPr>
          <p:nvPr>
            <p:ph idx="1"/>
          </p:nvPr>
        </p:nvPicPr>
        <p:blipFill>
          <a:blip r:embed="rId2"/>
          <a:srcRect l="3710" r="3710"/>
          <a:stretch>
            <a:fillRect/>
          </a:stretch>
        </p:blipFill>
        <p:spPr/>
      </p:pic>
    </p:spTree>
    <p:extLst>
      <p:ext uri="{BB962C8B-B14F-4D97-AF65-F5344CB8AC3E}">
        <p14:creationId xmlns:p14="http://schemas.microsoft.com/office/powerpoint/2010/main" val="57666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2" y="2189163"/>
            <a:ext cx="8229600" cy="1143000"/>
          </a:xfrm>
        </p:spPr>
        <p:txBody>
          <a:bodyPr>
            <a:normAutofit/>
          </a:bodyPr>
          <a:lstStyle/>
          <a:p>
            <a:r>
              <a:rPr lang="en-US" b="1" i="1" dirty="0" smtClean="0"/>
              <a:t>Step 6. Review, Review, Review</a:t>
            </a: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287" y="3332163"/>
            <a:ext cx="4495800" cy="2755900"/>
          </a:xfrm>
          <a:prstGeom prst="rect">
            <a:avLst/>
          </a:prstGeom>
        </p:spPr>
      </p:pic>
    </p:spTree>
    <p:extLst>
      <p:ext uri="{BB962C8B-B14F-4D97-AF65-F5344CB8AC3E}">
        <p14:creationId xmlns:p14="http://schemas.microsoft.com/office/powerpoint/2010/main" val="13246153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con</a:t>
            </a:r>
            <a:r>
              <a:rPr lang="en-US" dirty="0" smtClean="0"/>
              <a:t>flict</a:t>
            </a:r>
            <a:endParaRPr lang="en-US" dirty="0"/>
          </a:p>
        </p:txBody>
      </p:sp>
      <p:sp>
        <p:nvSpPr>
          <p:cNvPr id="3" name="Content Placeholder 2"/>
          <p:cNvSpPr>
            <a:spLocks noGrp="1"/>
          </p:cNvSpPr>
          <p:nvPr>
            <p:ph idx="1"/>
          </p:nvPr>
        </p:nvSpPr>
        <p:spPr/>
        <p:txBody>
          <a:bodyPr/>
          <a:lstStyle/>
          <a:p>
            <a:r>
              <a:rPr lang="en-US" dirty="0" smtClean="0"/>
              <a:t>I am c</a:t>
            </a:r>
            <a:r>
              <a:rPr lang="en-US" dirty="0" smtClean="0"/>
              <a:t>onflicted. </a:t>
            </a:r>
          </a:p>
          <a:p>
            <a:r>
              <a:rPr lang="en-US" dirty="0" smtClean="0"/>
              <a:t>The two ideas are conflicting. </a:t>
            </a:r>
            <a:endParaRPr lang="en-US" dirty="0" smtClean="0"/>
          </a:p>
          <a:p>
            <a:r>
              <a:rPr lang="en-US" dirty="0"/>
              <a:t>i</a:t>
            </a:r>
            <a:r>
              <a:rPr lang="en-US" dirty="0" smtClean="0"/>
              <a:t>nternal conflict </a:t>
            </a:r>
          </a:p>
          <a:p>
            <a:r>
              <a:rPr lang="en-US" dirty="0"/>
              <a:t>e</a:t>
            </a:r>
            <a:r>
              <a:rPr lang="en-US" dirty="0" smtClean="0"/>
              <a:t>xternal conflict</a:t>
            </a:r>
          </a:p>
          <a:p>
            <a:r>
              <a:rPr lang="en-US" dirty="0"/>
              <a:t>f</a:t>
            </a:r>
            <a:r>
              <a:rPr lang="en-US" dirty="0" smtClean="0"/>
              <a:t>amily conflict</a:t>
            </a:r>
          </a:p>
          <a:p>
            <a:r>
              <a:rPr lang="en-US" dirty="0" smtClean="0"/>
              <a:t>avoid conflict </a:t>
            </a:r>
          </a:p>
          <a:p>
            <a:r>
              <a:rPr lang="en-US" dirty="0"/>
              <a:t>d</a:t>
            </a:r>
            <a:r>
              <a:rPr lang="en-US" dirty="0" smtClean="0"/>
              <a:t>eal with conflict</a:t>
            </a:r>
            <a:endParaRPr lang="en-US" dirty="0"/>
          </a:p>
        </p:txBody>
      </p:sp>
    </p:spTree>
    <p:extLst>
      <p:ext uri="{BB962C8B-B14F-4D97-AF65-F5344CB8AC3E}">
        <p14:creationId xmlns:p14="http://schemas.microsoft.com/office/powerpoint/2010/main" val="366063621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i="1" dirty="0" smtClean="0"/>
              <a:t>1.  Do you think there is going to be a </a:t>
            </a:r>
            <a:r>
              <a:rPr lang="en-US" sz="3200" b="1" i="1" dirty="0" smtClean="0"/>
              <a:t>crisis</a:t>
            </a:r>
            <a:r>
              <a:rPr lang="en-US" sz="3200" i="1" dirty="0" smtClean="0"/>
              <a:t> in the most dangerous game? </a:t>
            </a:r>
            <a:endParaRPr lang="en-US" sz="3200" i="1" dirty="0"/>
          </a:p>
        </p:txBody>
      </p:sp>
      <p:sp>
        <p:nvSpPr>
          <p:cNvPr id="3" name="Content Placeholder 2"/>
          <p:cNvSpPr>
            <a:spLocks noGrp="1"/>
          </p:cNvSpPr>
          <p:nvPr>
            <p:ph idx="1"/>
          </p:nvPr>
        </p:nvSpPr>
        <p:spPr>
          <a:xfrm>
            <a:off x="457200" y="1866207"/>
            <a:ext cx="8229600" cy="4525963"/>
          </a:xfrm>
        </p:spPr>
        <p:txBody>
          <a:bodyPr>
            <a:normAutofit/>
          </a:bodyPr>
          <a:lstStyle/>
          <a:p>
            <a:pPr marL="514350" indent="-514350">
              <a:buAutoNum type="arabicPeriod" startAt="2"/>
            </a:pPr>
            <a:r>
              <a:rPr lang="en-US" i="1" dirty="0" smtClean="0"/>
              <a:t>If no, why not? </a:t>
            </a:r>
          </a:p>
          <a:p>
            <a:pPr marL="514350" indent="-514350">
              <a:buAutoNum type="arabicPeriod" startAt="2"/>
            </a:pPr>
            <a:endParaRPr lang="en-US" i="1" dirty="0"/>
          </a:p>
          <a:p>
            <a:pPr marL="514350" indent="-514350">
              <a:buAutoNum type="arabicPeriod" startAt="2"/>
            </a:pPr>
            <a:r>
              <a:rPr lang="en-US" i="1" dirty="0" smtClean="0"/>
              <a:t>If yes, what do you think it could be? </a:t>
            </a:r>
            <a:endParaRPr lang="en-US" i="1"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19166"/>
          <a:stretch/>
        </p:blipFill>
        <p:spPr>
          <a:xfrm>
            <a:off x="4279900" y="3772701"/>
            <a:ext cx="4701539" cy="3068038"/>
          </a:xfrm>
          <a:prstGeom prst="rect">
            <a:avLst/>
          </a:prstGeom>
        </p:spPr>
      </p:pic>
    </p:spTree>
    <p:extLst>
      <p:ext uri="{BB962C8B-B14F-4D97-AF65-F5344CB8AC3E}">
        <p14:creationId xmlns:p14="http://schemas.microsoft.com/office/powerpoint/2010/main" val="14801853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2" y="2189163"/>
            <a:ext cx="8229600" cy="1143000"/>
          </a:xfrm>
        </p:spPr>
        <p:txBody>
          <a:bodyPr/>
          <a:lstStyle/>
          <a:p>
            <a:r>
              <a:rPr lang="en-US" b="1" i="1" dirty="0" smtClean="0"/>
              <a:t>Step 2. Introduce the Word</a:t>
            </a: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287" y="3332163"/>
            <a:ext cx="4495800" cy="2755900"/>
          </a:xfrm>
          <a:prstGeom prst="rect">
            <a:avLst/>
          </a:prstGeom>
        </p:spPr>
      </p:pic>
      <p:sp>
        <p:nvSpPr>
          <p:cNvPr id="5" name="TextBox 4"/>
          <p:cNvSpPr txBox="1"/>
          <p:nvPr/>
        </p:nvSpPr>
        <p:spPr>
          <a:xfrm>
            <a:off x="1854604" y="1294498"/>
            <a:ext cx="5709192" cy="646331"/>
          </a:xfrm>
          <a:prstGeom prst="rect">
            <a:avLst/>
          </a:prstGeom>
          <a:noFill/>
        </p:spPr>
        <p:txBody>
          <a:bodyPr wrap="none" rtlCol="0">
            <a:spAutoFit/>
          </a:bodyPr>
          <a:lstStyle/>
          <a:p>
            <a:r>
              <a:rPr lang="en-US" sz="3600" dirty="0" smtClean="0"/>
              <a:t>THEME WORD THREE: </a:t>
            </a:r>
            <a:r>
              <a:rPr lang="en-US" sz="3600" dirty="0" smtClean="0"/>
              <a:t>reason</a:t>
            </a:r>
            <a:endParaRPr lang="en-US" sz="3600" dirty="0"/>
          </a:p>
        </p:txBody>
      </p:sp>
    </p:spTree>
    <p:extLst>
      <p:ext uri="{BB962C8B-B14F-4D97-AF65-F5344CB8AC3E}">
        <p14:creationId xmlns:p14="http://schemas.microsoft.com/office/powerpoint/2010/main" val="102076589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Reason</a:t>
            </a:r>
            <a:endParaRPr lang="en-US" dirty="0"/>
          </a:p>
        </p:txBody>
      </p:sp>
      <p:sp>
        <p:nvSpPr>
          <p:cNvPr id="4" name="TextBox 3"/>
          <p:cNvSpPr txBox="1"/>
          <p:nvPr/>
        </p:nvSpPr>
        <p:spPr>
          <a:xfrm>
            <a:off x="775961" y="2021221"/>
            <a:ext cx="8368039" cy="2554545"/>
          </a:xfrm>
          <a:prstGeom prst="rect">
            <a:avLst/>
          </a:prstGeom>
          <a:noFill/>
        </p:spPr>
        <p:txBody>
          <a:bodyPr wrap="square" rtlCol="0">
            <a:spAutoFit/>
          </a:bodyPr>
          <a:lstStyle/>
          <a:p>
            <a:pPr marL="457200" indent="-457200">
              <a:buFont typeface="Arial" charset="0"/>
              <a:buChar char="•"/>
            </a:pPr>
            <a:r>
              <a:rPr lang="en-US" sz="3200" dirty="0"/>
              <a:t>a</a:t>
            </a:r>
            <a:r>
              <a:rPr lang="en-US" sz="3200" dirty="0" smtClean="0"/>
              <a:t>bility </a:t>
            </a:r>
            <a:r>
              <a:rPr lang="en-US" sz="3200" dirty="0" smtClean="0"/>
              <a:t>to reason </a:t>
            </a:r>
            <a:endParaRPr lang="en-US" sz="3200" dirty="0" smtClean="0"/>
          </a:p>
          <a:p>
            <a:pPr marL="457200" indent="-457200">
              <a:buFont typeface="Arial" charset="0"/>
              <a:buChar char="•"/>
            </a:pPr>
            <a:r>
              <a:rPr lang="en-US" sz="3200" dirty="0"/>
              <a:t>t</a:t>
            </a:r>
            <a:r>
              <a:rPr lang="en-US" sz="3200" dirty="0" smtClean="0"/>
              <a:t>ry </a:t>
            </a:r>
            <a:r>
              <a:rPr lang="en-US" sz="3200" dirty="0" smtClean="0"/>
              <a:t>and reason </a:t>
            </a:r>
            <a:endParaRPr lang="en-US" sz="3200" dirty="0" smtClean="0"/>
          </a:p>
          <a:p>
            <a:pPr marL="457200" indent="-457200">
              <a:buFont typeface="Arial" charset="0"/>
              <a:buChar char="•"/>
            </a:pPr>
            <a:r>
              <a:rPr lang="en-US" sz="3200" dirty="0"/>
              <a:t>l</a:t>
            </a:r>
            <a:r>
              <a:rPr lang="en-US" sz="3200" dirty="0" smtClean="0"/>
              <a:t>isten </a:t>
            </a:r>
            <a:r>
              <a:rPr lang="en-US" sz="3200" dirty="0" smtClean="0"/>
              <a:t>to reason </a:t>
            </a:r>
            <a:endParaRPr lang="en-US" sz="3200" dirty="0" smtClean="0"/>
          </a:p>
          <a:p>
            <a:pPr marL="457200" indent="-457200">
              <a:buFont typeface="Arial" charset="0"/>
              <a:buChar char="•"/>
            </a:pPr>
            <a:r>
              <a:rPr lang="en-US" sz="3200" dirty="0"/>
              <a:t>a</a:t>
            </a:r>
            <a:r>
              <a:rPr lang="en-US" sz="3200" dirty="0" smtClean="0"/>
              <a:t>ppeal </a:t>
            </a:r>
            <a:r>
              <a:rPr lang="en-US" sz="3200" dirty="0" smtClean="0"/>
              <a:t>to reason </a:t>
            </a:r>
          </a:p>
          <a:p>
            <a:r>
              <a:rPr lang="en-US" sz="3200" dirty="0" smtClean="0"/>
              <a:t>   </a:t>
            </a:r>
            <a:endParaRPr lang="en-US" sz="3200" dirty="0"/>
          </a:p>
        </p:txBody>
      </p:sp>
    </p:spTree>
    <p:extLst>
      <p:ext uri="{BB962C8B-B14F-4D97-AF65-F5344CB8AC3E}">
        <p14:creationId xmlns:p14="http://schemas.microsoft.com/office/powerpoint/2010/main" val="20911110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2" y="2189163"/>
            <a:ext cx="8229600" cy="1143000"/>
          </a:xfrm>
        </p:spPr>
        <p:txBody>
          <a:bodyPr>
            <a:normAutofit fontScale="90000"/>
          </a:bodyPr>
          <a:lstStyle/>
          <a:p>
            <a:r>
              <a:rPr lang="en-US" b="1" i="1" dirty="0" smtClean="0"/>
              <a:t>Step 3. Rate Your Word Knowledge</a:t>
            </a: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287" y="3332163"/>
            <a:ext cx="4495800" cy="2755900"/>
          </a:xfrm>
          <a:prstGeom prst="rect">
            <a:avLst/>
          </a:prstGeom>
        </p:spPr>
      </p:pic>
    </p:spTree>
    <p:extLst>
      <p:ext uri="{BB962C8B-B14F-4D97-AF65-F5344CB8AC3E}">
        <p14:creationId xmlns:p14="http://schemas.microsoft.com/office/powerpoint/2010/main" val="14022735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Rate your Knowledge</a:t>
            </a:r>
            <a:endParaRPr lang="en-US" b="1" i="1" dirty="0"/>
          </a:p>
        </p:txBody>
      </p:sp>
      <p:sp>
        <p:nvSpPr>
          <p:cNvPr id="3" name="Content Placeholder 2"/>
          <p:cNvSpPr>
            <a:spLocks noGrp="1"/>
          </p:cNvSpPr>
          <p:nvPr>
            <p:ph idx="1"/>
          </p:nvPr>
        </p:nvSpPr>
        <p:spPr/>
        <p:txBody>
          <a:bodyPr/>
          <a:lstStyle/>
          <a:p>
            <a:pPr marL="0" indent="0">
              <a:buNone/>
            </a:pPr>
            <a:r>
              <a:rPr lang="en-US" dirty="0" smtClean="0"/>
              <a:t>1- I don’t know it.</a:t>
            </a:r>
          </a:p>
          <a:p>
            <a:pPr marL="0" indent="0">
              <a:buNone/>
            </a:pPr>
            <a:endParaRPr lang="en-US" dirty="0"/>
          </a:p>
          <a:p>
            <a:pPr marL="0" indent="0">
              <a:buNone/>
            </a:pPr>
            <a:r>
              <a:rPr lang="en-US" dirty="0" smtClean="0"/>
              <a:t>2- I’ve heard it, but I don’t know the meaning.</a:t>
            </a:r>
          </a:p>
          <a:p>
            <a:pPr marL="0" indent="0">
              <a:buNone/>
            </a:pPr>
            <a:endParaRPr lang="en-US" dirty="0"/>
          </a:p>
          <a:p>
            <a:pPr marL="0" indent="0">
              <a:buNone/>
            </a:pPr>
            <a:r>
              <a:rPr lang="en-US" dirty="0" smtClean="0"/>
              <a:t>3- I can use it in a sentence.</a:t>
            </a:r>
          </a:p>
          <a:p>
            <a:pPr marL="0" indent="0">
              <a:buNone/>
            </a:pPr>
            <a:endParaRPr lang="en-US" dirty="0"/>
          </a:p>
          <a:p>
            <a:pPr marL="0" indent="0">
              <a:buNone/>
            </a:pPr>
            <a:r>
              <a:rPr lang="en-US" dirty="0" smtClean="0"/>
              <a:t>4-  I can teach it to the class.   </a:t>
            </a:r>
          </a:p>
          <a:p>
            <a:pPr marL="0" indent="0">
              <a:buNone/>
            </a:pPr>
            <a:endParaRPr lang="en-US" dirty="0"/>
          </a:p>
        </p:txBody>
      </p:sp>
    </p:spTree>
    <p:extLst>
      <p:ext uri="{BB962C8B-B14F-4D97-AF65-F5344CB8AC3E}">
        <p14:creationId xmlns:p14="http://schemas.microsoft.com/office/powerpoint/2010/main" val="15265841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2" y="2189163"/>
            <a:ext cx="8229600" cy="1143000"/>
          </a:xfrm>
        </p:spPr>
        <p:txBody>
          <a:bodyPr>
            <a:normAutofit/>
          </a:bodyPr>
          <a:lstStyle/>
          <a:p>
            <a:r>
              <a:rPr lang="en-US" b="1" i="1" dirty="0" smtClean="0"/>
              <a:t>Step 4. Explanation and Example</a:t>
            </a: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287" y="3332163"/>
            <a:ext cx="4495800" cy="2755900"/>
          </a:xfrm>
          <a:prstGeom prst="rect">
            <a:avLst/>
          </a:prstGeom>
        </p:spPr>
      </p:pic>
    </p:spTree>
    <p:extLst>
      <p:ext uri="{BB962C8B-B14F-4D97-AF65-F5344CB8AC3E}">
        <p14:creationId xmlns:p14="http://schemas.microsoft.com/office/powerpoint/2010/main" val="131200606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Definition </a:t>
            </a:r>
            <a:endParaRPr lang="en-US" b="1" i="1" dirty="0"/>
          </a:p>
        </p:txBody>
      </p:sp>
      <p:sp>
        <p:nvSpPr>
          <p:cNvPr id="3" name="Content Placeholder 2"/>
          <p:cNvSpPr>
            <a:spLocks noGrp="1"/>
          </p:cNvSpPr>
          <p:nvPr>
            <p:ph idx="1"/>
          </p:nvPr>
        </p:nvSpPr>
        <p:spPr>
          <a:xfrm>
            <a:off x="0" y="1164316"/>
            <a:ext cx="9144000" cy="5693684"/>
          </a:xfrm>
        </p:spPr>
        <p:txBody>
          <a:bodyPr>
            <a:normAutofit/>
          </a:bodyPr>
          <a:lstStyle/>
          <a:p>
            <a:pPr marL="0" indent="0">
              <a:buNone/>
            </a:pPr>
            <a:r>
              <a:rPr lang="en-US" sz="4000" dirty="0" smtClean="0"/>
              <a:t>     To </a:t>
            </a:r>
            <a:r>
              <a:rPr lang="en-US" sz="4000" dirty="0" smtClean="0"/>
              <a:t>reason is the </a:t>
            </a:r>
            <a:r>
              <a:rPr lang="en-US" sz="4000" dirty="0"/>
              <a:t>the ability to </a:t>
            </a:r>
            <a:r>
              <a:rPr lang="en-US" sz="4000" dirty="0" smtClean="0"/>
              <a:t>think.</a:t>
            </a:r>
          </a:p>
          <a:p>
            <a:pPr marL="0" indent="0">
              <a:buNone/>
            </a:pPr>
            <a:endParaRPr lang="en-US" sz="4000" dirty="0"/>
          </a:p>
          <a:p>
            <a:pPr marL="0" indent="0">
              <a:buNone/>
            </a:pPr>
            <a:r>
              <a:rPr lang="en-US" sz="4000" dirty="0" smtClean="0"/>
              <a:t>Means the same: </a:t>
            </a:r>
            <a:endParaRPr lang="en-US" sz="4000" dirty="0"/>
          </a:p>
          <a:p>
            <a:pPr marL="0" indent="0">
              <a:buNone/>
            </a:pPr>
            <a:r>
              <a:rPr lang="en-US" sz="4000" dirty="0" smtClean="0"/>
              <a:t>to </a:t>
            </a:r>
            <a:r>
              <a:rPr lang="en-US" sz="4000" dirty="0" smtClean="0"/>
              <a:t>have brains</a:t>
            </a:r>
          </a:p>
          <a:p>
            <a:pPr marL="0" indent="0">
              <a:buNone/>
            </a:pPr>
            <a:r>
              <a:rPr lang="en-US" sz="4000" dirty="0" smtClean="0"/>
              <a:t>To be logical </a:t>
            </a:r>
          </a:p>
          <a:p>
            <a:pPr marL="0" indent="0">
              <a:buNone/>
            </a:pPr>
            <a:r>
              <a:rPr lang="en-US" sz="4000" dirty="0" smtClean="0"/>
              <a:t>To be intelligent</a:t>
            </a:r>
            <a:endParaRPr lang="en-US" sz="4000" dirty="0"/>
          </a:p>
          <a:p>
            <a:pPr marL="0" indent="0">
              <a:buNone/>
            </a:pPr>
            <a:endParaRPr lang="en-US" sz="4000" dirty="0"/>
          </a:p>
        </p:txBody>
      </p:sp>
      <p:pic>
        <p:nvPicPr>
          <p:cNvPr id="4" name="Picture 3"/>
          <p:cNvPicPr>
            <a:picLocks noChangeAspect="1"/>
          </p:cNvPicPr>
          <p:nvPr/>
        </p:nvPicPr>
        <p:blipFill>
          <a:blip r:embed="rId2"/>
          <a:stretch>
            <a:fillRect/>
          </a:stretch>
        </p:blipFill>
        <p:spPr>
          <a:xfrm>
            <a:off x="5062658" y="3624263"/>
            <a:ext cx="3238500" cy="2501900"/>
          </a:xfrm>
          <a:prstGeom prst="rect">
            <a:avLst/>
          </a:prstGeom>
        </p:spPr>
      </p:pic>
    </p:spTree>
    <p:extLst>
      <p:ext uri="{BB962C8B-B14F-4D97-AF65-F5344CB8AC3E}">
        <p14:creationId xmlns:p14="http://schemas.microsoft.com/office/powerpoint/2010/main" val="17338199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Example</a:t>
            </a:r>
            <a:endParaRPr lang="en-US" i="1" dirty="0"/>
          </a:p>
        </p:txBody>
      </p:sp>
      <p:sp>
        <p:nvSpPr>
          <p:cNvPr id="3" name="Content Placeholder 2"/>
          <p:cNvSpPr>
            <a:spLocks noGrp="1"/>
          </p:cNvSpPr>
          <p:nvPr>
            <p:ph idx="1"/>
          </p:nvPr>
        </p:nvSpPr>
        <p:spPr/>
        <p:txBody>
          <a:bodyPr/>
          <a:lstStyle/>
          <a:p>
            <a:pPr marL="0" indent="0">
              <a:buNone/>
            </a:pPr>
            <a:r>
              <a:rPr lang="en-US" dirty="0" smtClean="0"/>
              <a:t>General Zaroff does not think hunting animals is exciting because they can’t reason, or think.  </a:t>
            </a:r>
          </a:p>
          <a:p>
            <a:pPr marL="0" indent="0">
              <a:buNone/>
            </a:pPr>
            <a:endParaRPr lang="en-US" dirty="0"/>
          </a:p>
        </p:txBody>
      </p:sp>
      <p:pic>
        <p:nvPicPr>
          <p:cNvPr id="4" name="Picture 3"/>
          <p:cNvPicPr>
            <a:picLocks noChangeAspect="1"/>
          </p:cNvPicPr>
          <p:nvPr/>
        </p:nvPicPr>
        <p:blipFill>
          <a:blip r:embed="rId2"/>
          <a:stretch>
            <a:fillRect/>
          </a:stretch>
        </p:blipFill>
        <p:spPr>
          <a:xfrm>
            <a:off x="1551923" y="2922261"/>
            <a:ext cx="6407803" cy="3203902"/>
          </a:xfrm>
          <a:prstGeom prst="rect">
            <a:avLst/>
          </a:prstGeom>
        </p:spPr>
      </p:pic>
    </p:spTree>
    <p:extLst>
      <p:ext uri="{BB962C8B-B14F-4D97-AF65-F5344CB8AC3E}">
        <p14:creationId xmlns:p14="http://schemas.microsoft.com/office/powerpoint/2010/main" val="11056884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2" y="2189163"/>
            <a:ext cx="8229600" cy="1143000"/>
          </a:xfrm>
        </p:spPr>
        <p:txBody>
          <a:bodyPr>
            <a:normAutofit/>
          </a:bodyPr>
          <a:lstStyle/>
          <a:p>
            <a:r>
              <a:rPr lang="en-US" b="1" i="1" dirty="0" smtClean="0"/>
              <a:t>Step 5. Interact with the Word</a:t>
            </a: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287" y="3332163"/>
            <a:ext cx="4495800" cy="2755900"/>
          </a:xfrm>
          <a:prstGeom prst="rect">
            <a:avLst/>
          </a:prstGeom>
        </p:spPr>
      </p:pic>
    </p:spTree>
    <p:extLst>
      <p:ext uri="{BB962C8B-B14F-4D97-AF65-F5344CB8AC3E}">
        <p14:creationId xmlns:p14="http://schemas.microsoft.com/office/powerpoint/2010/main" val="19642474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a:t>
            </a:r>
            <a:endParaRPr lang="en-US" dirty="0"/>
          </a:p>
        </p:txBody>
      </p:sp>
      <p:sp>
        <p:nvSpPr>
          <p:cNvPr id="3" name="Content Placeholder 2"/>
          <p:cNvSpPr>
            <a:spLocks noGrp="1"/>
          </p:cNvSpPr>
          <p:nvPr>
            <p:ph idx="1"/>
          </p:nvPr>
        </p:nvSpPr>
        <p:spPr>
          <a:xfrm>
            <a:off x="457200" y="1417638"/>
            <a:ext cx="8229600" cy="4708526"/>
          </a:xfrm>
        </p:spPr>
        <p:txBody>
          <a:bodyPr>
            <a:noAutofit/>
          </a:bodyPr>
          <a:lstStyle/>
          <a:p>
            <a:pPr marL="0" indent="0">
              <a:buNone/>
            </a:pPr>
            <a:r>
              <a:rPr lang="en-US" sz="3600" dirty="0" smtClean="0"/>
              <a:t>Practice </a:t>
            </a:r>
            <a:r>
              <a:rPr lang="en-US" sz="3600" dirty="0" smtClean="0"/>
              <a:t>saying each sentence </a:t>
            </a:r>
            <a:r>
              <a:rPr lang="en-US" sz="3600" dirty="0" smtClean="0"/>
              <a:t>3 times </a:t>
            </a:r>
            <a:r>
              <a:rPr lang="en-US" sz="3600" dirty="0" smtClean="0"/>
              <a:t>quickly:</a:t>
            </a:r>
          </a:p>
          <a:p>
            <a:pPr marL="0" indent="0">
              <a:buNone/>
            </a:pPr>
            <a:endParaRPr lang="en-US" sz="3600" dirty="0" smtClean="0"/>
          </a:p>
          <a:p>
            <a:pPr marL="0" indent="0">
              <a:buNone/>
            </a:pPr>
            <a:r>
              <a:rPr lang="en-US" sz="3600" dirty="0" smtClean="0"/>
              <a:t>“You must be able to reason to do that.  Because</a:t>
            </a:r>
            <a:r>
              <a:rPr lang="en-US" sz="3600" dirty="0" smtClean="0"/>
              <a:t>___________________.”</a:t>
            </a:r>
            <a:endParaRPr lang="en-US" sz="3600" dirty="0" smtClean="0"/>
          </a:p>
          <a:p>
            <a:pPr marL="0" indent="0">
              <a:buNone/>
            </a:pPr>
            <a:r>
              <a:rPr lang="en-US" sz="3600" dirty="0" smtClean="0"/>
              <a:t>OR</a:t>
            </a:r>
            <a:endParaRPr lang="en-US" sz="3600" dirty="0"/>
          </a:p>
          <a:p>
            <a:pPr marL="0" indent="0">
              <a:buNone/>
            </a:pPr>
            <a:r>
              <a:rPr lang="en-US" sz="3600" dirty="0" smtClean="0"/>
              <a:t>“You do not have to be able to reason to do that because ___________________.”</a:t>
            </a:r>
            <a:endParaRPr lang="en-US" sz="3600" dirty="0"/>
          </a:p>
        </p:txBody>
      </p:sp>
    </p:spTree>
    <p:extLst>
      <p:ext uri="{BB962C8B-B14F-4D97-AF65-F5344CB8AC3E}">
        <p14:creationId xmlns:p14="http://schemas.microsoft.com/office/powerpoint/2010/main" val="11298656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2" y="2189163"/>
            <a:ext cx="8229600" cy="1143000"/>
          </a:xfrm>
        </p:spPr>
        <p:txBody>
          <a:bodyPr>
            <a:normAutofit fontScale="90000"/>
          </a:bodyPr>
          <a:lstStyle/>
          <a:p>
            <a:r>
              <a:rPr lang="en-US" b="1" i="1" dirty="0" smtClean="0"/>
              <a:t>Step 3. Rate Your Word Knowledge</a:t>
            </a: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287" y="3332163"/>
            <a:ext cx="4495800" cy="2755900"/>
          </a:xfrm>
          <a:prstGeom prst="rect">
            <a:avLst/>
          </a:prstGeom>
        </p:spPr>
      </p:pic>
    </p:spTree>
    <p:extLst>
      <p:ext uri="{BB962C8B-B14F-4D97-AF65-F5344CB8AC3E}">
        <p14:creationId xmlns:p14="http://schemas.microsoft.com/office/powerpoint/2010/main" val="12562317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6817"/>
            <a:ext cx="8229600" cy="1552422"/>
          </a:xfrm>
        </p:spPr>
        <p:txBody>
          <a:bodyPr>
            <a:normAutofit fontScale="25000" lnSpcReduction="20000"/>
          </a:bodyPr>
          <a:lstStyle/>
          <a:p>
            <a:pPr marL="0" indent="0">
              <a:buNone/>
            </a:pPr>
            <a:endParaRPr lang="en-US" dirty="0" smtClean="0"/>
          </a:p>
          <a:p>
            <a:pPr marL="0" indent="0">
              <a:buNone/>
            </a:pPr>
            <a:endParaRPr lang="en-US" dirty="0"/>
          </a:p>
          <a:p>
            <a:pPr marL="0" indent="0">
              <a:buNone/>
            </a:pPr>
            <a:endParaRPr lang="en-US" sz="4600" dirty="0" smtClean="0"/>
          </a:p>
          <a:p>
            <a:pPr marL="0" indent="0">
              <a:buNone/>
            </a:pPr>
            <a:endParaRPr lang="en-US" sz="12300" dirty="0"/>
          </a:p>
          <a:p>
            <a:pPr marL="0" indent="0">
              <a:buNone/>
            </a:pPr>
            <a:r>
              <a:rPr lang="en-US" sz="12300" dirty="0" smtClean="0"/>
              <a:t>“You must be able to reason to do that because______________.” </a:t>
            </a:r>
          </a:p>
          <a:p>
            <a:pPr marL="0" indent="0">
              <a:buNone/>
            </a:pPr>
            <a:r>
              <a:rPr lang="en-US" sz="12300" dirty="0" smtClean="0"/>
              <a:t>OR</a:t>
            </a:r>
          </a:p>
          <a:p>
            <a:pPr marL="0" indent="0">
              <a:buNone/>
            </a:pPr>
            <a:r>
              <a:rPr lang="en-US" sz="12300" dirty="0" smtClean="0"/>
              <a:t>“You do not have to be able to reason to do that because_________________.”</a:t>
            </a:r>
          </a:p>
          <a:p>
            <a:endParaRPr lang="en-US" sz="12300" dirty="0"/>
          </a:p>
        </p:txBody>
      </p:sp>
      <p:pic>
        <p:nvPicPr>
          <p:cNvPr id="4" name="Picture 3"/>
          <p:cNvPicPr>
            <a:picLocks noChangeAspect="1"/>
          </p:cNvPicPr>
          <p:nvPr/>
        </p:nvPicPr>
        <p:blipFill>
          <a:blip r:embed="rId2"/>
          <a:stretch>
            <a:fillRect/>
          </a:stretch>
        </p:blipFill>
        <p:spPr>
          <a:xfrm>
            <a:off x="2257343" y="1092186"/>
            <a:ext cx="4623106" cy="3462867"/>
          </a:xfrm>
          <a:prstGeom prst="rect">
            <a:avLst/>
          </a:prstGeom>
        </p:spPr>
      </p:pic>
    </p:spTree>
    <p:extLst>
      <p:ext uri="{BB962C8B-B14F-4D97-AF65-F5344CB8AC3E}">
        <p14:creationId xmlns:p14="http://schemas.microsoft.com/office/powerpoint/2010/main" val="160231228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5068" y="3350470"/>
            <a:ext cx="8229600" cy="1552422"/>
          </a:xfrm>
        </p:spPr>
        <p:txBody>
          <a:bodyPr>
            <a:normAutofit fontScale="25000" lnSpcReduction="20000"/>
          </a:bodyPr>
          <a:lstStyle/>
          <a:p>
            <a:pPr marL="0" indent="0">
              <a:buNone/>
            </a:pPr>
            <a:endParaRPr lang="en-US" dirty="0" smtClean="0"/>
          </a:p>
          <a:p>
            <a:pPr marL="0" indent="0">
              <a:buNone/>
            </a:pPr>
            <a:endParaRPr lang="en-US" dirty="0"/>
          </a:p>
          <a:p>
            <a:pPr marL="0" indent="0">
              <a:buNone/>
            </a:pPr>
            <a:endParaRPr lang="en-US" sz="4600" dirty="0" smtClean="0"/>
          </a:p>
          <a:p>
            <a:pPr marL="0" indent="0">
              <a:buNone/>
            </a:pPr>
            <a:endParaRPr lang="en-US" sz="12300" dirty="0"/>
          </a:p>
          <a:p>
            <a:pPr marL="0" indent="0">
              <a:buNone/>
            </a:pPr>
            <a:r>
              <a:rPr lang="en-US" sz="12300" dirty="0" smtClean="0"/>
              <a:t>“You must be able to reason to do that because ____________.” </a:t>
            </a:r>
          </a:p>
          <a:p>
            <a:pPr marL="0" indent="0">
              <a:buNone/>
            </a:pPr>
            <a:r>
              <a:rPr lang="en-US" sz="12300" dirty="0" smtClean="0"/>
              <a:t>OR</a:t>
            </a:r>
          </a:p>
          <a:p>
            <a:pPr marL="0" indent="0">
              <a:buNone/>
            </a:pPr>
            <a:r>
              <a:rPr lang="en-US" sz="12300" dirty="0" smtClean="0"/>
              <a:t>“You do not have to be able to reason to do that because_____________.”</a:t>
            </a:r>
          </a:p>
          <a:p>
            <a:endParaRPr lang="en-US" sz="12300" dirty="0"/>
          </a:p>
        </p:txBody>
      </p:sp>
      <p:pic>
        <p:nvPicPr>
          <p:cNvPr id="2" name="Picture 1"/>
          <p:cNvPicPr>
            <a:picLocks noChangeAspect="1"/>
          </p:cNvPicPr>
          <p:nvPr/>
        </p:nvPicPr>
        <p:blipFill>
          <a:blip r:embed="rId2"/>
          <a:stretch>
            <a:fillRect/>
          </a:stretch>
        </p:blipFill>
        <p:spPr>
          <a:xfrm>
            <a:off x="1504395" y="1112598"/>
            <a:ext cx="7182405" cy="2909586"/>
          </a:xfrm>
          <a:prstGeom prst="rect">
            <a:avLst/>
          </a:prstGeom>
        </p:spPr>
      </p:pic>
    </p:spTree>
    <p:extLst>
      <p:ext uri="{BB962C8B-B14F-4D97-AF65-F5344CB8AC3E}">
        <p14:creationId xmlns:p14="http://schemas.microsoft.com/office/powerpoint/2010/main" val="61762380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00170"/>
            <a:ext cx="8229600" cy="1552422"/>
          </a:xfrm>
        </p:spPr>
        <p:txBody>
          <a:bodyPr>
            <a:normAutofit fontScale="25000" lnSpcReduction="20000"/>
          </a:bodyPr>
          <a:lstStyle/>
          <a:p>
            <a:pPr marL="0" indent="0">
              <a:buNone/>
            </a:pPr>
            <a:endParaRPr lang="en-US" dirty="0" smtClean="0"/>
          </a:p>
          <a:p>
            <a:pPr marL="0" indent="0">
              <a:buNone/>
            </a:pPr>
            <a:endParaRPr lang="en-US" dirty="0"/>
          </a:p>
          <a:p>
            <a:pPr marL="0" indent="0">
              <a:buNone/>
            </a:pPr>
            <a:endParaRPr lang="en-US" sz="4600" dirty="0" smtClean="0"/>
          </a:p>
          <a:p>
            <a:pPr marL="0" indent="0">
              <a:buNone/>
            </a:pPr>
            <a:endParaRPr lang="en-US" sz="12300" dirty="0"/>
          </a:p>
          <a:p>
            <a:pPr marL="0" indent="0">
              <a:buNone/>
            </a:pPr>
            <a:r>
              <a:rPr lang="en-US" sz="12300" dirty="0" smtClean="0"/>
              <a:t>“You must be able to reason to do that because _______________.” </a:t>
            </a:r>
          </a:p>
          <a:p>
            <a:pPr marL="0" indent="0">
              <a:buNone/>
            </a:pPr>
            <a:r>
              <a:rPr lang="en-US" sz="12300" dirty="0" smtClean="0"/>
              <a:t>OR</a:t>
            </a:r>
          </a:p>
          <a:p>
            <a:pPr marL="0" indent="0">
              <a:buNone/>
            </a:pPr>
            <a:r>
              <a:rPr lang="en-US" sz="12300" dirty="0" smtClean="0"/>
              <a:t>“You do not have to be able to reason to do that because ______________________.”</a:t>
            </a:r>
          </a:p>
          <a:p>
            <a:endParaRPr lang="en-US" sz="12300" dirty="0"/>
          </a:p>
        </p:txBody>
      </p:sp>
      <p:pic>
        <p:nvPicPr>
          <p:cNvPr id="2" name="Picture 1"/>
          <p:cNvPicPr>
            <a:picLocks noChangeAspect="1"/>
          </p:cNvPicPr>
          <p:nvPr/>
        </p:nvPicPr>
        <p:blipFill>
          <a:blip r:embed="rId2"/>
          <a:stretch>
            <a:fillRect/>
          </a:stretch>
        </p:blipFill>
        <p:spPr>
          <a:xfrm>
            <a:off x="1844224" y="1046871"/>
            <a:ext cx="5388995" cy="2869465"/>
          </a:xfrm>
          <a:prstGeom prst="rect">
            <a:avLst/>
          </a:prstGeom>
        </p:spPr>
      </p:pic>
    </p:spTree>
    <p:extLst>
      <p:ext uri="{BB962C8B-B14F-4D97-AF65-F5344CB8AC3E}">
        <p14:creationId xmlns:p14="http://schemas.microsoft.com/office/powerpoint/2010/main" val="161487510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4040" y="3350469"/>
            <a:ext cx="8229600" cy="1552422"/>
          </a:xfrm>
        </p:spPr>
        <p:txBody>
          <a:bodyPr>
            <a:normAutofit fontScale="25000" lnSpcReduction="20000"/>
          </a:bodyPr>
          <a:lstStyle/>
          <a:p>
            <a:pPr marL="0" indent="0">
              <a:buNone/>
            </a:pPr>
            <a:endParaRPr lang="en-US" dirty="0" smtClean="0"/>
          </a:p>
          <a:p>
            <a:pPr marL="0" indent="0">
              <a:buNone/>
            </a:pPr>
            <a:endParaRPr lang="en-US" dirty="0"/>
          </a:p>
          <a:p>
            <a:pPr marL="0" indent="0">
              <a:buNone/>
            </a:pPr>
            <a:endParaRPr lang="en-US" sz="4600" dirty="0" smtClean="0"/>
          </a:p>
          <a:p>
            <a:pPr marL="0" indent="0">
              <a:buNone/>
            </a:pPr>
            <a:endParaRPr lang="en-US" sz="12300" dirty="0"/>
          </a:p>
          <a:p>
            <a:pPr marL="0" indent="0">
              <a:buNone/>
            </a:pPr>
            <a:r>
              <a:rPr lang="en-US" sz="12300" dirty="0" smtClean="0"/>
              <a:t>“You must be able to reason to do that because ___________________.” </a:t>
            </a:r>
          </a:p>
          <a:p>
            <a:pPr marL="0" indent="0">
              <a:buNone/>
            </a:pPr>
            <a:r>
              <a:rPr lang="en-US" sz="12300" dirty="0" smtClean="0"/>
              <a:t>OR</a:t>
            </a:r>
          </a:p>
          <a:p>
            <a:pPr marL="0" indent="0">
              <a:buNone/>
            </a:pPr>
            <a:r>
              <a:rPr lang="en-US" sz="12300" dirty="0" smtClean="0"/>
              <a:t>“You do not have to be able to reason to do that because __________________.”</a:t>
            </a:r>
          </a:p>
          <a:p>
            <a:endParaRPr lang="en-US" sz="12300" dirty="0"/>
          </a:p>
        </p:txBody>
      </p:sp>
      <p:pic>
        <p:nvPicPr>
          <p:cNvPr id="2" name="Picture 1"/>
          <p:cNvPicPr>
            <a:picLocks noChangeAspect="1"/>
          </p:cNvPicPr>
          <p:nvPr/>
        </p:nvPicPr>
        <p:blipFill>
          <a:blip r:embed="rId2"/>
          <a:stretch>
            <a:fillRect/>
          </a:stretch>
        </p:blipFill>
        <p:spPr>
          <a:xfrm>
            <a:off x="1982758" y="776211"/>
            <a:ext cx="5352000" cy="3561513"/>
          </a:xfrm>
          <a:prstGeom prst="rect">
            <a:avLst/>
          </a:prstGeom>
        </p:spPr>
      </p:pic>
    </p:spTree>
    <p:extLst>
      <p:ext uri="{BB962C8B-B14F-4D97-AF65-F5344CB8AC3E}">
        <p14:creationId xmlns:p14="http://schemas.microsoft.com/office/powerpoint/2010/main" val="130755894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490948"/>
            <a:ext cx="8229600" cy="1552422"/>
          </a:xfrm>
        </p:spPr>
        <p:txBody>
          <a:bodyPr>
            <a:normAutofit fontScale="25000" lnSpcReduction="20000"/>
          </a:bodyPr>
          <a:lstStyle/>
          <a:p>
            <a:pPr marL="0" indent="0">
              <a:buNone/>
            </a:pPr>
            <a:endParaRPr lang="en-US" dirty="0" smtClean="0"/>
          </a:p>
          <a:p>
            <a:pPr marL="0" indent="0">
              <a:buNone/>
            </a:pPr>
            <a:endParaRPr lang="en-US" dirty="0"/>
          </a:p>
          <a:p>
            <a:pPr marL="0" indent="0">
              <a:buNone/>
            </a:pPr>
            <a:endParaRPr lang="en-US" sz="4600" dirty="0" smtClean="0"/>
          </a:p>
          <a:p>
            <a:pPr marL="0" indent="0">
              <a:buNone/>
            </a:pPr>
            <a:endParaRPr lang="en-US" sz="12300" dirty="0"/>
          </a:p>
          <a:p>
            <a:pPr marL="0" indent="0">
              <a:buNone/>
            </a:pPr>
            <a:r>
              <a:rPr lang="en-US" sz="12300" dirty="0" smtClean="0"/>
              <a:t>“You must have be able to reason to do that because _________________.” </a:t>
            </a:r>
          </a:p>
          <a:p>
            <a:pPr marL="0" indent="0">
              <a:buNone/>
            </a:pPr>
            <a:r>
              <a:rPr lang="en-US" sz="12300" dirty="0" smtClean="0"/>
              <a:t>OR</a:t>
            </a:r>
          </a:p>
          <a:p>
            <a:pPr marL="0" indent="0">
              <a:buNone/>
            </a:pPr>
            <a:r>
              <a:rPr lang="en-US" sz="12300" dirty="0" smtClean="0"/>
              <a:t>“You do not have to be able to reason to do that because ____________________.”</a:t>
            </a:r>
          </a:p>
          <a:p>
            <a:endParaRPr lang="en-US" sz="12300" dirty="0"/>
          </a:p>
        </p:txBody>
      </p:sp>
      <p:pic>
        <p:nvPicPr>
          <p:cNvPr id="2" name="Picture 1"/>
          <p:cNvPicPr>
            <a:picLocks noChangeAspect="1"/>
          </p:cNvPicPr>
          <p:nvPr/>
        </p:nvPicPr>
        <p:blipFill>
          <a:blip r:embed="rId2"/>
          <a:stretch>
            <a:fillRect/>
          </a:stretch>
        </p:blipFill>
        <p:spPr>
          <a:xfrm>
            <a:off x="2088571" y="705646"/>
            <a:ext cx="5352000" cy="3561513"/>
          </a:xfrm>
          <a:prstGeom prst="rect">
            <a:avLst/>
          </a:prstGeom>
        </p:spPr>
      </p:pic>
    </p:spTree>
    <p:extLst>
      <p:ext uri="{BB962C8B-B14F-4D97-AF65-F5344CB8AC3E}">
        <p14:creationId xmlns:p14="http://schemas.microsoft.com/office/powerpoint/2010/main" val="94309609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476218"/>
            <a:ext cx="8229600" cy="1552422"/>
          </a:xfrm>
        </p:spPr>
        <p:txBody>
          <a:bodyPr>
            <a:normAutofit fontScale="25000" lnSpcReduction="20000"/>
          </a:bodyPr>
          <a:lstStyle/>
          <a:p>
            <a:pPr marL="0" indent="0">
              <a:buNone/>
            </a:pPr>
            <a:endParaRPr lang="en-US" dirty="0" smtClean="0"/>
          </a:p>
          <a:p>
            <a:pPr marL="0" indent="0">
              <a:buNone/>
            </a:pPr>
            <a:endParaRPr lang="en-US" dirty="0"/>
          </a:p>
          <a:p>
            <a:pPr marL="0" indent="0">
              <a:buNone/>
            </a:pPr>
            <a:endParaRPr lang="en-US" sz="4600" dirty="0" smtClean="0"/>
          </a:p>
          <a:p>
            <a:pPr marL="0" indent="0">
              <a:buNone/>
            </a:pPr>
            <a:endParaRPr lang="en-US" sz="12300" dirty="0"/>
          </a:p>
          <a:p>
            <a:pPr marL="0" indent="0">
              <a:buNone/>
            </a:pPr>
            <a:r>
              <a:rPr lang="en-US" sz="12300" dirty="0" smtClean="0"/>
              <a:t>“You must be able to reason to do that because _________________________.” </a:t>
            </a:r>
          </a:p>
          <a:p>
            <a:pPr marL="0" indent="0">
              <a:buNone/>
            </a:pPr>
            <a:r>
              <a:rPr lang="en-US" sz="12300" dirty="0" smtClean="0"/>
              <a:t>OR</a:t>
            </a:r>
          </a:p>
          <a:p>
            <a:pPr marL="0" indent="0">
              <a:buNone/>
            </a:pPr>
            <a:r>
              <a:rPr lang="en-US" sz="12300" dirty="0" smtClean="0"/>
              <a:t>“You do not have to be able to reason to do that because _____________________________.”</a:t>
            </a:r>
          </a:p>
          <a:p>
            <a:endParaRPr lang="en-US" sz="12300" dirty="0"/>
          </a:p>
        </p:txBody>
      </p:sp>
      <p:pic>
        <p:nvPicPr>
          <p:cNvPr id="2" name="Picture 1"/>
          <p:cNvPicPr>
            <a:picLocks noChangeAspect="1"/>
          </p:cNvPicPr>
          <p:nvPr/>
        </p:nvPicPr>
        <p:blipFill>
          <a:blip r:embed="rId2"/>
          <a:stretch>
            <a:fillRect/>
          </a:stretch>
        </p:blipFill>
        <p:spPr>
          <a:xfrm>
            <a:off x="1820055" y="1093752"/>
            <a:ext cx="5459690" cy="3465548"/>
          </a:xfrm>
          <a:prstGeom prst="rect">
            <a:avLst/>
          </a:prstGeom>
        </p:spPr>
      </p:pic>
    </p:spTree>
    <p:extLst>
      <p:ext uri="{BB962C8B-B14F-4D97-AF65-F5344CB8AC3E}">
        <p14:creationId xmlns:p14="http://schemas.microsoft.com/office/powerpoint/2010/main" val="3921973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61513"/>
            <a:ext cx="8229600" cy="1552422"/>
          </a:xfrm>
        </p:spPr>
        <p:txBody>
          <a:bodyPr>
            <a:normAutofit fontScale="25000" lnSpcReduction="20000"/>
          </a:bodyPr>
          <a:lstStyle/>
          <a:p>
            <a:pPr marL="0" indent="0">
              <a:buNone/>
            </a:pPr>
            <a:endParaRPr lang="en-US" dirty="0" smtClean="0"/>
          </a:p>
          <a:p>
            <a:pPr marL="0" indent="0">
              <a:buNone/>
            </a:pPr>
            <a:endParaRPr lang="en-US" dirty="0"/>
          </a:p>
          <a:p>
            <a:pPr marL="0" indent="0">
              <a:buNone/>
            </a:pPr>
            <a:endParaRPr lang="en-US" sz="4600" dirty="0" smtClean="0"/>
          </a:p>
          <a:p>
            <a:pPr marL="0" indent="0">
              <a:buNone/>
            </a:pPr>
            <a:endParaRPr lang="en-US" sz="12300" dirty="0"/>
          </a:p>
          <a:p>
            <a:pPr marL="0" indent="0">
              <a:buNone/>
            </a:pPr>
            <a:r>
              <a:rPr lang="en-US" sz="12300" dirty="0" smtClean="0"/>
              <a:t>“You must be able to reason to do that because ______________________.” </a:t>
            </a:r>
          </a:p>
          <a:p>
            <a:pPr marL="0" indent="0">
              <a:buNone/>
            </a:pPr>
            <a:r>
              <a:rPr lang="en-US" sz="12300" dirty="0" smtClean="0"/>
              <a:t>OR</a:t>
            </a:r>
          </a:p>
          <a:p>
            <a:pPr marL="0" indent="0">
              <a:buNone/>
            </a:pPr>
            <a:r>
              <a:rPr lang="en-US" sz="12300" dirty="0" smtClean="0"/>
              <a:t>“You do not have to be able to reason to do that because _________________________.”</a:t>
            </a:r>
          </a:p>
          <a:p>
            <a:endParaRPr lang="en-US" sz="12300" dirty="0"/>
          </a:p>
        </p:txBody>
      </p:sp>
      <p:pic>
        <p:nvPicPr>
          <p:cNvPr id="2" name="Picture 1"/>
          <p:cNvPicPr>
            <a:picLocks noChangeAspect="1"/>
          </p:cNvPicPr>
          <p:nvPr/>
        </p:nvPicPr>
        <p:blipFill>
          <a:blip r:embed="rId2"/>
          <a:stretch>
            <a:fillRect/>
          </a:stretch>
        </p:blipFill>
        <p:spPr>
          <a:xfrm>
            <a:off x="2036004" y="882058"/>
            <a:ext cx="5192941" cy="3455666"/>
          </a:xfrm>
          <a:prstGeom prst="rect">
            <a:avLst/>
          </a:prstGeom>
        </p:spPr>
      </p:pic>
    </p:spTree>
    <p:extLst>
      <p:ext uri="{BB962C8B-B14F-4D97-AF65-F5344CB8AC3E}">
        <p14:creationId xmlns:p14="http://schemas.microsoft.com/office/powerpoint/2010/main" val="203612377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Create Your Web with the following categories:  </a:t>
            </a:r>
            <a:endParaRPr lang="en-US" b="1" i="1" dirty="0"/>
          </a:p>
        </p:txBody>
      </p:sp>
      <p:sp>
        <p:nvSpPr>
          <p:cNvPr id="3" name="Content Placeholder 2"/>
          <p:cNvSpPr>
            <a:spLocks noGrp="1"/>
          </p:cNvSpPr>
          <p:nvPr>
            <p:ph idx="1"/>
          </p:nvPr>
        </p:nvSpPr>
        <p:spPr>
          <a:xfrm>
            <a:off x="457200" y="1600201"/>
            <a:ext cx="7531100" cy="2159000"/>
          </a:xfrm>
        </p:spPr>
        <p:txBody>
          <a:bodyPr>
            <a:normAutofit/>
          </a:bodyPr>
          <a:lstStyle/>
          <a:p>
            <a:r>
              <a:rPr lang="en-US" sz="1800" dirty="0" smtClean="0"/>
              <a:t>Jobs that require reason</a:t>
            </a:r>
          </a:p>
          <a:p>
            <a:r>
              <a:rPr lang="en-US" sz="1800" dirty="0" smtClean="0"/>
              <a:t>What things don’t require reason </a:t>
            </a:r>
          </a:p>
          <a:p>
            <a:r>
              <a:rPr lang="en-US" sz="1800" dirty="0" smtClean="0"/>
              <a:t>Words that mean the same as </a:t>
            </a:r>
            <a:r>
              <a:rPr lang="en-US" sz="1800" dirty="0" smtClean="0"/>
              <a:t>reason</a:t>
            </a:r>
          </a:p>
          <a:p>
            <a:r>
              <a:rPr lang="en-US" sz="1800" dirty="0" smtClean="0"/>
              <a:t>Words </a:t>
            </a:r>
            <a:r>
              <a:rPr lang="en-US" sz="1800" dirty="0" smtClean="0"/>
              <a:t>that mean the opposite of reason</a:t>
            </a:r>
            <a:endParaRPr lang="en-US" sz="1800" dirty="0"/>
          </a:p>
        </p:txBody>
      </p:sp>
      <p:pic>
        <p:nvPicPr>
          <p:cNvPr id="4" name="Content Placeholder 3"/>
          <p:cNvPicPr>
            <a:picLocks noChangeAspect="1"/>
          </p:cNvPicPr>
          <p:nvPr/>
        </p:nvPicPr>
        <p:blipFill>
          <a:blip r:embed="rId2"/>
          <a:srcRect l="-10500" r="-10500"/>
          <a:stretch>
            <a:fillRect/>
          </a:stretch>
        </p:blipFill>
        <p:spPr>
          <a:xfrm>
            <a:off x="2425700" y="2927619"/>
            <a:ext cx="6985000" cy="3841481"/>
          </a:xfrm>
          <a:prstGeom prst="rect">
            <a:avLst/>
          </a:prstGeom>
        </p:spPr>
      </p:pic>
      <p:sp>
        <p:nvSpPr>
          <p:cNvPr id="5" name="TextBox 4"/>
          <p:cNvSpPr txBox="1"/>
          <p:nvPr/>
        </p:nvSpPr>
        <p:spPr>
          <a:xfrm>
            <a:off x="5502541" y="4717287"/>
            <a:ext cx="831318" cy="369332"/>
          </a:xfrm>
          <a:prstGeom prst="rect">
            <a:avLst/>
          </a:prstGeom>
          <a:noFill/>
        </p:spPr>
        <p:txBody>
          <a:bodyPr wrap="none" rtlCol="0">
            <a:spAutoFit/>
          </a:bodyPr>
          <a:lstStyle/>
          <a:p>
            <a:r>
              <a:rPr lang="en-US" b="1" i="1" dirty="0" smtClean="0"/>
              <a:t>reason</a:t>
            </a:r>
            <a:endParaRPr lang="en-US" b="1" i="1" dirty="0"/>
          </a:p>
        </p:txBody>
      </p:sp>
    </p:spTree>
    <p:extLst>
      <p:ext uri="{BB962C8B-B14F-4D97-AF65-F5344CB8AC3E}">
        <p14:creationId xmlns:p14="http://schemas.microsoft.com/office/powerpoint/2010/main" val="98040509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2" y="2189163"/>
            <a:ext cx="8229600" cy="1143000"/>
          </a:xfrm>
        </p:spPr>
        <p:txBody>
          <a:bodyPr>
            <a:normAutofit/>
          </a:bodyPr>
          <a:lstStyle/>
          <a:p>
            <a:r>
              <a:rPr lang="en-US" b="1" i="1" dirty="0" smtClean="0"/>
              <a:t>Step 6. Review, Review, Review</a:t>
            </a: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287" y="3332163"/>
            <a:ext cx="4495800" cy="2755900"/>
          </a:xfrm>
          <a:prstGeom prst="rect">
            <a:avLst/>
          </a:prstGeom>
        </p:spPr>
      </p:pic>
    </p:spTree>
    <p:extLst>
      <p:ext uri="{BB962C8B-B14F-4D97-AF65-F5344CB8AC3E}">
        <p14:creationId xmlns:p14="http://schemas.microsoft.com/office/powerpoint/2010/main" val="3859989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p:cNvSpPr/>
          <p:nvPr/>
        </p:nvSpPr>
        <p:spPr>
          <a:xfrm>
            <a:off x="365759" y="550915"/>
            <a:ext cx="8226150" cy="6046913"/>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smtClean="0"/>
          </a:p>
        </p:txBody>
      </p:sp>
      <p:sp>
        <p:nvSpPr>
          <p:cNvPr id="5" name="TextBox 4"/>
          <p:cNvSpPr txBox="1"/>
          <p:nvPr/>
        </p:nvSpPr>
        <p:spPr>
          <a:xfrm>
            <a:off x="5764051" y="5301402"/>
            <a:ext cx="2048030" cy="1200329"/>
          </a:xfrm>
          <a:prstGeom prst="rect">
            <a:avLst/>
          </a:prstGeom>
          <a:noFill/>
        </p:spPr>
        <p:txBody>
          <a:bodyPr wrap="square" rtlCol="0">
            <a:spAutoFit/>
          </a:bodyPr>
          <a:lstStyle/>
          <a:p>
            <a:pPr algn="ctr"/>
            <a:r>
              <a:rPr lang="en-US" sz="3600" dirty="0" smtClean="0"/>
              <a:t>20 Points </a:t>
            </a:r>
          </a:p>
          <a:p>
            <a:pPr algn="ctr"/>
            <a:r>
              <a:rPr lang="en-US" sz="3600" dirty="0" smtClean="0">
                <a:solidFill>
                  <a:srgbClr val="FF0000"/>
                </a:solidFill>
              </a:rPr>
              <a:t>Beyoncé</a:t>
            </a:r>
            <a:endParaRPr lang="en-US" sz="3600" dirty="0">
              <a:solidFill>
                <a:srgbClr val="FF0000"/>
              </a:solidFill>
            </a:endParaRPr>
          </a:p>
        </p:txBody>
      </p:sp>
      <p:sp>
        <p:nvSpPr>
          <p:cNvPr id="6" name="TextBox 5"/>
          <p:cNvSpPr txBox="1"/>
          <p:nvPr/>
        </p:nvSpPr>
        <p:spPr>
          <a:xfrm>
            <a:off x="1374931" y="5301402"/>
            <a:ext cx="2048030" cy="1015663"/>
          </a:xfrm>
          <a:prstGeom prst="rect">
            <a:avLst/>
          </a:prstGeom>
          <a:noFill/>
        </p:spPr>
        <p:txBody>
          <a:bodyPr wrap="square" rtlCol="0">
            <a:spAutoFit/>
          </a:bodyPr>
          <a:lstStyle/>
          <a:p>
            <a:pPr algn="ctr"/>
            <a:r>
              <a:rPr lang="en-US" sz="3600" dirty="0" smtClean="0"/>
              <a:t>20 Points </a:t>
            </a:r>
            <a:endParaRPr lang="en-US" sz="3600" dirty="0">
              <a:solidFill>
                <a:srgbClr val="FF0000"/>
              </a:solidFill>
            </a:endParaRPr>
          </a:p>
          <a:p>
            <a:pPr algn="ctr"/>
            <a:r>
              <a:rPr lang="en-US" sz="2400" dirty="0" smtClean="0">
                <a:solidFill>
                  <a:srgbClr val="FF0000"/>
                </a:solidFill>
              </a:rPr>
              <a:t>The principal</a:t>
            </a:r>
            <a:endParaRPr lang="en-US" sz="2400" dirty="0" smtClean="0"/>
          </a:p>
        </p:txBody>
      </p:sp>
      <p:sp>
        <p:nvSpPr>
          <p:cNvPr id="7" name="TextBox 6"/>
          <p:cNvSpPr txBox="1"/>
          <p:nvPr/>
        </p:nvSpPr>
        <p:spPr>
          <a:xfrm>
            <a:off x="2594826" y="2542252"/>
            <a:ext cx="3809425" cy="1015663"/>
          </a:xfrm>
          <a:prstGeom prst="rect">
            <a:avLst/>
          </a:prstGeom>
          <a:noFill/>
        </p:spPr>
        <p:txBody>
          <a:bodyPr wrap="square" rtlCol="0">
            <a:spAutoFit/>
          </a:bodyPr>
          <a:lstStyle/>
          <a:p>
            <a:pPr algn="ctr"/>
            <a:r>
              <a:rPr lang="en-US" sz="3600" dirty="0" smtClean="0"/>
              <a:t>75 Points </a:t>
            </a:r>
          </a:p>
          <a:p>
            <a:pPr algn="ctr"/>
            <a:r>
              <a:rPr lang="en-US" sz="2400" dirty="0" smtClean="0">
                <a:solidFill>
                  <a:srgbClr val="FF0000"/>
                </a:solidFill>
              </a:rPr>
              <a:t>External conflict</a:t>
            </a:r>
            <a:endParaRPr lang="en-US" sz="2400" dirty="0">
              <a:solidFill>
                <a:srgbClr val="FF0000"/>
              </a:solidFill>
            </a:endParaRPr>
          </a:p>
        </p:txBody>
      </p:sp>
      <p:sp>
        <p:nvSpPr>
          <p:cNvPr id="8" name="TextBox 7"/>
          <p:cNvSpPr txBox="1"/>
          <p:nvPr/>
        </p:nvSpPr>
        <p:spPr>
          <a:xfrm>
            <a:off x="3693711" y="828344"/>
            <a:ext cx="1656271" cy="1477328"/>
          </a:xfrm>
          <a:prstGeom prst="rect">
            <a:avLst/>
          </a:prstGeom>
          <a:noFill/>
        </p:spPr>
        <p:txBody>
          <a:bodyPr wrap="square" rtlCol="0">
            <a:spAutoFit/>
          </a:bodyPr>
          <a:lstStyle/>
          <a:p>
            <a:pPr algn="ctr"/>
            <a:r>
              <a:rPr lang="en-US" sz="3600" dirty="0" smtClean="0"/>
              <a:t>7</a:t>
            </a:r>
            <a:r>
              <a:rPr lang="en-US" sz="3600" dirty="0"/>
              <a:t>5</a:t>
            </a:r>
            <a:r>
              <a:rPr lang="en-US" sz="3600" dirty="0" smtClean="0"/>
              <a:t> Points </a:t>
            </a:r>
          </a:p>
          <a:p>
            <a:pPr algn="ctr"/>
            <a:r>
              <a:rPr lang="en-US" dirty="0" smtClean="0">
                <a:solidFill>
                  <a:srgbClr val="FF0000"/>
                </a:solidFill>
              </a:rPr>
              <a:t>Internal conflict </a:t>
            </a:r>
            <a:endParaRPr lang="en-US" dirty="0">
              <a:solidFill>
                <a:srgbClr val="FF0000"/>
              </a:solidFill>
            </a:endParaRPr>
          </a:p>
        </p:txBody>
      </p:sp>
      <p:sp>
        <p:nvSpPr>
          <p:cNvPr id="9" name="TextBox 8"/>
          <p:cNvSpPr txBox="1"/>
          <p:nvPr/>
        </p:nvSpPr>
        <p:spPr>
          <a:xfrm>
            <a:off x="3422961" y="5406706"/>
            <a:ext cx="2048030" cy="1077218"/>
          </a:xfrm>
          <a:prstGeom prst="rect">
            <a:avLst/>
          </a:prstGeom>
          <a:noFill/>
        </p:spPr>
        <p:txBody>
          <a:bodyPr wrap="square" rtlCol="0">
            <a:spAutoFit/>
          </a:bodyPr>
          <a:lstStyle/>
          <a:p>
            <a:pPr algn="ctr"/>
            <a:r>
              <a:rPr lang="en-US" sz="3600" dirty="0" smtClean="0"/>
              <a:t>20 Points </a:t>
            </a:r>
          </a:p>
          <a:p>
            <a:pPr algn="ctr"/>
            <a:r>
              <a:rPr lang="en-US" sz="2800" dirty="0" smtClean="0">
                <a:solidFill>
                  <a:srgbClr val="FF0000"/>
                </a:solidFill>
              </a:rPr>
              <a:t>Selena </a:t>
            </a:r>
            <a:r>
              <a:rPr lang="en-US" sz="2000" dirty="0" smtClean="0">
                <a:solidFill>
                  <a:srgbClr val="FF0000"/>
                </a:solidFill>
              </a:rPr>
              <a:t>Gomez</a:t>
            </a:r>
            <a:endParaRPr lang="en-US" sz="2800" dirty="0">
              <a:solidFill>
                <a:srgbClr val="FF0000"/>
              </a:solidFill>
            </a:endParaRPr>
          </a:p>
        </p:txBody>
      </p:sp>
      <p:sp>
        <p:nvSpPr>
          <p:cNvPr id="10" name="TextBox 9"/>
          <p:cNvSpPr txBox="1"/>
          <p:nvPr/>
        </p:nvSpPr>
        <p:spPr>
          <a:xfrm>
            <a:off x="2134630" y="4101073"/>
            <a:ext cx="2337303" cy="1200329"/>
          </a:xfrm>
          <a:prstGeom prst="rect">
            <a:avLst/>
          </a:prstGeom>
          <a:noFill/>
        </p:spPr>
        <p:txBody>
          <a:bodyPr wrap="square" rtlCol="0">
            <a:spAutoFit/>
          </a:bodyPr>
          <a:lstStyle/>
          <a:p>
            <a:pPr algn="ctr"/>
            <a:r>
              <a:rPr lang="en-US" sz="3600" dirty="0" smtClean="0"/>
              <a:t>50 Points </a:t>
            </a:r>
          </a:p>
          <a:p>
            <a:pPr algn="ctr"/>
            <a:r>
              <a:rPr lang="en-US" sz="3600" dirty="0" smtClean="0">
                <a:solidFill>
                  <a:srgbClr val="FF0000"/>
                </a:solidFill>
              </a:rPr>
              <a:t>reason</a:t>
            </a:r>
            <a:endParaRPr lang="en-US" sz="3600" dirty="0">
              <a:solidFill>
                <a:srgbClr val="FF0000"/>
              </a:solidFill>
            </a:endParaRPr>
          </a:p>
        </p:txBody>
      </p:sp>
      <p:sp>
        <p:nvSpPr>
          <p:cNvPr id="11" name="TextBox 10"/>
          <p:cNvSpPr txBox="1"/>
          <p:nvPr/>
        </p:nvSpPr>
        <p:spPr>
          <a:xfrm>
            <a:off x="4624333" y="4185212"/>
            <a:ext cx="2337303" cy="1015663"/>
          </a:xfrm>
          <a:prstGeom prst="rect">
            <a:avLst/>
          </a:prstGeom>
          <a:noFill/>
        </p:spPr>
        <p:txBody>
          <a:bodyPr wrap="square" rtlCol="0">
            <a:spAutoFit/>
          </a:bodyPr>
          <a:lstStyle/>
          <a:p>
            <a:pPr algn="ctr"/>
            <a:r>
              <a:rPr lang="en-US" sz="3600" dirty="0" smtClean="0"/>
              <a:t>50 Points </a:t>
            </a:r>
          </a:p>
          <a:p>
            <a:pPr algn="ctr"/>
            <a:r>
              <a:rPr lang="en-US" sz="2400" dirty="0" smtClean="0">
                <a:solidFill>
                  <a:srgbClr val="FF0000"/>
                </a:solidFill>
              </a:rPr>
              <a:t>crisis</a:t>
            </a:r>
            <a:endParaRPr lang="en-US" sz="2400" dirty="0">
              <a:solidFill>
                <a:srgbClr val="FF0000"/>
              </a:solidFill>
            </a:endParaRPr>
          </a:p>
        </p:txBody>
      </p:sp>
      <p:cxnSp>
        <p:nvCxnSpPr>
          <p:cNvPr id="13" name="Straight Connector 12"/>
          <p:cNvCxnSpPr/>
          <p:nvPr/>
        </p:nvCxnSpPr>
        <p:spPr>
          <a:xfrm>
            <a:off x="3142911" y="2542252"/>
            <a:ext cx="26081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2134630" y="4044538"/>
            <a:ext cx="462847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1253358" y="5301402"/>
            <a:ext cx="6437150" cy="2761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4471933" y="4101073"/>
            <a:ext cx="0" cy="1200329"/>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5470991" y="5329012"/>
            <a:ext cx="0" cy="1172719"/>
          </a:xfrm>
          <a:prstGeom prst="line">
            <a:avLst/>
          </a:prstGeom>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3422961" y="5385541"/>
            <a:ext cx="0" cy="114380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2243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xit" presetSubtype="10" fill="hold" grpId="1" nodeType="clickEffect">
                                  <p:stCondLst>
                                    <p:cond delay="0"/>
                                  </p:stCondLst>
                                  <p:childTnLst>
                                    <p:animEffect transition="out" filter="blinds(horizontal)">
                                      <p:cBhvr>
                                        <p:cTn id="10" dur="500"/>
                                        <p:tgtEl>
                                          <p:spTgt spid="9"/>
                                        </p:tgtEl>
                                      </p:cBhvr>
                                    </p:animEffect>
                                    <p:set>
                                      <p:cBhvr>
                                        <p:cTn id="11" dur="1" fill="hold">
                                          <p:stCondLst>
                                            <p:cond delay="499"/>
                                          </p:stCondLst>
                                        </p:cTn>
                                        <p:tgtEl>
                                          <p:spTgt spid="9"/>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 presetClass="exit" presetSubtype="10" fill="hold" grpId="1" nodeType="clickEffect">
                                  <p:stCondLst>
                                    <p:cond delay="0"/>
                                  </p:stCondLst>
                                  <p:childTnLst>
                                    <p:animEffect transition="out" filter="blinds(horizontal)">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 presetClass="exit" presetSubtype="10" fill="hold" grpId="1" nodeType="clickEffect">
                                  <p:stCondLst>
                                    <p:cond delay="0"/>
                                  </p:stCondLst>
                                  <p:childTnLst>
                                    <p:animEffect transition="out" filter="blinds(horizontal)">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3" presetClass="exit" presetSubtype="10" fill="hold" grpId="1" nodeType="clickEffect">
                                  <p:stCondLst>
                                    <p:cond delay="0"/>
                                  </p:stCondLst>
                                  <p:childTnLst>
                                    <p:animEffect transition="out" filter="blinds(horizontal)">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grpId="1" nodeType="clickEffect">
                                  <p:stCondLst>
                                    <p:cond delay="0"/>
                                  </p:stCondLst>
                                  <p:childTnLst>
                                    <p:animEffect transition="out" filter="blinds(horizontal)">
                                      <p:cBhvr>
                                        <p:cTn id="46" dur="500"/>
                                        <p:tgtEl>
                                          <p:spTgt spid="11"/>
                                        </p:tgtEl>
                                      </p:cBhvr>
                                    </p:animEffect>
                                    <p:set>
                                      <p:cBhvr>
                                        <p:cTn id="47" dur="1" fill="hold">
                                          <p:stCondLst>
                                            <p:cond delay="499"/>
                                          </p:stCondLst>
                                        </p:cTn>
                                        <p:tgtEl>
                                          <p:spTgt spid="11"/>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3" presetClass="exit" presetSubtype="10" fill="hold" grpId="1" nodeType="clickEffect">
                                  <p:stCondLst>
                                    <p:cond delay="0"/>
                                  </p:stCondLst>
                                  <p:childTnLst>
                                    <p:animEffect transition="out" filter="blinds(horizontal)">
                                      <p:cBhvr>
                                        <p:cTn id="55" dur="500"/>
                                        <p:tgtEl>
                                          <p:spTgt spid="7"/>
                                        </p:tgtEl>
                                      </p:cBhvr>
                                    </p:animEffect>
                                    <p:set>
                                      <p:cBhvr>
                                        <p:cTn id="56" dur="1" fill="hold">
                                          <p:stCondLst>
                                            <p:cond delay="499"/>
                                          </p:stCondLst>
                                        </p:cTn>
                                        <p:tgtEl>
                                          <p:spTgt spid="7"/>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3" presetClass="exit" presetSubtype="10" fill="hold" grpId="1" nodeType="clickEffect">
                                  <p:stCondLst>
                                    <p:cond delay="0"/>
                                  </p:stCondLst>
                                  <p:childTnLst>
                                    <p:animEffect transition="out" filter="blinds(horizontal)">
                                      <p:cBhvr>
                                        <p:cTn id="64" dur="500"/>
                                        <p:tgtEl>
                                          <p:spTgt spid="8"/>
                                        </p:tgtEl>
                                      </p:cBhvr>
                                    </p:animEffect>
                                    <p:set>
                                      <p:cBhvr>
                                        <p:cTn id="6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8" grpId="0"/>
      <p:bldP spid="8" grpId="1"/>
      <p:bldP spid="9" grpId="0"/>
      <p:bldP spid="9" grpId="1"/>
      <p:bldP spid="10" grpId="0"/>
      <p:bldP spid="10" grpId="1"/>
      <p:bldP spid="11" grpId="0"/>
      <p:bldP spid="1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Rate your Knowledge</a:t>
            </a:r>
            <a:endParaRPr lang="en-US" b="1" i="1" dirty="0"/>
          </a:p>
        </p:txBody>
      </p:sp>
      <p:sp>
        <p:nvSpPr>
          <p:cNvPr id="3" name="Content Placeholder 2"/>
          <p:cNvSpPr>
            <a:spLocks noGrp="1"/>
          </p:cNvSpPr>
          <p:nvPr>
            <p:ph idx="1"/>
          </p:nvPr>
        </p:nvSpPr>
        <p:spPr/>
        <p:txBody>
          <a:bodyPr/>
          <a:lstStyle/>
          <a:p>
            <a:pPr marL="0" indent="0">
              <a:buNone/>
            </a:pPr>
            <a:r>
              <a:rPr lang="en-US" dirty="0" smtClean="0"/>
              <a:t>1- I don’t know it.</a:t>
            </a:r>
          </a:p>
          <a:p>
            <a:pPr marL="0" indent="0">
              <a:buNone/>
            </a:pPr>
            <a:endParaRPr lang="en-US" dirty="0"/>
          </a:p>
          <a:p>
            <a:pPr marL="0" indent="0">
              <a:buNone/>
            </a:pPr>
            <a:r>
              <a:rPr lang="en-US" dirty="0" smtClean="0"/>
              <a:t>2- I’ve heard it, but I don’t know the meaning.</a:t>
            </a:r>
          </a:p>
          <a:p>
            <a:pPr marL="0" indent="0">
              <a:buNone/>
            </a:pPr>
            <a:endParaRPr lang="en-US" dirty="0"/>
          </a:p>
          <a:p>
            <a:pPr marL="0" indent="0">
              <a:buNone/>
            </a:pPr>
            <a:r>
              <a:rPr lang="en-US" dirty="0" smtClean="0"/>
              <a:t>3- I can use it in a sentence.</a:t>
            </a:r>
          </a:p>
          <a:p>
            <a:pPr marL="0" indent="0">
              <a:buNone/>
            </a:pPr>
            <a:endParaRPr lang="en-US" dirty="0"/>
          </a:p>
          <a:p>
            <a:pPr marL="0" indent="0">
              <a:buNone/>
            </a:pPr>
            <a:r>
              <a:rPr lang="en-US" dirty="0" smtClean="0"/>
              <a:t>4-  I can teach it to the class.   </a:t>
            </a:r>
          </a:p>
          <a:p>
            <a:pPr marL="0" indent="0">
              <a:buNone/>
            </a:pPr>
            <a:endParaRPr lang="en-US" dirty="0"/>
          </a:p>
        </p:txBody>
      </p:sp>
    </p:spTree>
    <p:extLst>
      <p:ext uri="{BB962C8B-B14F-4D97-AF65-F5344CB8AC3E}">
        <p14:creationId xmlns:p14="http://schemas.microsoft.com/office/powerpoint/2010/main" val="21049097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2" y="2189163"/>
            <a:ext cx="8229600" cy="1143000"/>
          </a:xfrm>
        </p:spPr>
        <p:txBody>
          <a:bodyPr>
            <a:normAutofit/>
          </a:bodyPr>
          <a:lstStyle/>
          <a:p>
            <a:r>
              <a:rPr lang="en-US" b="1" i="1" dirty="0" smtClean="0"/>
              <a:t>Step 4. Explanation and Example</a:t>
            </a: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287" y="3332163"/>
            <a:ext cx="4495800" cy="2755900"/>
          </a:xfrm>
          <a:prstGeom prst="rect">
            <a:avLst/>
          </a:prstGeom>
        </p:spPr>
      </p:pic>
    </p:spTree>
    <p:extLst>
      <p:ext uri="{BB962C8B-B14F-4D97-AF65-F5344CB8AC3E}">
        <p14:creationId xmlns:p14="http://schemas.microsoft.com/office/powerpoint/2010/main" val="3640452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con</a:t>
            </a:r>
            <a:r>
              <a:rPr lang="en-US" dirty="0" smtClean="0"/>
              <a:t>flict</a:t>
            </a:r>
            <a:endParaRPr lang="en-US" dirty="0">
              <a:solidFill>
                <a:srgbClr val="FFC000"/>
              </a:solidFill>
            </a:endParaRPr>
          </a:p>
        </p:txBody>
      </p:sp>
      <p:sp>
        <p:nvSpPr>
          <p:cNvPr id="3" name="Content Placeholder 2"/>
          <p:cNvSpPr>
            <a:spLocks noGrp="1"/>
          </p:cNvSpPr>
          <p:nvPr>
            <p:ph idx="1"/>
          </p:nvPr>
        </p:nvSpPr>
        <p:spPr/>
        <p:txBody>
          <a:bodyPr/>
          <a:lstStyle/>
          <a:p>
            <a:pPr marL="0" indent="0">
              <a:buNone/>
            </a:pPr>
            <a:r>
              <a:rPr lang="en-US" dirty="0" smtClean="0"/>
              <a:t>A conflict is a type of fight or disagreement; an argument between people, groups or countries.</a:t>
            </a:r>
            <a:endParaRPr lang="en-US" dirty="0"/>
          </a:p>
        </p:txBody>
      </p:sp>
      <p:sp>
        <p:nvSpPr>
          <p:cNvPr id="6" name="TextBox 5"/>
          <p:cNvSpPr txBox="1"/>
          <p:nvPr/>
        </p:nvSpPr>
        <p:spPr>
          <a:xfrm>
            <a:off x="4749280" y="3243723"/>
            <a:ext cx="4178589" cy="2954655"/>
          </a:xfrm>
          <a:prstGeom prst="rect">
            <a:avLst/>
          </a:prstGeom>
          <a:noFill/>
        </p:spPr>
        <p:txBody>
          <a:bodyPr wrap="square" rtlCol="0">
            <a:spAutoFit/>
          </a:bodyPr>
          <a:lstStyle/>
          <a:p>
            <a:r>
              <a:rPr lang="en-US" sz="2400" b="1" dirty="0" smtClean="0"/>
              <a:t>Example: </a:t>
            </a:r>
          </a:p>
          <a:p>
            <a:endParaRPr lang="en-US" sz="2400" b="1" dirty="0"/>
          </a:p>
          <a:p>
            <a:r>
              <a:rPr lang="en-US" sz="2400" dirty="0" smtClean="0"/>
              <a:t>If two people are in a car accident, and they can’t agree on what happened, they might be in a conflict. </a:t>
            </a:r>
            <a:endParaRPr lang="en-US" sz="2400" dirty="0" smtClean="0"/>
          </a:p>
          <a:p>
            <a:endParaRPr lang="en-US" sz="2400"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131" y="3119967"/>
            <a:ext cx="4508211" cy="2539837"/>
          </a:xfrm>
          <a:prstGeom prst="rect">
            <a:avLst/>
          </a:prstGeom>
        </p:spPr>
      </p:pic>
    </p:spTree>
    <p:extLst>
      <p:ext uri="{BB962C8B-B14F-4D97-AF65-F5344CB8AC3E}">
        <p14:creationId xmlns:p14="http://schemas.microsoft.com/office/powerpoint/2010/main" val="16688958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2" y="2189163"/>
            <a:ext cx="8229600" cy="1143000"/>
          </a:xfrm>
        </p:spPr>
        <p:txBody>
          <a:bodyPr>
            <a:normAutofit/>
          </a:bodyPr>
          <a:lstStyle/>
          <a:p>
            <a:r>
              <a:rPr lang="en-US" b="1" i="1" dirty="0" smtClean="0"/>
              <a:t>Step 5. Interact with the Word</a:t>
            </a: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287" y="3332163"/>
            <a:ext cx="4495800" cy="2755900"/>
          </a:xfrm>
          <a:prstGeom prst="rect">
            <a:avLst/>
          </a:prstGeom>
        </p:spPr>
      </p:pic>
    </p:spTree>
    <p:extLst>
      <p:ext uri="{BB962C8B-B14F-4D97-AF65-F5344CB8AC3E}">
        <p14:creationId xmlns:p14="http://schemas.microsoft.com/office/powerpoint/2010/main" val="15035700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alphaModFix amt="16000"/>
          </a:blip>
          <a:stretch>
            <a:fillRect/>
          </a:stretch>
        </p:blipFill>
        <p:spPr>
          <a:xfrm rot="20744754">
            <a:off x="1198034" y="436034"/>
            <a:ext cx="1659466" cy="1659466"/>
          </a:xfrm>
          <a:prstGeom prst="rect">
            <a:avLst/>
          </a:prstGeom>
          <a:effectLst>
            <a:outerShdw blurRad="50800" dist="50800" dir="5400000" algn="ctr" rotWithShape="0">
              <a:srgbClr val="000000"/>
            </a:outerShdw>
          </a:effectLst>
        </p:spPr>
      </p:pic>
      <p:sp>
        <p:nvSpPr>
          <p:cNvPr id="2" name="Title 1"/>
          <p:cNvSpPr>
            <a:spLocks noGrp="1"/>
          </p:cNvSpPr>
          <p:nvPr>
            <p:ph type="title"/>
          </p:nvPr>
        </p:nvSpPr>
        <p:spPr>
          <a:xfrm>
            <a:off x="266007" y="274638"/>
            <a:ext cx="8420793" cy="1143000"/>
          </a:xfrm>
        </p:spPr>
        <p:txBody>
          <a:bodyPr>
            <a:normAutofit/>
          </a:bodyPr>
          <a:lstStyle/>
          <a:p>
            <a:r>
              <a:rPr lang="en-US" sz="3200" b="1" dirty="0" smtClean="0"/>
              <a:t>Internal Conflic</a:t>
            </a:r>
            <a:r>
              <a:rPr lang="en-US" sz="3200" b="1" dirty="0" smtClean="0"/>
              <a:t>t </a:t>
            </a:r>
            <a:r>
              <a:rPr lang="en-US" sz="3200" dirty="0" smtClean="0"/>
              <a:t>OR </a:t>
            </a:r>
            <a:r>
              <a:rPr lang="en-US" sz="3200" b="1" dirty="0" smtClean="0"/>
              <a:t>External Conflict </a:t>
            </a:r>
            <a:endParaRPr lang="en-US" sz="3200" b="1" dirty="0"/>
          </a:p>
        </p:txBody>
      </p:sp>
      <p:sp>
        <p:nvSpPr>
          <p:cNvPr id="3" name="Content Placeholder 2"/>
          <p:cNvSpPr>
            <a:spLocks noGrp="1"/>
          </p:cNvSpPr>
          <p:nvPr>
            <p:ph idx="1"/>
          </p:nvPr>
        </p:nvSpPr>
        <p:spPr>
          <a:xfrm>
            <a:off x="152400" y="1928630"/>
            <a:ext cx="8839200" cy="4802370"/>
          </a:xfrm>
        </p:spPr>
        <p:txBody>
          <a:bodyPr>
            <a:normAutofit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dirty="0" smtClean="0"/>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endParaRPr lang="en-US" dirty="0" smtClean="0"/>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endParaRPr lang="en-US" dirty="0" smtClean="0"/>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endParaRPr lang="en-US" dirty="0" smtClean="0"/>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r>
              <a:rPr lang="en-US" dirty="0" smtClean="0"/>
              <a:t>I </a:t>
            </a:r>
            <a:r>
              <a:rPr lang="en-US" dirty="0" smtClean="0"/>
              <a:t>think </a:t>
            </a:r>
            <a:r>
              <a:rPr lang="en-US" dirty="0" smtClean="0"/>
              <a:t>that is an___________conflict because ________________.</a:t>
            </a:r>
            <a:endParaRPr lang="en-US" dirty="0"/>
          </a:p>
        </p:txBody>
      </p:sp>
      <p:pic>
        <p:nvPicPr>
          <p:cNvPr id="8" name="Picture 7"/>
          <p:cNvPicPr>
            <a:picLocks noChangeAspect="1"/>
          </p:cNvPicPr>
          <p:nvPr/>
        </p:nvPicPr>
        <p:blipFill>
          <a:blip r:embed="rId4">
            <a:alphaModFix amt="15000"/>
          </a:blip>
          <a:stretch>
            <a:fillRect/>
          </a:stretch>
        </p:blipFill>
        <p:spPr>
          <a:xfrm>
            <a:off x="6040273" y="-57497"/>
            <a:ext cx="1986127" cy="1986127"/>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5000" y="2044700"/>
            <a:ext cx="5415228" cy="3048000"/>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46477" y="1727490"/>
            <a:ext cx="5532273" cy="3682419"/>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48890" y="1828089"/>
            <a:ext cx="5958458" cy="3336737"/>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46313" y="1670281"/>
            <a:ext cx="5932600" cy="3494545"/>
          </a:xfrm>
          <a:prstGeom prst="rect">
            <a:avLst/>
          </a:prstGeom>
        </p:spPr>
      </p:pic>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86742" y="1687394"/>
            <a:ext cx="6101697" cy="3300918"/>
          </a:xfrm>
          <a:prstGeom prst="rect">
            <a:avLst/>
          </a:prstGeom>
        </p:spPr>
      </p:pic>
    </p:spTree>
    <p:extLst>
      <p:ext uri="{BB962C8B-B14F-4D97-AF65-F5344CB8AC3E}">
        <p14:creationId xmlns:p14="http://schemas.microsoft.com/office/powerpoint/2010/main" val="217802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257</TotalTime>
  <Words>1147</Words>
  <Application>Microsoft Macintosh PowerPoint</Application>
  <PresentationFormat>On-screen Show (4:3)</PresentationFormat>
  <Paragraphs>205</Paragraphs>
  <Slides>49</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49</vt:i4>
      </vt:variant>
    </vt:vector>
  </HeadingPairs>
  <TitlesOfParts>
    <vt:vector size="52" baseType="lpstr">
      <vt:lpstr>Calibri</vt:lpstr>
      <vt:lpstr>Arial</vt:lpstr>
      <vt:lpstr>Office Theme</vt:lpstr>
      <vt:lpstr>Unit 1 Theme Vocabulary  Step 1. Selecting the Words conflict crisis reason </vt:lpstr>
      <vt:lpstr>Step 2. Introduce the Word</vt:lpstr>
      <vt:lpstr>conflict</vt:lpstr>
      <vt:lpstr>Step 3. Rate Your Word Knowledge</vt:lpstr>
      <vt:lpstr>Rate your Knowledge</vt:lpstr>
      <vt:lpstr>Step 4. Explanation and Example</vt:lpstr>
      <vt:lpstr>conflict</vt:lpstr>
      <vt:lpstr>Step 5. Interact with the Word</vt:lpstr>
      <vt:lpstr>Internal Conflict OR External Conflict </vt:lpstr>
      <vt:lpstr>A:  When was the last time you were in a conflict?  What was it? </vt:lpstr>
      <vt:lpstr>Step 6. Review, Review, Review</vt:lpstr>
      <vt:lpstr>Raise your hand if you can share your sentence from the word conflict.  </vt:lpstr>
      <vt:lpstr>Step 2. Introduce the Word</vt:lpstr>
      <vt:lpstr>crisis</vt:lpstr>
      <vt:lpstr>Step 3. Rate Your Word Knowledge</vt:lpstr>
      <vt:lpstr>Rate your Knowledge</vt:lpstr>
      <vt:lpstr>Step 4. Explanation and Example</vt:lpstr>
      <vt:lpstr>crisis</vt:lpstr>
      <vt:lpstr>Step 5. Interact with the Word</vt:lpstr>
      <vt:lpstr>Crisis or Peace?</vt:lpstr>
      <vt:lpstr>Crisis or Peace?</vt:lpstr>
      <vt:lpstr>Crisis or Peace?</vt:lpstr>
      <vt:lpstr>Crisis or Peace?</vt:lpstr>
      <vt:lpstr>Crisis or Peace?</vt:lpstr>
      <vt:lpstr>Crisis or Peace?</vt:lpstr>
      <vt:lpstr>Crisis or Peace?</vt:lpstr>
      <vt:lpstr>Crisis or Peace?</vt:lpstr>
      <vt:lpstr>Crisis or Peace?</vt:lpstr>
      <vt:lpstr>Step 6. Review, Review, Review</vt:lpstr>
      <vt:lpstr>1.  Do you think there is going to be a crisis in the most dangerous game? </vt:lpstr>
      <vt:lpstr>Step 2. Introduce the Word</vt:lpstr>
      <vt:lpstr>Reason</vt:lpstr>
      <vt:lpstr>Step 3. Rate Your Word Knowledge</vt:lpstr>
      <vt:lpstr>Rate your Knowledge</vt:lpstr>
      <vt:lpstr>Step 4. Explanation and Example</vt:lpstr>
      <vt:lpstr>Definition </vt:lpstr>
      <vt:lpstr>Example</vt:lpstr>
      <vt:lpstr>Step 5. Interact with the Word</vt:lpstr>
      <vt:lpstr>Activity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Create Your Web with the following categories:  </vt:lpstr>
      <vt:lpstr>Step 6. Review, Review, Review</vt:lpstr>
      <vt:lpstr>PowerPoint Presentation</vt:lpstr>
    </vt:vector>
  </TitlesOfParts>
  <Company/>
  <LinksUpToDate>false</LinksUpToDate>
  <SharedDoc>false</SharedDoc>
  <HyperlinksChanged>false</HyperlinksChanged>
  <AppVersion>15.0026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dc:title>
  <dc:creator>Lindsay Young</dc:creator>
  <cp:lastModifiedBy>Microsoft Office User</cp:lastModifiedBy>
  <cp:revision>33</cp:revision>
  <dcterms:created xsi:type="dcterms:W3CDTF">2015-10-18T19:43:07Z</dcterms:created>
  <dcterms:modified xsi:type="dcterms:W3CDTF">2018-07-11T21:16:35Z</dcterms:modified>
</cp:coreProperties>
</file>