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308" r:id="rId2"/>
    <p:sldId id="309" r:id="rId3"/>
    <p:sldId id="258" r:id="rId4"/>
    <p:sldId id="310" r:id="rId5"/>
    <p:sldId id="280" r:id="rId6"/>
    <p:sldId id="311" r:id="rId7"/>
    <p:sldId id="365" r:id="rId8"/>
    <p:sldId id="312" r:id="rId9"/>
    <p:sldId id="366" r:id="rId10"/>
    <p:sldId id="367" r:id="rId11"/>
    <p:sldId id="368" r:id="rId12"/>
    <p:sldId id="369" r:id="rId13"/>
    <p:sldId id="370" r:id="rId14"/>
    <p:sldId id="371" r:id="rId15"/>
    <p:sldId id="372" r:id="rId16"/>
    <p:sldId id="373" r:id="rId17"/>
    <p:sldId id="374" r:id="rId18"/>
    <p:sldId id="375" r:id="rId19"/>
    <p:sldId id="376" r:id="rId20"/>
    <p:sldId id="313" r:id="rId21"/>
    <p:sldId id="314" r:id="rId22"/>
    <p:sldId id="291" r:id="rId23"/>
    <p:sldId id="315" r:id="rId24"/>
    <p:sldId id="293" r:id="rId25"/>
    <p:sldId id="316" r:id="rId26"/>
    <p:sldId id="290" r:id="rId27"/>
    <p:sldId id="317" r:id="rId28"/>
    <p:sldId id="377" r:id="rId29"/>
    <p:sldId id="318" r:id="rId30"/>
    <p:sldId id="320" r:id="rId31"/>
    <p:sldId id="349" r:id="rId32"/>
    <p:sldId id="361" r:id="rId33"/>
    <p:sldId id="362" r:id="rId34"/>
    <p:sldId id="363" r:id="rId35"/>
    <p:sldId id="378" r:id="rId36"/>
    <p:sldId id="379" r:id="rId37"/>
    <p:sldId id="364" r:id="rId38"/>
    <p:sldId id="380" r:id="rId39"/>
    <p:sldId id="381" r:id="rId40"/>
    <p:sldId id="382" r:id="rId41"/>
    <p:sldId id="383" r:id="rId42"/>
    <p:sldId id="384" r:id="rId43"/>
    <p:sldId id="385" r:id="rId44"/>
    <p:sldId id="386" r:id="rId45"/>
    <p:sldId id="319" r:id="rId46"/>
    <p:sldId id="387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49"/>
    <p:restoredTop sz="91376"/>
  </p:normalViewPr>
  <p:slideViewPr>
    <p:cSldViewPr snapToGrid="0" snapToObjects="1">
      <p:cViewPr varScale="1">
        <p:scale>
          <a:sx n="75" d="100"/>
          <a:sy n="75" d="100"/>
        </p:scale>
        <p:origin x="312" y="1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E334CE-7D79-9F4F-AF39-07812634BBCA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BBBB62-1976-E744-A024-4A04C14082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777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students say phrases</a:t>
            </a:r>
            <a:r>
              <a:rPr lang="en-US" baseline="0" dirty="0" smtClean="0"/>
              <a:t> out loud.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BBB62-1976-E744-A024-4A04C14082C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140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BBB62-1976-E744-A024-4A04C14082C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76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64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332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538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7321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92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60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7486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736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380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89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5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3F451F-F8CA-B44D-BDAD-E5DF1BF814D2}" type="datetimeFigureOut">
              <a:rPr lang="en-US" smtClean="0"/>
              <a:t>7/11/18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83445-54C4-594C-9952-F450F72FD5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6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Relationship Id="rId3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4625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Unit </a:t>
            </a:r>
            <a:r>
              <a:rPr lang="en-US" b="1" i="1" dirty="0"/>
              <a:t>2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Theme Vocabulary</a:t>
            </a:r>
            <a:br>
              <a:rPr lang="en-US" b="1" i="1" dirty="0" smtClean="0"/>
            </a:br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i="1" dirty="0" smtClean="0"/>
              <a:t>Step 1. Selecting the Words</a:t>
            </a:r>
            <a:br>
              <a:rPr lang="en-US" b="1" i="1" dirty="0" smtClean="0"/>
            </a:br>
            <a:r>
              <a:rPr lang="en-US" b="1" i="1" dirty="0" smtClean="0">
                <a:solidFill>
                  <a:srgbClr val="0070C0"/>
                </a:solidFill>
              </a:rPr>
              <a:t>atmosphere</a:t>
            </a:r>
            <a:r>
              <a:rPr lang="en-US" b="1" i="1" dirty="0" smtClean="0">
                <a:solidFill>
                  <a:srgbClr val="0070C0"/>
                </a:solidFill>
              </a:rPr>
              <a:t/>
            </a:r>
            <a:br>
              <a:rPr lang="en-US" b="1" i="1" dirty="0" smtClean="0">
                <a:solidFill>
                  <a:srgbClr val="0070C0"/>
                </a:solidFill>
              </a:rPr>
            </a:br>
            <a:r>
              <a:rPr lang="en-US" b="1" i="1" dirty="0" smtClean="0">
                <a:solidFill>
                  <a:srgbClr val="0070C0"/>
                </a:solidFill>
              </a:rPr>
              <a:t>inference</a:t>
            </a:r>
            <a:r>
              <a:rPr lang="en-US" b="1" i="1" dirty="0" smtClean="0">
                <a:solidFill>
                  <a:srgbClr val="0070C0"/>
                </a:solidFill>
              </a:rPr>
              <a:t/>
            </a:r>
            <a:br>
              <a:rPr lang="en-US" b="1" i="1" dirty="0" smtClean="0">
                <a:solidFill>
                  <a:srgbClr val="0070C0"/>
                </a:solidFill>
              </a:rPr>
            </a:br>
            <a:r>
              <a:rPr lang="en-US" b="1" i="1" dirty="0" smtClean="0">
                <a:solidFill>
                  <a:srgbClr val="0070C0"/>
                </a:solidFill>
              </a:rPr>
              <a:t>literal</a:t>
            </a:r>
            <a:endParaRPr lang="en-US" b="1" i="1" dirty="0">
              <a:solidFill>
                <a:srgbClr val="0070C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3800" y="4296331"/>
            <a:ext cx="4013200" cy="2460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22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7613" b="7613"/>
          <a:stretch>
            <a:fillRect/>
          </a:stretch>
        </p:blipFill>
        <p:spPr>
          <a:xfrm>
            <a:off x="457200" y="1295401"/>
            <a:ext cx="7162800" cy="3939264"/>
          </a:xfrm>
        </p:spPr>
      </p:pic>
      <p:sp>
        <p:nvSpPr>
          <p:cNvPr id="5" name="TextBox 4"/>
          <p:cNvSpPr txBox="1"/>
          <p:nvPr/>
        </p:nvSpPr>
        <p:spPr>
          <a:xfrm>
            <a:off x="7755467" y="4688085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9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5879" b="5879"/>
          <a:stretch>
            <a:fillRect/>
          </a:stretch>
        </p:blipFill>
        <p:spPr>
          <a:xfrm>
            <a:off x="1199559" y="1261533"/>
            <a:ext cx="7250174" cy="4326467"/>
          </a:xfrm>
        </p:spPr>
      </p:pic>
      <p:sp>
        <p:nvSpPr>
          <p:cNvPr id="5" name="TextBox 4"/>
          <p:cNvSpPr txBox="1"/>
          <p:nvPr/>
        </p:nvSpPr>
        <p:spPr>
          <a:xfrm>
            <a:off x="0" y="4335689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810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t="22502" b="22502"/>
          <a:stretch>
            <a:fillRect/>
          </a:stretch>
        </p:blipFill>
        <p:spPr>
          <a:xfrm>
            <a:off x="1524000" y="1210733"/>
            <a:ext cx="5454475" cy="2999751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0254" y="3500825"/>
            <a:ext cx="2628900" cy="309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1360" y="4210484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87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rcRect t="12671" b="12671"/>
          <a:stretch>
            <a:fillRect/>
          </a:stretch>
        </p:blipFill>
        <p:spPr>
          <a:xfrm>
            <a:off x="220133" y="1227668"/>
            <a:ext cx="6925733" cy="3808886"/>
          </a:xfrm>
        </p:spPr>
      </p:pic>
      <p:sp>
        <p:nvSpPr>
          <p:cNvPr id="4" name="TextBox 3"/>
          <p:cNvSpPr txBox="1"/>
          <p:nvPr/>
        </p:nvSpPr>
        <p:spPr>
          <a:xfrm>
            <a:off x="7310013" y="4549676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58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640" r="6640"/>
          <a:stretch>
            <a:fillRect/>
          </a:stretch>
        </p:blipFill>
        <p:spPr>
          <a:xfrm>
            <a:off x="457200" y="1600200"/>
            <a:ext cx="6451600" cy="3548131"/>
          </a:xfrm>
        </p:spPr>
      </p:pic>
      <p:sp>
        <p:nvSpPr>
          <p:cNvPr id="5" name="TextBox 4"/>
          <p:cNvSpPr txBox="1"/>
          <p:nvPr/>
        </p:nvSpPr>
        <p:spPr>
          <a:xfrm>
            <a:off x="7230533" y="4549676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81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170" b="4170"/>
          <a:stretch>
            <a:fillRect/>
          </a:stretch>
        </p:blipFill>
        <p:spPr>
          <a:xfrm>
            <a:off x="457199" y="1600200"/>
            <a:ext cx="6850783" cy="3767667"/>
          </a:xfrm>
        </p:spPr>
      </p:pic>
      <p:sp>
        <p:nvSpPr>
          <p:cNvPr id="5" name="TextBox 4"/>
          <p:cNvSpPr txBox="1"/>
          <p:nvPr/>
        </p:nvSpPr>
        <p:spPr>
          <a:xfrm>
            <a:off x="7474160" y="4549676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03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9052" b="9052"/>
          <a:stretch>
            <a:fillRect/>
          </a:stretch>
        </p:blipFill>
        <p:spPr>
          <a:xfrm>
            <a:off x="457200" y="1600201"/>
            <a:ext cx="6773333" cy="3725072"/>
          </a:xfrm>
        </p:spPr>
      </p:pic>
      <p:sp>
        <p:nvSpPr>
          <p:cNvPr id="5" name="TextBox 4"/>
          <p:cNvSpPr txBox="1"/>
          <p:nvPr/>
        </p:nvSpPr>
        <p:spPr>
          <a:xfrm>
            <a:off x="7474160" y="4507082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63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3289" b="13289"/>
          <a:stretch>
            <a:fillRect/>
          </a:stretch>
        </p:blipFill>
        <p:spPr>
          <a:xfrm>
            <a:off x="457200" y="1600201"/>
            <a:ext cx="7010400" cy="3855450"/>
          </a:xfrm>
        </p:spPr>
      </p:pic>
      <p:sp>
        <p:nvSpPr>
          <p:cNvPr id="5" name="TextBox 4"/>
          <p:cNvSpPr txBox="1"/>
          <p:nvPr/>
        </p:nvSpPr>
        <p:spPr>
          <a:xfrm>
            <a:off x="7474160" y="4468127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8527" b="8527"/>
          <a:stretch>
            <a:fillRect/>
          </a:stretch>
        </p:blipFill>
        <p:spPr>
          <a:xfrm>
            <a:off x="270933" y="1417638"/>
            <a:ext cx="6850783" cy="3767667"/>
          </a:xfrm>
        </p:spPr>
      </p:pic>
      <p:sp>
        <p:nvSpPr>
          <p:cNvPr id="5" name="TextBox 4"/>
          <p:cNvSpPr txBox="1"/>
          <p:nvPr/>
        </p:nvSpPr>
        <p:spPr>
          <a:xfrm>
            <a:off x="7297938" y="4549676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6135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4170" b="4170"/>
          <a:stretch>
            <a:fillRect/>
          </a:stretch>
        </p:blipFill>
        <p:spPr>
          <a:xfrm>
            <a:off x="457200" y="1600201"/>
            <a:ext cx="7196667" cy="3957890"/>
          </a:xfrm>
        </p:spPr>
      </p:pic>
      <p:sp>
        <p:nvSpPr>
          <p:cNvPr id="5" name="TextBox 4"/>
          <p:cNvSpPr txBox="1"/>
          <p:nvPr/>
        </p:nvSpPr>
        <p:spPr>
          <a:xfrm>
            <a:off x="7772400" y="4549676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82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/>
          <a:lstStyle/>
          <a:p>
            <a:r>
              <a:rPr lang="en-US" b="1" i="1" dirty="0" smtClean="0"/>
              <a:t>Step 2. Introduce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04624" y="1294498"/>
            <a:ext cx="6315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THEME WORD ONE: </a:t>
            </a:r>
            <a:r>
              <a:rPr lang="en-US" sz="3600" dirty="0" smtClean="0"/>
              <a:t>atmosphere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235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6. Review, Review, Review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22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/>
          <a:lstStyle/>
          <a:p>
            <a:r>
              <a:rPr lang="en-US" b="1" i="1" dirty="0" smtClean="0"/>
              <a:t>Step 2. Introduce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66672" y="1294498"/>
            <a:ext cx="59155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THEME WORD TWO: </a:t>
            </a:r>
            <a:r>
              <a:rPr lang="en-US" sz="3600" dirty="0" smtClean="0"/>
              <a:t>inference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5262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logical inference </a:t>
            </a:r>
          </a:p>
          <a:p>
            <a:r>
              <a:rPr lang="en-US" dirty="0"/>
              <a:t>possible inference </a:t>
            </a:r>
          </a:p>
          <a:p>
            <a:r>
              <a:rPr lang="en-US" dirty="0"/>
              <a:t>clear inference </a:t>
            </a:r>
          </a:p>
          <a:p>
            <a:r>
              <a:rPr lang="en-US" dirty="0"/>
              <a:t>make an inference </a:t>
            </a:r>
          </a:p>
          <a:p>
            <a:r>
              <a:rPr lang="en-US" dirty="0"/>
              <a:t>form an inference </a:t>
            </a:r>
          </a:p>
        </p:txBody>
      </p:sp>
    </p:spTree>
    <p:extLst>
      <p:ext uri="{BB962C8B-B14F-4D97-AF65-F5344CB8AC3E}">
        <p14:creationId xmlns:p14="http://schemas.microsoft.com/office/powerpoint/2010/main" val="24678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Step 3. Rate Your Word Knowledge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0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Rate your Knowledge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I don’t know 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2- I’ve heard it, but I don’t know the meaning.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3- I can use it in a sentence.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4-  I can teach it to the class.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0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4. Explanation and Example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7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inference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832" y="1181100"/>
            <a:ext cx="8427968" cy="49450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 </a:t>
            </a:r>
            <a:r>
              <a:rPr lang="en-US" dirty="0" smtClean="0"/>
              <a:t>Something that you think is true, based on information that you have, or </a:t>
            </a:r>
            <a:r>
              <a:rPr lang="en-US" i="1" dirty="0" smtClean="0"/>
              <a:t>evidence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18000" y="2976562"/>
            <a:ext cx="4368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2400" b="1" dirty="0" smtClean="0"/>
          </a:p>
          <a:p>
            <a:r>
              <a:rPr lang="en-US" sz="2400" b="1" dirty="0" smtClean="0"/>
              <a:t>Example</a:t>
            </a:r>
            <a:r>
              <a:rPr lang="en-US" sz="2400" b="1" dirty="0" smtClean="0"/>
              <a:t>:  </a:t>
            </a:r>
            <a:r>
              <a:rPr lang="en-US" sz="2400" dirty="0" smtClean="0"/>
              <a:t>Based </a:t>
            </a:r>
            <a:r>
              <a:rPr lang="en-US" sz="2400" dirty="0"/>
              <a:t>on the fact that you make good grades I might make an inference that you are on time to your classes. </a:t>
            </a:r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What other inferences could you make about someone who makes good grades? </a:t>
            </a:r>
            <a:endParaRPr lang="en-US" sz="2400" dirty="0"/>
          </a:p>
          <a:p>
            <a:r>
              <a:rPr lang="en-US" sz="2400" dirty="0" smtClean="0"/>
              <a:t> 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832" y="3400278"/>
            <a:ext cx="3862990" cy="2568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3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5. Interact with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33768" y="1736145"/>
          <a:ext cx="8510972" cy="483594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5486"/>
                <a:gridCol w="4255486"/>
              </a:tblGrid>
              <a:tr h="69815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_________________ is evidence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that makes me infer_______________________.</a:t>
                      </a:r>
                      <a:endParaRPr lang="en-US" sz="18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  <a:tr h="4137788">
                <a:tc>
                  <a:txBody>
                    <a:bodyPr/>
                    <a:lstStyle/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Chocolate </a:t>
                      </a:r>
                      <a:r>
                        <a:rPr lang="en-US" sz="2000" dirty="0">
                          <a:effectLst/>
                        </a:rPr>
                        <a:t>on the teacher’s </a:t>
                      </a:r>
                      <a:r>
                        <a:rPr lang="en-US" sz="2000" dirty="0" smtClean="0">
                          <a:effectLst/>
                        </a:rPr>
                        <a:t>face.</a:t>
                      </a: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A </a:t>
                      </a:r>
                      <a:r>
                        <a:rPr lang="en-US" sz="2000" dirty="0">
                          <a:effectLst/>
                        </a:rPr>
                        <a:t>mousetrap in my </a:t>
                      </a:r>
                      <a:r>
                        <a:rPr lang="en-US" sz="2000" dirty="0" smtClean="0">
                          <a:effectLst/>
                        </a:rPr>
                        <a:t>basement.</a:t>
                      </a: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gave that girl a rose.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didn’t answer when the teacher called on him.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finished the test quickly.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We </a:t>
                      </a:r>
                      <a:r>
                        <a:rPr lang="en-US" sz="2000" dirty="0">
                          <a:effectLst/>
                        </a:rPr>
                        <a:t>have </a:t>
                      </a:r>
                      <a:r>
                        <a:rPr lang="en-US" sz="2000" dirty="0" smtClean="0">
                          <a:effectLst/>
                        </a:rPr>
                        <a:t>mice.</a:t>
                      </a: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likes that girl.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didn’t know the </a:t>
                      </a:r>
                      <a:r>
                        <a:rPr lang="en-US" sz="2000" dirty="0" smtClean="0">
                          <a:effectLst/>
                        </a:rPr>
                        <a:t>answer.</a:t>
                      </a: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studied.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The </a:t>
                      </a:r>
                      <a:r>
                        <a:rPr lang="en-US" sz="2000" dirty="0">
                          <a:effectLst/>
                        </a:rPr>
                        <a:t>teacher ate my brownie. </a:t>
                      </a: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endParaRPr lang="en-US" sz="2000" dirty="0" smtClean="0">
                        <a:effectLst/>
                      </a:endParaRPr>
                    </a:p>
                    <a:p>
                      <a:pPr marL="742950" marR="0" indent="-28575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charset="0"/>
                        <a:buChar char="•"/>
                      </a:pPr>
                      <a:r>
                        <a:rPr lang="en-US" sz="2000" dirty="0" smtClean="0">
                          <a:effectLst/>
                        </a:rPr>
                        <a:t>He </a:t>
                      </a:r>
                      <a:r>
                        <a:rPr lang="en-US" sz="2000" dirty="0">
                          <a:effectLst/>
                        </a:rPr>
                        <a:t>didn’t study. </a:t>
                      </a:r>
                      <a:endParaRPr lang="en-US" sz="2000" dirty="0">
                        <a:effectLst/>
                        <a:latin typeface="Cambria" charset="0"/>
                        <a:ea typeface="ＭＳ 明朝" charset="-128"/>
                        <a:cs typeface="Times New Roman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0150" y="113060"/>
            <a:ext cx="11300699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Activity</a:t>
            </a:r>
            <a:endParaRPr kumimoji="0" lang="en-US" altLang="en-US" sz="18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An inference is NOT just a guess.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infer you need evidence.  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Match 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the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evidence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below with the </a:t>
            </a:r>
            <a:r>
              <a:rPr kumimoji="0" lang="en-US" altLang="en-US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inference</a:t>
            </a: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: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</a:pPr>
            <a:r>
              <a: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Practice putting</a:t>
            </a:r>
            <a:r>
              <a:rPr kumimoji="0" lang="en-US" altLang="en-US" sz="1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responses in a complete sentence– you might be asked to share!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5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3940" y="356853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861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6. Review, Review, Review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615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atmosphere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</a:t>
            </a:r>
            <a:r>
              <a:rPr lang="en-US" dirty="0" smtClean="0"/>
              <a:t>elaxed atmosphere</a:t>
            </a:r>
          </a:p>
          <a:p>
            <a:r>
              <a:rPr lang="en-US" dirty="0"/>
              <a:t>w</a:t>
            </a:r>
            <a:r>
              <a:rPr lang="en-US" dirty="0" smtClean="0"/>
              <a:t>arm atmosphere</a:t>
            </a:r>
            <a:endParaRPr lang="en-US" dirty="0" smtClean="0"/>
          </a:p>
          <a:p>
            <a:r>
              <a:rPr lang="en-US" dirty="0"/>
              <a:t>f</a:t>
            </a:r>
            <a:r>
              <a:rPr lang="en-US" dirty="0" smtClean="0"/>
              <a:t>riendly atmosphere</a:t>
            </a:r>
          </a:p>
          <a:p>
            <a:r>
              <a:rPr lang="en-US" dirty="0" smtClean="0"/>
              <a:t>political atmosphere</a:t>
            </a:r>
          </a:p>
          <a:p>
            <a:r>
              <a:rPr lang="en-US" dirty="0" smtClean="0"/>
              <a:t>frightening atmosphere</a:t>
            </a:r>
          </a:p>
          <a:p>
            <a:r>
              <a:rPr lang="en-US" dirty="0"/>
              <a:t>s</a:t>
            </a:r>
            <a:r>
              <a:rPr lang="en-US" dirty="0" smtClean="0"/>
              <a:t>erious atmosphere</a:t>
            </a:r>
          </a:p>
          <a:p>
            <a:r>
              <a:rPr lang="en-US" dirty="0"/>
              <a:t>c</a:t>
            </a:r>
            <a:r>
              <a:rPr lang="en-US" dirty="0" smtClean="0"/>
              <a:t>razy atmosphere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63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/>
          <a:lstStyle/>
          <a:p>
            <a:r>
              <a:rPr lang="en-US" b="1" i="1" dirty="0" smtClean="0"/>
              <a:t>Step 2. Introduce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54604" y="1294498"/>
            <a:ext cx="55058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THEME WORD THREE: </a:t>
            </a:r>
            <a:r>
              <a:rPr lang="en-US" sz="3600" dirty="0" smtClean="0"/>
              <a:t>literal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207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75961" y="2021221"/>
            <a:ext cx="836803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charset="0"/>
              <a:buChar char="•"/>
            </a:pPr>
            <a:r>
              <a:rPr lang="en-US" sz="3200" dirty="0"/>
              <a:t>literal truth 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literal meaning</a:t>
            </a:r>
          </a:p>
          <a:p>
            <a:pPr marL="457200" indent="-457200">
              <a:buFont typeface="Arial" charset="0"/>
              <a:buChar char="•"/>
            </a:pPr>
            <a:r>
              <a:rPr lang="en-US" sz="3200" dirty="0"/>
              <a:t>literal description</a:t>
            </a:r>
          </a:p>
          <a:p>
            <a:r>
              <a:rPr lang="en-US" sz="3200" dirty="0" smtClean="0"/>
              <a:t>  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9111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Step 3. Rate Your Word Knowledge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2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Rate your Knowledge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I don’t know 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2- I’ve heard it, but I don’t know the meaning.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3- I can use it in a sentence.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4-  I can teach it to the class.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584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4. Explanation and Example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0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800" dirty="0"/>
              <a:t>T</a:t>
            </a:r>
            <a:r>
              <a:rPr lang="en-US" sz="4800" dirty="0" smtClean="0"/>
              <a:t>he </a:t>
            </a:r>
            <a:r>
              <a:rPr lang="en-US" sz="4800" b="1" dirty="0"/>
              <a:t>literal</a:t>
            </a:r>
            <a:r>
              <a:rPr lang="en-US" sz="4800" dirty="0"/>
              <a:t> sense of a word or phrase is its most basic </a:t>
            </a:r>
            <a:r>
              <a:rPr lang="en-US" sz="4800" dirty="0" smtClean="0"/>
              <a:t>sense, with no hidden meanings.  You can point to it. </a:t>
            </a:r>
            <a:endParaRPr lang="en-US" sz="4800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47252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 smtClean="0"/>
              <a:t>We got there at the same time.  We </a:t>
            </a:r>
            <a:r>
              <a:rPr lang="en-US" sz="3600" b="1" dirty="0" smtClean="0"/>
              <a:t>literally</a:t>
            </a:r>
            <a:r>
              <a:rPr lang="en-US" sz="3600" dirty="0" smtClean="0"/>
              <a:t> bumped into each other.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1632" y="2906026"/>
            <a:ext cx="4554624" cy="2732774"/>
          </a:xfrm>
          <a:prstGeom prst="rect">
            <a:avLst/>
          </a:prstGeom>
        </p:spPr>
      </p:pic>
      <p:pic>
        <p:nvPicPr>
          <p:cNvPr id="5" name="Picture 4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04003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5. Interact with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24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Oral Activity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6267" y="1600200"/>
            <a:ext cx="8839200" cy="4800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i="1" dirty="0" smtClean="0"/>
              <a:t>Literal or </a:t>
            </a:r>
            <a:r>
              <a:rPr lang="en-US" b="1" i="1" dirty="0" smtClean="0"/>
              <a:t>Inferential?</a:t>
            </a:r>
            <a:endParaRPr lang="en-US" b="1" i="1" dirty="0" smtClean="0"/>
          </a:p>
          <a:p>
            <a:pPr marL="0" indent="0" algn="ctr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That </a:t>
            </a:r>
            <a:r>
              <a:rPr lang="en-US" b="1" i="1" dirty="0" smtClean="0"/>
              <a:t>is literal because </a:t>
            </a:r>
            <a:r>
              <a:rPr lang="en-US" b="1" i="1" dirty="0" smtClean="0"/>
              <a:t>__________________.</a:t>
            </a:r>
            <a:endParaRPr lang="en-US" b="1" i="1" dirty="0"/>
          </a:p>
          <a:p>
            <a:pPr marL="0" indent="0" algn="ctr">
              <a:buNone/>
            </a:pPr>
            <a:endParaRPr lang="en-US" b="1" i="1" dirty="0"/>
          </a:p>
          <a:p>
            <a:pPr marL="0" indent="0">
              <a:buNone/>
            </a:pPr>
            <a:r>
              <a:rPr lang="en-US" b="1" i="1" dirty="0" smtClean="0"/>
              <a:t>That </a:t>
            </a:r>
            <a:r>
              <a:rPr lang="en-US" b="1" i="1" dirty="0" smtClean="0"/>
              <a:t>is inferential </a:t>
            </a:r>
            <a:r>
              <a:rPr lang="en-US" b="1" i="1" dirty="0" smtClean="0"/>
              <a:t>because__________________.</a:t>
            </a:r>
            <a:endParaRPr lang="en-US" b="1" i="1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0621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Oral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i="1" dirty="0" smtClean="0"/>
              <a:t>Literal or Inferential</a:t>
            </a:r>
          </a:p>
          <a:p>
            <a:pPr marL="0" indent="0" algn="ctr">
              <a:buNone/>
            </a:pPr>
            <a:r>
              <a:rPr lang="en-US" b="1" i="1" dirty="0" smtClean="0"/>
              <a:t>That is literal because __________________.</a:t>
            </a:r>
            <a:endParaRPr lang="en-US" b="1" i="1" dirty="0"/>
          </a:p>
          <a:p>
            <a:pPr marL="0" indent="0" algn="ctr">
              <a:buNone/>
            </a:pPr>
            <a:r>
              <a:rPr lang="en-US" b="1" i="1" dirty="0" smtClean="0"/>
              <a:t>That is inferential because ___________________.</a:t>
            </a:r>
            <a:endParaRPr lang="en-US" b="1" i="1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513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i="1" dirty="0" smtClean="0"/>
              <a:t>Step 3. Rate Your Word Knowledge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23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 or Inferential?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54419"/>
            <a:ext cx="8042276" cy="1503581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/>
              <a:t>That is literal because __________________.</a:t>
            </a:r>
          </a:p>
          <a:p>
            <a:pPr marL="0" indent="0" algn="ctr">
              <a:buNone/>
            </a:pPr>
            <a:r>
              <a:rPr lang="en-US" dirty="0"/>
              <a:t>That is inferential because ___________________.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54342" y="2343237"/>
            <a:ext cx="3492500" cy="2324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49274" y="1622688"/>
            <a:ext cx="5699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1.  She is shy. </a:t>
            </a:r>
            <a:endParaRPr lang="en-US" sz="4800" dirty="0"/>
          </a:p>
        </p:txBody>
      </p:sp>
      <p:sp>
        <p:nvSpPr>
          <p:cNvPr id="7" name="TextBox 6"/>
          <p:cNvSpPr txBox="1"/>
          <p:nvPr/>
        </p:nvSpPr>
        <p:spPr>
          <a:xfrm>
            <a:off x="1830630" y="4667337"/>
            <a:ext cx="6211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 Her hands are covering her face. </a:t>
            </a:r>
            <a:endParaRPr lang="en-US" sz="2800" dirty="0"/>
          </a:p>
        </p:txBody>
      </p:sp>
      <p:pic>
        <p:nvPicPr>
          <p:cNvPr id="8" name="Picture 7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1013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762" y="0"/>
            <a:ext cx="8290789" cy="1444532"/>
          </a:xfrm>
        </p:spPr>
        <p:txBody>
          <a:bodyPr/>
          <a:lstStyle/>
          <a:p>
            <a:pPr marL="0" indent="0"/>
            <a:r>
              <a:rPr lang="en-US" dirty="0" smtClean="0"/>
              <a:t>Literal or Inferential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4909" b="14909"/>
          <a:stretch>
            <a:fillRect/>
          </a:stretch>
        </p:blipFill>
        <p:spPr>
          <a:xfrm>
            <a:off x="1468828" y="1775263"/>
            <a:ext cx="4748481" cy="2564517"/>
          </a:xfrm>
        </p:spPr>
      </p:pic>
      <p:sp>
        <p:nvSpPr>
          <p:cNvPr id="5" name="TextBox 4"/>
          <p:cNvSpPr txBox="1"/>
          <p:nvPr/>
        </p:nvSpPr>
        <p:spPr>
          <a:xfrm>
            <a:off x="735196" y="5412892"/>
            <a:ext cx="36066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3.  His </a:t>
            </a:r>
            <a:r>
              <a:rPr lang="en-US" sz="2400" dirty="0" smtClean="0"/>
              <a:t>cheeks are red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6" name="Picture 5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29638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 or Inferential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4"/>
            </a:pPr>
            <a:r>
              <a:rPr lang="en-US" dirty="0" smtClean="0"/>
              <a:t>He’s dressed in black and is carrying a bag. </a:t>
            </a:r>
          </a:p>
          <a:p>
            <a:pPr marL="457200" indent="-457200">
              <a:buAutoNum type="arabicPeriod" startAt="4"/>
            </a:pPr>
            <a:endParaRPr lang="en-US" dirty="0"/>
          </a:p>
          <a:p>
            <a:pPr marL="457200" indent="-457200">
              <a:buAutoNum type="arabicPeriod" startAt="4"/>
            </a:pPr>
            <a:endParaRPr lang="en-US" dirty="0" smtClean="0"/>
          </a:p>
          <a:p>
            <a:pPr marL="457200" indent="-457200">
              <a:buAutoNum type="arabicPeriod" startAt="4"/>
            </a:pPr>
            <a:endParaRPr lang="en-US" dirty="0"/>
          </a:p>
          <a:p>
            <a:pPr marL="457200" indent="-457200">
              <a:buAutoNum type="arabicPeriod" startAt="4"/>
            </a:pPr>
            <a:endParaRPr lang="en-US" dirty="0" smtClean="0"/>
          </a:p>
          <a:p>
            <a:pPr marL="457200" indent="-457200">
              <a:buAutoNum type="arabicPeriod" startAt="4"/>
            </a:pPr>
            <a:endParaRPr lang="en-US" dirty="0"/>
          </a:p>
          <a:p>
            <a:pPr marL="457200" indent="-457200">
              <a:buAutoNum type="arabicPeriod" startAt="4"/>
            </a:pPr>
            <a:r>
              <a:rPr lang="en-US" dirty="0" smtClean="0"/>
              <a:t>He’s a robber.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600" y="2298700"/>
            <a:ext cx="3606800" cy="2260600"/>
          </a:xfrm>
          <a:prstGeom prst="rect">
            <a:avLst/>
          </a:prstGeom>
        </p:spPr>
      </p:pic>
      <p:pic>
        <p:nvPicPr>
          <p:cNvPr id="5" name="Picture 4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1858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Literal or Inferential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 startAt="6"/>
            </a:pPr>
            <a:r>
              <a:rPr lang="en-US" dirty="0" smtClean="0"/>
              <a:t>I can point to the answer.  </a:t>
            </a:r>
          </a:p>
          <a:p>
            <a:pPr marL="457200" indent="-457200">
              <a:buAutoNum type="arabicPeriod" startAt="6"/>
            </a:pPr>
            <a:endParaRPr lang="en-US" dirty="0"/>
          </a:p>
          <a:p>
            <a:pPr marL="457200" indent="-457200">
              <a:buAutoNum type="arabicPeriod" startAt="6"/>
            </a:pPr>
            <a:endParaRPr lang="en-US" dirty="0" smtClean="0"/>
          </a:p>
          <a:p>
            <a:pPr marL="457200" indent="-457200">
              <a:buAutoNum type="arabicPeriod" startAt="6"/>
            </a:pPr>
            <a:r>
              <a:rPr lang="en-US" dirty="0" smtClean="0"/>
              <a:t>The answer is in my head, but I use the text for evidence.  </a:t>
            </a:r>
            <a:endParaRPr lang="en-US" dirty="0"/>
          </a:p>
        </p:txBody>
      </p:sp>
      <p:pic>
        <p:nvPicPr>
          <p:cNvPr id="4" name="Picture 3" descr="../PastedGraphic-1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306977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845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931723"/>
            <a:ext cx="8042276" cy="133695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one is a literal question?  Which one is inferential?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26071" y="1546564"/>
            <a:ext cx="2336800" cy="3479800"/>
          </a:xfrm>
        </p:spPr>
      </p:pic>
      <p:sp>
        <p:nvSpPr>
          <p:cNvPr id="5" name="TextBox 4"/>
          <p:cNvSpPr txBox="1"/>
          <p:nvPr/>
        </p:nvSpPr>
        <p:spPr>
          <a:xfrm>
            <a:off x="549275" y="2470857"/>
            <a:ext cx="5003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en-US" sz="3200" dirty="0" smtClean="0"/>
              <a:t>What is in the wagon?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0945" y="3055632"/>
            <a:ext cx="5093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Literal- I can point to the answer.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150134" y="3611752"/>
            <a:ext cx="60244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2. Do you think he enjoys riding in a tiny</a:t>
            </a:r>
          </a:p>
          <a:p>
            <a:r>
              <a:rPr lang="en-US" sz="2400" dirty="0" smtClean="0"/>
              <a:t> wagon?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82426" y="4398705"/>
            <a:ext cx="6067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Inferential– we would have to make an </a:t>
            </a:r>
            <a:r>
              <a:rPr lang="en-US" smtClean="0"/>
              <a:t>educated guess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72618" y="4970215"/>
            <a:ext cx="56828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3.  What color is the wagon? 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290945" y="5554990"/>
            <a:ext cx="2841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Literal we can point to it.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85693" y="5924322"/>
            <a:ext cx="621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4.  Is this meme funny?  Why or why not?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10491" y="6385987"/>
            <a:ext cx="652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Inferential- we would have to give an opinion with evidence</a:t>
            </a:r>
            <a:endParaRPr lang="en-US" dirty="0"/>
          </a:p>
        </p:txBody>
      </p:sp>
      <p:pic>
        <p:nvPicPr>
          <p:cNvPr id="13" name="Picture 12" descr="../PastedGraphic-1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4471" y="186941"/>
            <a:ext cx="1320800" cy="8102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7235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10" grpId="0"/>
      <p:bldP spid="11" grpId="0"/>
      <p:bldP spid="1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6. Review, Review, Review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9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571095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Please write one literal question and one inferential question about the atmosphere in this picture.</a:t>
            </a:r>
            <a:endParaRPr lang="en-US" i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56681"/>
            <a:ext cx="8359937" cy="4294918"/>
          </a:xfrm>
        </p:spPr>
      </p:pic>
    </p:spTree>
    <p:extLst>
      <p:ext uri="{BB962C8B-B14F-4D97-AF65-F5344CB8AC3E}">
        <p14:creationId xmlns:p14="http://schemas.microsoft.com/office/powerpoint/2010/main" val="1226974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Rate your Knowledge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1- I don’t know it.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2- I’ve heard it, but I don’t know the meaning.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3- I can use it in a sentence.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4-  I can teach it to the class. 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90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4. Explanation and Example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04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tmosphere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867" y="1417638"/>
            <a:ext cx="8398933" cy="4708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mood or feeling that exists in a place and affects the people who are </a:t>
            </a:r>
            <a:r>
              <a:rPr lang="en-US" dirty="0" smtClean="0"/>
              <a:t>there. 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27465"/>
            <a:ext cx="4953000" cy="32986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79533" y="2827465"/>
            <a:ext cx="34120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Example:  </a:t>
            </a:r>
            <a:r>
              <a:rPr lang="en-US" sz="3600" dirty="0" smtClean="0"/>
              <a:t>The atmosphere in </a:t>
            </a:r>
          </a:p>
          <a:p>
            <a:r>
              <a:rPr lang="en-US" sz="3600" dirty="0" smtClean="0"/>
              <a:t>General Zaroff’s mansion is frightening.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444345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2" y="2189163"/>
            <a:ext cx="8229600" cy="114300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Step 5. Interact with the Word</a:t>
            </a:r>
            <a:endParaRPr lang="en-US" b="1" i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1287" y="3332163"/>
            <a:ext cx="4495800" cy="2755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357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atmosphere is ___________.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2177" b="2177"/>
          <a:stretch>
            <a:fillRect/>
          </a:stretch>
        </p:blipFill>
        <p:spPr>
          <a:xfrm>
            <a:off x="939396" y="1600200"/>
            <a:ext cx="7747403" cy="4260773"/>
          </a:xfrm>
        </p:spPr>
      </p:pic>
      <p:sp>
        <p:nvSpPr>
          <p:cNvPr id="3" name="TextBox 2"/>
          <p:cNvSpPr txBox="1"/>
          <p:nvPr/>
        </p:nvSpPr>
        <p:spPr>
          <a:xfrm>
            <a:off x="0" y="4671152"/>
            <a:ext cx="121264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relaxed</a:t>
            </a:r>
            <a:endParaRPr lang="en-US" dirty="0"/>
          </a:p>
          <a:p>
            <a:r>
              <a:rPr lang="en-US" dirty="0"/>
              <a:t>warm </a:t>
            </a:r>
          </a:p>
          <a:p>
            <a:r>
              <a:rPr lang="en-US" dirty="0" smtClean="0"/>
              <a:t>friendly</a:t>
            </a:r>
            <a:endParaRPr lang="en-US" dirty="0"/>
          </a:p>
          <a:p>
            <a:r>
              <a:rPr lang="en-US" dirty="0" smtClean="0"/>
              <a:t>political</a:t>
            </a:r>
            <a:endParaRPr lang="en-US" dirty="0"/>
          </a:p>
          <a:p>
            <a:r>
              <a:rPr lang="en-US" dirty="0" smtClean="0"/>
              <a:t>frightening</a:t>
            </a:r>
            <a:endParaRPr lang="en-US" dirty="0"/>
          </a:p>
          <a:p>
            <a:r>
              <a:rPr lang="en-US" dirty="0"/>
              <a:t>serious </a:t>
            </a:r>
          </a:p>
          <a:p>
            <a:r>
              <a:rPr lang="en-US" dirty="0"/>
              <a:t>crazy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8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837</Words>
  <Application>Microsoft Macintosh PowerPoint</Application>
  <PresentationFormat>On-screen Show (4:3)</PresentationFormat>
  <Paragraphs>237</Paragraphs>
  <Slides>46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Calibri</vt:lpstr>
      <vt:lpstr>Cambria</vt:lpstr>
      <vt:lpstr>ＭＳ 明朝</vt:lpstr>
      <vt:lpstr>Times New Roman</vt:lpstr>
      <vt:lpstr>Arial</vt:lpstr>
      <vt:lpstr>Office Theme</vt:lpstr>
      <vt:lpstr>Unit 2 Theme Vocabulary  Step 1. Selecting the Words atmosphere inference literal</vt:lpstr>
      <vt:lpstr>Step 2. Introduce the Word</vt:lpstr>
      <vt:lpstr>atmosphere</vt:lpstr>
      <vt:lpstr>Step 3. Rate Your Word Knowledge</vt:lpstr>
      <vt:lpstr>Rate your Knowledge</vt:lpstr>
      <vt:lpstr>Step 4. Explanation and Example</vt:lpstr>
      <vt:lpstr>atmosphere </vt:lpstr>
      <vt:lpstr>Step 5. Interact with the Word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The atmosphere is ___________.</vt:lpstr>
      <vt:lpstr>Step 6. Review, Review, Review</vt:lpstr>
      <vt:lpstr>Step 2. Introduce the Word</vt:lpstr>
      <vt:lpstr>inference</vt:lpstr>
      <vt:lpstr>Step 3. Rate Your Word Knowledge</vt:lpstr>
      <vt:lpstr>Rate your Knowledge</vt:lpstr>
      <vt:lpstr>Step 4. Explanation and Example</vt:lpstr>
      <vt:lpstr>inference</vt:lpstr>
      <vt:lpstr>Step 5. Interact with the Word</vt:lpstr>
      <vt:lpstr>PowerPoint Presentation</vt:lpstr>
      <vt:lpstr>Step 6. Review, Review, Review</vt:lpstr>
      <vt:lpstr>Step 2. Introduce the Word</vt:lpstr>
      <vt:lpstr>literal</vt:lpstr>
      <vt:lpstr>Step 3. Rate Your Word Knowledge</vt:lpstr>
      <vt:lpstr>Rate your Knowledge</vt:lpstr>
      <vt:lpstr>Step 4. Explanation and Example</vt:lpstr>
      <vt:lpstr>Definition</vt:lpstr>
      <vt:lpstr>Example</vt:lpstr>
      <vt:lpstr>Step 5. Interact with the Word</vt:lpstr>
      <vt:lpstr>Oral Activity</vt:lpstr>
      <vt:lpstr>Oral Activity</vt:lpstr>
      <vt:lpstr>Literal or Inferential?</vt:lpstr>
      <vt:lpstr>Literal or Inferential</vt:lpstr>
      <vt:lpstr>Literal or Inferential</vt:lpstr>
      <vt:lpstr>Literal or Inferential</vt:lpstr>
      <vt:lpstr>Which one is a literal question?  Which one is inferential?</vt:lpstr>
      <vt:lpstr>Step 6. Review, Review, Review</vt:lpstr>
      <vt:lpstr>Please write one literal question and one inferential question about the atmosphere in this picture.</vt:lpstr>
    </vt:vector>
  </TitlesOfParts>
  <Company/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</dc:title>
  <dc:creator>Lindsay Young</dc:creator>
  <cp:lastModifiedBy>Microsoft Office User</cp:lastModifiedBy>
  <cp:revision>37</cp:revision>
  <dcterms:created xsi:type="dcterms:W3CDTF">2015-10-18T19:43:07Z</dcterms:created>
  <dcterms:modified xsi:type="dcterms:W3CDTF">2018-07-11T21:52:20Z</dcterms:modified>
</cp:coreProperties>
</file>