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8" r:id="rId2"/>
    <p:sldId id="282" r:id="rId3"/>
    <p:sldId id="291" r:id="rId4"/>
    <p:sldId id="292" r:id="rId5"/>
    <p:sldId id="293" r:id="rId6"/>
    <p:sldId id="294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94"/>
    <p:restoredTop sz="58276"/>
  </p:normalViewPr>
  <p:slideViewPr>
    <p:cSldViewPr snapToGrid="0" snapToObjects="1">
      <p:cViewPr varScale="1">
        <p:scale>
          <a:sx n="55" d="100"/>
          <a:sy n="55" d="100"/>
        </p:scale>
        <p:origin x="20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5A5376AC-E56D-4C1C-A0E0-D81F256E02C1}"/>
    <pc:docChg chg="modSld">
      <pc:chgData name="" userId="" providerId="" clId="Web-{5A5376AC-E56D-4C1C-A0E0-D81F256E02C1}" dt="2019-02-19T19:03:50.746" v="4"/>
      <pc:docMkLst>
        <pc:docMk/>
      </pc:docMkLst>
      <pc:sldChg chg="modSp modNotes">
        <pc:chgData name="" userId="" providerId="" clId="Web-{5A5376AC-E56D-4C1C-A0E0-D81F256E02C1}" dt="2019-02-19T19:03:50.746" v="4"/>
        <pc:sldMkLst>
          <pc:docMk/>
          <pc:sldMk cId="1190270079" sldId="258"/>
        </pc:sldMkLst>
        <pc:spChg chg="mod">
          <ac:chgData name="" userId="" providerId="" clId="Web-{5A5376AC-E56D-4C1C-A0E0-D81F256E02C1}" dt="2019-02-19T19:03:38.949" v="2" actId="20577"/>
          <ac:spMkLst>
            <pc:docMk/>
            <pc:sldMk cId="1190270079" sldId="258"/>
            <ac:spMk id="9" creationId="{00000000-0000-0000-0000-000000000000}"/>
          </ac:spMkLst>
        </pc:spChg>
      </pc:sldChg>
    </pc:docChg>
  </pc:docChgLst>
  <pc:docChgLst>
    <pc:chgData clId="Web-{C454F421-57BA-4868-BFFB-388FF78D883E}"/>
    <pc:docChg chg="modSld">
      <pc:chgData name="" userId="" providerId="" clId="Web-{C454F421-57BA-4868-BFFB-388FF78D883E}" dt="2019-02-19T21:33:08.053" v="34" actId="20577"/>
      <pc:docMkLst>
        <pc:docMk/>
      </pc:docMkLst>
      <pc:sldChg chg="modSp">
        <pc:chgData name="" userId="" providerId="" clId="Web-{C454F421-57BA-4868-BFFB-388FF78D883E}" dt="2019-02-19T21:33:07.943" v="32" actId="20577"/>
        <pc:sldMkLst>
          <pc:docMk/>
          <pc:sldMk cId="644691318" sldId="282"/>
        </pc:sldMkLst>
        <pc:spChg chg="mod">
          <ac:chgData name="" userId="" providerId="" clId="Web-{C454F421-57BA-4868-BFFB-388FF78D883E}" dt="2019-02-19T21:33:07.943" v="32" actId="20577"/>
          <ac:spMkLst>
            <pc:docMk/>
            <pc:sldMk cId="644691318" sldId="282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49CFDC-69D2-5649-B4C0-F0B4A2711CD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0D4EE-A777-D449-B37E-0667E04788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GUIDED: Introduce the word</a:t>
            </a:r>
          </a:p>
          <a:p>
            <a:endParaRPr lang="en-US" baseline="0" dirty="0"/>
          </a:p>
          <a:p>
            <a:r>
              <a:rPr lang="en-US" baseline="0" dirty="0"/>
              <a:t>VERBAL:</a:t>
            </a:r>
          </a:p>
          <a:p>
            <a:r>
              <a:rPr lang="en-US" baseline="0" dirty="0"/>
              <a:t>Say the word and ask students to repeat it:  </a:t>
            </a:r>
          </a:p>
          <a:p>
            <a:r>
              <a:rPr lang="en-US" b="1" i="1" baseline="0" dirty="0"/>
              <a:t>Perspective – what word? That’s right. Perspective.</a:t>
            </a:r>
          </a:p>
          <a:p>
            <a:endParaRPr lang="en-US" baseline="0" dirty="0"/>
          </a:p>
          <a:p>
            <a:r>
              <a:rPr lang="en-US" baseline="0" dirty="0"/>
              <a:t>Read the definition out loud and ask students to </a:t>
            </a:r>
            <a:r>
              <a:rPr lang="en-US" b="1" baseline="0" dirty="0"/>
              <a:t>repeat</a:t>
            </a:r>
            <a:r>
              <a:rPr lang="en-US" baseline="0" dirty="0"/>
              <a:t> it.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Perspective means </a:t>
            </a:r>
            <a:r>
              <a:rPr lang="en-US" sz="1200" b="1" dirty="0"/>
              <a:t>A way of thinking about something that is influenced by your beliefs or experiences.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r>
              <a:rPr lang="en-US" b="1" i="1" baseline="0" dirty="0"/>
              <a:t>Some synonyms (you guys remember that synonyms are words that mean the same thing) for perspective are </a:t>
            </a:r>
            <a:r>
              <a:rPr lang="en-US" sz="1200" b="1" i="1" u="sng" dirty="0"/>
              <a:t>interpretation</a:t>
            </a:r>
            <a:r>
              <a:rPr lang="en-US" sz="1200" i="1" dirty="0"/>
              <a:t>, </a:t>
            </a:r>
            <a:r>
              <a:rPr lang="en-US" sz="1200" b="1" i="1" u="sng" dirty="0"/>
              <a:t>attitude</a:t>
            </a:r>
            <a:r>
              <a:rPr lang="en-US" sz="1200" i="1" dirty="0"/>
              <a:t> </a:t>
            </a:r>
            <a:r>
              <a:rPr lang="en-US" b="1" i="1" baseline="0" dirty="0"/>
              <a:t>and </a:t>
            </a:r>
            <a:r>
              <a:rPr lang="en-US" b="1" i="1" u="sng" baseline="0" dirty="0"/>
              <a:t>belief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Some antonyms (you guys remember that antonyms are words that mean the opposite) for perspective are </a:t>
            </a:r>
            <a:r>
              <a:rPr lang="en-US" sz="1200" b="1" i="1" u="sng" dirty="0"/>
              <a:t>clueless</a:t>
            </a:r>
            <a:r>
              <a:rPr lang="en-US" sz="1200" i="1" dirty="0"/>
              <a:t>, </a:t>
            </a:r>
            <a:r>
              <a:rPr lang="en-US" b="1" i="1" baseline="0" dirty="0"/>
              <a:t>and </a:t>
            </a:r>
            <a:r>
              <a:rPr lang="en-US" b="1" i="1" u="sng" baseline="0" dirty="0"/>
              <a:t>no position</a:t>
            </a:r>
            <a:r>
              <a:rPr lang="en-US" b="1" i="1" baseline="0" dirty="0"/>
              <a:t>.</a:t>
            </a:r>
            <a:endParaRPr lang="en-US" b="1" i="1" baseline="0" dirty="0">
              <a:cs typeface="Calibri"/>
            </a:endParaRPr>
          </a:p>
          <a:p>
            <a:endParaRPr lang="en-US" baseline="0" dirty="0"/>
          </a:p>
          <a:p>
            <a:r>
              <a:rPr lang="en-US" b="1" i="1" baseline="0" dirty="0"/>
              <a:t>Some ways you might here perspective every day are:  </a:t>
            </a:r>
            <a:r>
              <a:rPr lang="en-US" baseline="0" dirty="0"/>
              <a:t>[say the common usages one at a time and have students </a:t>
            </a:r>
            <a:r>
              <a:rPr lang="en-US" b="1" baseline="0" dirty="0"/>
              <a:t>repeat</a:t>
            </a:r>
            <a:r>
              <a:rPr lang="en-US" baseline="0" dirty="0"/>
              <a:t> </a:t>
            </a:r>
            <a:r>
              <a:rPr lang="en-US" b="1" u="sng" baseline="0" dirty="0">
                <a:solidFill>
                  <a:srgbClr val="FF0000"/>
                </a:solidFill>
              </a:rPr>
              <a:t>EACH ONE</a:t>
            </a:r>
            <a:r>
              <a:rPr lang="en-US" b="1" u="none" baseline="0" dirty="0">
                <a:solidFill>
                  <a:srgbClr val="FF0000"/>
                </a:solidFill>
              </a:rPr>
              <a:t> </a:t>
            </a:r>
            <a:r>
              <a:rPr lang="en-US" baseline="0" dirty="0"/>
              <a:t>after you - </a:t>
            </a:r>
            <a:r>
              <a:rPr lang="en-US" b="1" baseline="0" dirty="0"/>
              <a:t>put it in their mouths</a:t>
            </a:r>
            <a:r>
              <a:rPr lang="en-US" baseline="0" dirty="0"/>
              <a:t>].</a:t>
            </a:r>
          </a:p>
          <a:p>
            <a:r>
              <a:rPr lang="en-US" b="1" i="1" baseline="0" dirty="0"/>
              <a:t>Change your perspective </a:t>
            </a:r>
            <a:r>
              <a:rPr lang="en-US" b="0" i="0" baseline="0" dirty="0"/>
              <a:t>(students repeat –cue to repeat if they don’t - </a:t>
            </a:r>
            <a:r>
              <a:rPr lang="en-US" b="1" baseline="0" dirty="0"/>
              <a:t>put it in their mouths</a:t>
            </a:r>
            <a:r>
              <a:rPr lang="en-US" b="0" i="0" baseline="0" dirty="0"/>
              <a:t>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A new perspective on life 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Varied perspectives 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Read the example and ask students to repeat it (</a:t>
            </a:r>
            <a:r>
              <a:rPr lang="en-US" b="1" baseline="0" dirty="0"/>
              <a:t>put it in their mouths</a:t>
            </a:r>
            <a:r>
              <a:rPr lang="en-US" baseline="0" dirty="0"/>
              <a:t>).</a:t>
            </a:r>
          </a:p>
          <a:p>
            <a:pPr marL="0" indent="0">
              <a:buNone/>
            </a:pPr>
            <a:r>
              <a:rPr lang="en-US" sz="1200" b="1" i="1" dirty="0"/>
              <a:t>Getting into a car accident really changed my </a:t>
            </a:r>
            <a:r>
              <a:rPr lang="en-US" sz="1200" b="1" i="1" dirty="0">
                <a:solidFill>
                  <a:srgbClr val="FF0000"/>
                </a:solidFill>
              </a:rPr>
              <a:t>perspective </a:t>
            </a:r>
            <a:r>
              <a:rPr lang="en-US" sz="1200" b="1" i="1" dirty="0"/>
              <a:t>about driving with a cell phone.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Ask students to </a:t>
            </a:r>
            <a:r>
              <a:rPr lang="en-US" b="1" baseline="0" dirty="0"/>
              <a:t>repeat </a:t>
            </a:r>
            <a:r>
              <a:rPr lang="en-US" baseline="0" dirty="0"/>
              <a:t>example.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WRITING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Write these in your notes (use the student worksheet)</a:t>
            </a:r>
            <a:r>
              <a:rPr lang="en-US" b="1" i="1" baseline="0" dirty="0"/>
              <a:t>.</a:t>
            </a:r>
            <a:endParaRPr lang="en-US" sz="1200" b="1" i="1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98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GUIDED:</a:t>
            </a:r>
            <a:r>
              <a:rPr lang="en-US" baseline="0" dirty="0"/>
              <a:t> </a:t>
            </a:r>
            <a:r>
              <a:rPr lang="en-US" dirty="0"/>
              <a:t>Practice using the word in context</a:t>
            </a:r>
            <a:endParaRPr lang="en-US" baseline="0" dirty="0"/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Teacher reads the question. </a:t>
            </a:r>
          </a:p>
          <a:p>
            <a:r>
              <a:rPr lang="en-US" sz="1200" b="1" i="1" dirty="0"/>
              <a:t>Sometimes your </a:t>
            </a:r>
            <a:r>
              <a:rPr lang="en-US" sz="1200" b="1" i="1" dirty="0">
                <a:solidFill>
                  <a:srgbClr val="FF0000"/>
                </a:solidFill>
              </a:rPr>
              <a:t>perspective </a:t>
            </a:r>
            <a:r>
              <a:rPr lang="en-US" sz="1200" b="1" i="1" dirty="0"/>
              <a:t>is changed by an event. How might each of these change a person’s perspective?</a:t>
            </a:r>
          </a:p>
          <a:p>
            <a:endParaRPr lang="en-US" dirty="0"/>
          </a:p>
          <a:p>
            <a:r>
              <a:rPr lang="en-US" dirty="0"/>
              <a:t>[read the sample</a:t>
            </a:r>
            <a:r>
              <a:rPr lang="en-US" baseline="0" dirty="0"/>
              <a:t> sentence]</a:t>
            </a:r>
          </a:p>
          <a:p>
            <a:r>
              <a:rPr lang="en-US" sz="1200" b="1" i="1" dirty="0">
                <a:latin typeface="Marker Felt Thin" charset="0"/>
                <a:ea typeface="Marker Felt Thin" charset="0"/>
                <a:cs typeface="Marker Felt Thin" charset="0"/>
              </a:rPr>
              <a:t>Finding out you have cancer.</a:t>
            </a:r>
            <a:endParaRPr lang="en-US" sz="800" b="1" i="1" dirty="0">
              <a:latin typeface="Marker Felt Thin" charset="0"/>
              <a:ea typeface="Marker Felt Thin" charset="0"/>
              <a:cs typeface="Marker Felt Thin" charset="0"/>
            </a:endParaRPr>
          </a:p>
          <a:p>
            <a:r>
              <a:rPr lang="en-US" sz="1200" b="1" i="1" dirty="0">
                <a:latin typeface="Marker Felt Thin" charset="0"/>
                <a:ea typeface="Marker Felt Thin" charset="0"/>
                <a:cs typeface="Marker Felt Thin" charset="0"/>
              </a:rPr>
              <a:t>Getting an “F” on a paper.</a:t>
            </a:r>
            <a:endParaRPr lang="en-US" sz="800" b="1" i="1" dirty="0">
              <a:latin typeface="Marker Felt Thin" charset="0"/>
              <a:ea typeface="Marker Felt Thin" charset="0"/>
              <a:cs typeface="Marker Felt Thin" charset="0"/>
            </a:endParaRPr>
          </a:p>
          <a:p>
            <a:r>
              <a:rPr lang="en-US" sz="1200" b="1" i="1" dirty="0">
                <a:latin typeface="Marker Felt Thin" charset="0"/>
                <a:ea typeface="Marker Felt Thin" charset="0"/>
                <a:cs typeface="Marker Felt Thin" charset="0"/>
              </a:rPr>
              <a:t>When somebody you had does something nice. </a:t>
            </a:r>
          </a:p>
          <a:p>
            <a:endParaRPr lang="en-US" dirty="0"/>
          </a:p>
          <a:p>
            <a:r>
              <a:rPr lang="en-US" baseline="0" dirty="0"/>
              <a:t>Ask for a few student volunteers to give possible answers. </a:t>
            </a:r>
          </a:p>
          <a:p>
            <a:r>
              <a:rPr lang="en-US" b="1" i="1" baseline="0" dirty="0"/>
              <a:t>Ok – answer this question in a complete sentence and give your own reason. </a:t>
            </a:r>
            <a:r>
              <a:rPr lang="en-US" sz="1200" b="1" i="1" dirty="0"/>
              <a:t>This would change your </a:t>
            </a:r>
            <a:r>
              <a:rPr lang="en-US" sz="1200" b="1" i="1" dirty="0">
                <a:solidFill>
                  <a:srgbClr val="FF0000"/>
                </a:solidFill>
              </a:rPr>
              <a:t>perspective </a:t>
            </a:r>
            <a:r>
              <a:rPr lang="en-US" sz="1200" b="1" i="1" dirty="0"/>
              <a:t>because</a:t>
            </a:r>
            <a:r>
              <a:rPr lang="en-US" sz="1200" b="1" i="1" dirty="0">
                <a:solidFill>
                  <a:srgbClr val="FF0000"/>
                </a:solidFill>
              </a:rPr>
              <a:t> </a:t>
            </a:r>
            <a:r>
              <a:rPr lang="en-US" sz="1200" b="1" i="1" dirty="0"/>
              <a:t>_________. </a:t>
            </a:r>
          </a:p>
          <a:p>
            <a:r>
              <a:rPr lang="en-US" baseline="0" dirty="0"/>
              <a:t>**Accept any logical answer.</a:t>
            </a:r>
          </a:p>
          <a:p>
            <a:endParaRPr lang="en-US" baseline="0" dirty="0"/>
          </a:p>
          <a:p>
            <a:r>
              <a:rPr lang="en-US" baseline="0" dirty="0"/>
              <a:t>Cue students to answer in a complete sentence using the sentence frame.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982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GUIDED: Word Study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Per-</a:t>
            </a:r>
            <a:r>
              <a:rPr lang="en-US" dirty="0" err="1"/>
              <a:t>spect</a:t>
            </a:r>
            <a:r>
              <a:rPr lang="en-US" dirty="0"/>
              <a:t>-</a:t>
            </a:r>
            <a:r>
              <a:rPr lang="en-US" dirty="0" err="1"/>
              <a:t>ive</a:t>
            </a:r>
            <a:endParaRPr lang="en-US" dirty="0"/>
          </a:p>
          <a:p>
            <a:endParaRPr lang="en-US" dirty="0"/>
          </a:p>
          <a:p>
            <a:r>
              <a:rPr lang="en-US" dirty="0"/>
              <a:t>Let’s look for word parts.</a:t>
            </a:r>
            <a:r>
              <a:rPr lang="en-US" baseline="0" dirty="0"/>
              <a:t> Is there a prefix?</a:t>
            </a:r>
          </a:p>
          <a:p>
            <a:r>
              <a:rPr lang="en-US" baseline="0" dirty="0"/>
              <a:t>PER (through)</a:t>
            </a:r>
          </a:p>
          <a:p>
            <a:endParaRPr lang="en-US" baseline="0" dirty="0"/>
          </a:p>
          <a:p>
            <a:r>
              <a:rPr lang="en-US" baseline="0" dirty="0"/>
              <a:t>Is there a suffix?</a:t>
            </a:r>
          </a:p>
          <a:p>
            <a:r>
              <a:rPr lang="en-US" baseline="0" dirty="0"/>
              <a:t>IVE (condition)</a:t>
            </a:r>
          </a:p>
          <a:p>
            <a:endParaRPr lang="en-US" baseline="0" dirty="0"/>
          </a:p>
          <a:p>
            <a:r>
              <a:rPr lang="en-US" baseline="0" dirty="0"/>
              <a:t>What’s left? Can we slash it? Let’s look for the vowels and underline them.</a:t>
            </a:r>
          </a:p>
          <a:p>
            <a:r>
              <a:rPr lang="en-US" baseline="0" dirty="0"/>
              <a:t>SPECT is a base (see/appear)</a:t>
            </a:r>
            <a:endParaRPr lang="en-US" dirty="0"/>
          </a:p>
          <a:p>
            <a:endParaRPr lang="en-US" baseline="0" dirty="0"/>
          </a:p>
          <a:p>
            <a:r>
              <a:rPr lang="en-US" baseline="0" dirty="0"/>
              <a:t>WRITING:</a:t>
            </a:r>
          </a:p>
          <a:p>
            <a:r>
              <a:rPr lang="en-US" baseline="0" dirty="0"/>
              <a:t>Cue students to write the words on their worksheet (on the next slide)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8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Students can check what they wrote in their</a:t>
            </a:r>
            <a:r>
              <a:rPr lang="en-US" baseline="0" dirty="0"/>
              <a:t>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07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use their worksheet to test themselves, an elbow partner, etc. Teacher’s choice.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42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come up with their own example and draw a picture with a caption on their worksheet.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502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Play a Vocabulary Review Game from the list with this word and a few others you have</a:t>
            </a:r>
            <a:r>
              <a:rPr lang="en-US" baseline="0" dirty="0"/>
              <a:t> already taught.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056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640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76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631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35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069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9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2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518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18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638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1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506237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Perspective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1044" y="4322761"/>
            <a:ext cx="5767705" cy="1604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Example:</a:t>
            </a:r>
          </a:p>
          <a:p>
            <a:pPr marL="0" indent="0">
              <a:buNone/>
            </a:pPr>
            <a:r>
              <a:rPr lang="en-US" sz="3000" dirty="0"/>
              <a:t>Getting into a car accident really changed my </a:t>
            </a:r>
            <a:r>
              <a:rPr lang="en-US" sz="3000" b="1" dirty="0">
                <a:solidFill>
                  <a:srgbClr val="FF0000"/>
                </a:solidFill>
              </a:rPr>
              <a:t>perspective</a:t>
            </a:r>
            <a:r>
              <a:rPr lang="en-US" sz="3000" dirty="0">
                <a:solidFill>
                  <a:srgbClr val="FF0000"/>
                </a:solidFill>
              </a:rPr>
              <a:t> </a:t>
            </a:r>
            <a:r>
              <a:rPr lang="en-US" sz="3000" dirty="0"/>
              <a:t>about driving with a cell phone.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199" y="1360041"/>
            <a:ext cx="5252357" cy="181588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Definition: A way of thinking about something that is influenced by your beliefs or experiences.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94923" y="425356"/>
            <a:ext cx="40640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Ways you might hear this word: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/>
              <a:t>Change your </a:t>
            </a:r>
            <a:r>
              <a:rPr lang="en-US" sz="2400" b="1" dirty="0"/>
              <a:t>perspective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/>
              <a:t>A</a:t>
            </a:r>
            <a:r>
              <a:rPr lang="en-US" sz="2400" b="1" dirty="0"/>
              <a:t> new perspective </a:t>
            </a:r>
            <a:r>
              <a:rPr lang="en-US" sz="2400" dirty="0"/>
              <a:t>on life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/>
              <a:t>Varied </a:t>
            </a:r>
            <a:r>
              <a:rPr lang="en-US" sz="2400" b="1" dirty="0"/>
              <a:t>perspectives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61044" y="2769657"/>
            <a:ext cx="5767705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en-US" sz="2400" i="1" dirty="0"/>
              <a:t>Synonyms: interpretation, attitude, belief</a:t>
            </a:r>
          </a:p>
          <a:p>
            <a:r>
              <a:rPr lang="en-US" sz="2400" i="1" dirty="0"/>
              <a:t>Antonyms:  clueless, no position</a:t>
            </a:r>
            <a:endParaRPr lang="en-US" sz="2400" i="1" dirty="0">
              <a:cs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3462729"/>
            <a:ext cx="4852973" cy="332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270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Perspective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6486" y="1714036"/>
            <a:ext cx="114000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Sometimes your </a:t>
            </a:r>
            <a:r>
              <a:rPr lang="en-US" sz="3600" b="1" dirty="0">
                <a:solidFill>
                  <a:srgbClr val="FF0000"/>
                </a:solidFill>
              </a:rPr>
              <a:t>perspective </a:t>
            </a:r>
            <a:r>
              <a:rPr lang="en-US" sz="3600" dirty="0"/>
              <a:t>is changed by an event. How might each of these change a person’s perspective?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5478" y="5804847"/>
            <a:ext cx="11746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This would change your </a:t>
            </a:r>
            <a:r>
              <a:rPr lang="en-US" sz="3600" b="1" dirty="0">
                <a:solidFill>
                  <a:srgbClr val="FF0000"/>
                </a:solidFill>
              </a:rPr>
              <a:t>perspective </a:t>
            </a:r>
            <a:r>
              <a:rPr lang="en-US" sz="3600" dirty="0"/>
              <a:t>because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/>
              <a:t>_________.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95549" y="236708"/>
            <a:ext cx="4474065" cy="138499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Definition: a way of seeing something that is influenced </a:t>
            </a:r>
            <a:r>
              <a:rPr lang="en-US" sz="2800" b="1"/>
              <a:t>by beliefs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3099031"/>
            <a:ext cx="109083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Marker Felt Thin" charset="0"/>
                <a:ea typeface="Marker Felt Thin" charset="0"/>
                <a:cs typeface="Marker Felt Thin" charset="0"/>
              </a:rPr>
              <a:t>Finding out you have cancer.</a:t>
            </a:r>
          </a:p>
          <a:p>
            <a:endParaRPr lang="en-US" sz="1400" dirty="0">
              <a:latin typeface="Marker Felt Thin" charset="0"/>
              <a:ea typeface="Marker Felt Thin" charset="0"/>
              <a:cs typeface="Marker Felt Thin" charset="0"/>
            </a:endParaRPr>
          </a:p>
          <a:p>
            <a:r>
              <a:rPr lang="en-US" sz="3600" dirty="0">
                <a:latin typeface="Marker Felt Thin" charset="0"/>
                <a:ea typeface="Marker Felt Thin" charset="0"/>
                <a:cs typeface="Marker Felt Thin" charset="0"/>
              </a:rPr>
              <a:t>Getting an “F” on a paper.</a:t>
            </a:r>
          </a:p>
          <a:p>
            <a:endParaRPr lang="en-US" sz="1600" dirty="0">
              <a:latin typeface="Marker Felt Thin" charset="0"/>
              <a:ea typeface="Marker Felt Thin" charset="0"/>
              <a:cs typeface="Marker Felt Thin" charset="0"/>
            </a:endParaRPr>
          </a:p>
          <a:p>
            <a:r>
              <a:rPr lang="en-US" sz="3600" dirty="0">
                <a:latin typeface="Marker Felt Thin" charset="0"/>
                <a:ea typeface="Marker Felt Thin" charset="0"/>
                <a:cs typeface="Marker Felt Thin" charset="0"/>
              </a:rPr>
              <a:t>When somebody you had does something nice.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8031" y="3006587"/>
            <a:ext cx="1968491" cy="260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91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953" y="365125"/>
            <a:ext cx="10982093" cy="1788795"/>
          </a:xfrm>
        </p:spPr>
        <p:txBody>
          <a:bodyPr>
            <a:normAutofit/>
          </a:bodyPr>
          <a:lstStyle/>
          <a:p>
            <a:r>
              <a:rPr lang="en-US" sz="4000" b="1" dirty="0"/>
              <a:t>WORD STUDY:  </a:t>
            </a:r>
            <a:r>
              <a:rPr lang="en-US" sz="6000" b="1" dirty="0">
                <a:solidFill>
                  <a:srgbClr val="0432FF"/>
                </a:solidFill>
              </a:rPr>
              <a:t>Perspective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199" y="1427040"/>
            <a:ext cx="10515600" cy="4351338"/>
          </a:xfrm>
        </p:spPr>
        <p:txBody>
          <a:bodyPr>
            <a:noAutofit/>
          </a:bodyPr>
          <a:lstStyle/>
          <a:p>
            <a:r>
              <a:rPr lang="en-US" sz="4000" dirty="0"/>
              <a:t>Directions:</a:t>
            </a:r>
          </a:p>
          <a:p>
            <a:pPr lvl="1"/>
            <a:r>
              <a:rPr lang="en-US" sz="3200" dirty="0"/>
              <a:t>Write the word on you paper in “Word Study”</a:t>
            </a:r>
          </a:p>
          <a:p>
            <a:pPr lvl="1"/>
            <a:r>
              <a:rPr lang="en-US" sz="3200" dirty="0"/>
              <a:t>Is there a prefix?</a:t>
            </a:r>
          </a:p>
          <a:p>
            <a:pPr lvl="2"/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Is there a suffix?</a:t>
            </a:r>
          </a:p>
          <a:p>
            <a:pPr marL="1143000" lvl="3">
              <a:spcBef>
                <a:spcPts val="1000"/>
              </a:spcBef>
            </a:pPr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What’s left (root/base)?</a:t>
            </a:r>
          </a:p>
          <a:p>
            <a:pPr lvl="2"/>
            <a:r>
              <a:rPr lang="en-US" sz="2800" dirty="0"/>
              <a:t>UNDERLINE each vowel or vowel team</a:t>
            </a:r>
          </a:p>
          <a:p>
            <a:pPr lvl="2"/>
            <a:r>
              <a:rPr lang="en-US" sz="2400" dirty="0"/>
              <a:t>Add slashes if it’s too long</a:t>
            </a:r>
          </a:p>
          <a:p>
            <a:pPr lvl="2"/>
            <a:r>
              <a:rPr lang="en-US" sz="2400" dirty="0"/>
              <a:t>Make sure there is a vowel in each section</a:t>
            </a:r>
          </a:p>
        </p:txBody>
      </p:sp>
    </p:spTree>
    <p:extLst>
      <p:ext uri="{BB962C8B-B14F-4D97-AF65-F5344CB8AC3E}">
        <p14:creationId xmlns:p14="http://schemas.microsoft.com/office/powerpoint/2010/main" val="1009036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WORD STUDY: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115" y="1895963"/>
            <a:ext cx="10931769" cy="435133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9600" dirty="0"/>
              <a:t>per/</a:t>
            </a:r>
            <a:r>
              <a:rPr lang="en-US" sz="9600" dirty="0" err="1"/>
              <a:t>sp</a:t>
            </a:r>
            <a:r>
              <a:rPr lang="en-US" sz="9600" u="sng" dirty="0" err="1"/>
              <a:t>e</a:t>
            </a:r>
            <a:r>
              <a:rPr lang="en-US" sz="9600" dirty="0" err="1"/>
              <a:t>ct</a:t>
            </a:r>
            <a:r>
              <a:rPr lang="en-US" sz="9600" dirty="0"/>
              <a:t>/</a:t>
            </a:r>
            <a:r>
              <a:rPr lang="en-US" sz="9600" dirty="0" err="1"/>
              <a:t>ive</a:t>
            </a:r>
            <a:endParaRPr lang="en-US" sz="9600" dirty="0"/>
          </a:p>
          <a:p>
            <a:pPr marL="0" indent="0" algn="ctr">
              <a:buNone/>
            </a:pPr>
            <a:endParaRPr lang="en-US" sz="6500" dirty="0"/>
          </a:p>
          <a:p>
            <a:pPr marL="1371600" lvl="3" indent="0">
              <a:buNone/>
            </a:pPr>
            <a:r>
              <a:rPr lang="en-US" sz="5200" dirty="0"/>
              <a:t>Prefix = </a:t>
            </a:r>
            <a:r>
              <a:rPr lang="en-US" sz="5200" b="1" dirty="0">
                <a:solidFill>
                  <a:srgbClr val="FF0000"/>
                </a:solidFill>
              </a:rPr>
              <a:t>per</a:t>
            </a:r>
            <a:r>
              <a:rPr lang="en-US" sz="5200" dirty="0"/>
              <a:t> (through)</a:t>
            </a:r>
          </a:p>
          <a:p>
            <a:pPr marL="1371600" lvl="3" indent="0">
              <a:buNone/>
            </a:pPr>
            <a:r>
              <a:rPr lang="en-US" sz="5200" dirty="0"/>
              <a:t>Suffix = </a:t>
            </a:r>
            <a:r>
              <a:rPr lang="en-US" sz="5200" b="1" dirty="0" err="1">
                <a:solidFill>
                  <a:srgbClr val="FF0000"/>
                </a:solidFill>
              </a:rPr>
              <a:t>ive</a:t>
            </a:r>
            <a:r>
              <a:rPr lang="en-US" sz="5200" b="1" dirty="0">
                <a:solidFill>
                  <a:srgbClr val="FF0000"/>
                </a:solidFill>
              </a:rPr>
              <a:t> </a:t>
            </a:r>
            <a:r>
              <a:rPr lang="en-US" sz="5200" dirty="0"/>
              <a:t>(condition)</a:t>
            </a:r>
          </a:p>
          <a:p>
            <a:pPr marL="1371600" lvl="3" indent="0">
              <a:buNone/>
            </a:pPr>
            <a:r>
              <a:rPr lang="en-US" sz="5200" dirty="0"/>
              <a:t>What’s left = base </a:t>
            </a:r>
            <a:r>
              <a:rPr lang="en-US" sz="5200" b="1" dirty="0" err="1">
                <a:solidFill>
                  <a:srgbClr val="FF0000"/>
                </a:solidFill>
              </a:rPr>
              <a:t>spect</a:t>
            </a:r>
            <a:r>
              <a:rPr lang="en-US" sz="5200" b="1" dirty="0">
                <a:solidFill>
                  <a:srgbClr val="FF0000"/>
                </a:solidFill>
              </a:rPr>
              <a:t> </a:t>
            </a:r>
            <a:r>
              <a:rPr lang="en-US" sz="5200" dirty="0"/>
              <a:t>(see/appear)</a:t>
            </a:r>
            <a:endParaRPr lang="en-US" sz="4800" dirty="0"/>
          </a:p>
        </p:txBody>
      </p:sp>
      <p:sp>
        <p:nvSpPr>
          <p:cNvPr id="4" name="Oval 3"/>
          <p:cNvSpPr/>
          <p:nvPr/>
        </p:nvSpPr>
        <p:spPr>
          <a:xfrm>
            <a:off x="2625969" y="1500553"/>
            <a:ext cx="2086708" cy="1735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713786" y="1690688"/>
            <a:ext cx="1629506" cy="14099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4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Use your notes:</a:t>
            </a:r>
            <a:br>
              <a:rPr lang="en-US" dirty="0"/>
            </a:br>
            <a:r>
              <a:rPr lang="en-US" dirty="0"/>
              <a:t>	Quiz a partner!    </a:t>
            </a:r>
            <a:br>
              <a:rPr lang="en-US" dirty="0"/>
            </a:br>
            <a:r>
              <a:rPr lang="en-US" dirty="0"/>
              <a:t>	Test yourself.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Perspective</a:t>
            </a:r>
            <a:endParaRPr lang="en-US" sz="8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7615" y="3204822"/>
            <a:ext cx="4852973" cy="332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23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 a picture with caption on your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Perspective</a:t>
            </a:r>
            <a:endParaRPr lang="en-US" sz="8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9513" y="3181376"/>
            <a:ext cx="4852973" cy="332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94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Practice!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181100"/>
            <a:ext cx="8001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2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539</Words>
  <Application>Microsoft Office PowerPoint</Application>
  <PresentationFormat>Widescreen</PresentationFormat>
  <Paragraphs>116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Perspective </vt:lpstr>
      <vt:lpstr>Perspective </vt:lpstr>
      <vt:lpstr>WORD STUDY:  Perspective </vt:lpstr>
      <vt:lpstr>WORD STUDY:  </vt:lpstr>
      <vt:lpstr>Use your notes:  Quiz a partner!      Test yourself.</vt:lpstr>
      <vt:lpstr>Draw a picture with caption on your paper</vt:lpstr>
      <vt:lpstr>Practice!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</dc:title>
  <dc:creator>Microsoft Office User</dc:creator>
  <cp:lastModifiedBy>Microsoft Office User</cp:lastModifiedBy>
  <cp:revision>64</cp:revision>
  <dcterms:created xsi:type="dcterms:W3CDTF">2018-02-26T15:11:49Z</dcterms:created>
  <dcterms:modified xsi:type="dcterms:W3CDTF">2019-02-19T21:33:21Z</dcterms:modified>
</cp:coreProperties>
</file>