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82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55"/>
    <p:restoredTop sz="58276"/>
  </p:normalViewPr>
  <p:slideViewPr>
    <p:cSldViewPr snapToGrid="0" snapToObjects="1">
      <p:cViewPr varScale="1">
        <p:scale>
          <a:sx n="55" d="100"/>
          <a:sy n="55" d="100"/>
        </p:scale>
        <p:origin x="17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CFDC-69D2-5649-B4C0-F0B4A2711CD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D4EE-A777-D449-B37E-0667E0478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GUIDED: Introduce the word</a:t>
            </a:r>
          </a:p>
          <a:p>
            <a:endParaRPr lang="en-US" baseline="0" dirty="0" smtClean="0"/>
          </a:p>
          <a:p>
            <a:r>
              <a:rPr lang="en-US" baseline="0" dirty="0" smtClean="0"/>
              <a:t>VERBAL:</a:t>
            </a:r>
          </a:p>
          <a:p>
            <a:r>
              <a:rPr lang="en-US" baseline="0" dirty="0" smtClean="0"/>
              <a:t>Say the word and ask students to repeat it:  </a:t>
            </a:r>
          </a:p>
          <a:p>
            <a:r>
              <a:rPr lang="en-US" b="1" i="1" baseline="0" dirty="0" smtClean="0"/>
              <a:t>Conflict– what word? That’s right. Conflict.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Read the </a:t>
            </a:r>
            <a:r>
              <a:rPr lang="en-US" baseline="0" dirty="0"/>
              <a:t>definition </a:t>
            </a:r>
            <a:r>
              <a:rPr lang="en-US" baseline="0" dirty="0" smtClean="0"/>
              <a:t>out loud and </a:t>
            </a:r>
            <a:r>
              <a:rPr lang="en-US" baseline="0" dirty="0"/>
              <a:t>ask students </a:t>
            </a:r>
            <a:r>
              <a:rPr lang="en-US" baseline="0" dirty="0" smtClean="0"/>
              <a:t>to </a:t>
            </a:r>
            <a:r>
              <a:rPr lang="en-US" b="1" baseline="0" dirty="0" smtClean="0"/>
              <a:t>repeat</a:t>
            </a:r>
            <a:r>
              <a:rPr lang="en-US" baseline="0" dirty="0" smtClean="0"/>
              <a:t> it.</a:t>
            </a:r>
          </a:p>
          <a:p>
            <a:r>
              <a:rPr lang="en-US" sz="1200" b="1" i="1" dirty="0" smtClean="0"/>
              <a:t>A serious disagreement, or to be incompatible</a:t>
            </a:r>
          </a:p>
          <a:p>
            <a:endParaRPr lang="en-US" baseline="0" dirty="0"/>
          </a:p>
          <a:p>
            <a:r>
              <a:rPr lang="en-US" b="1" i="1" baseline="0" dirty="0" smtClean="0"/>
              <a:t>Some synonyms (you guys remember that synonyms are words that mean the same thing) for conflict are </a:t>
            </a:r>
            <a:r>
              <a:rPr lang="en-US" b="1" i="1" u="sng" baseline="0" dirty="0" smtClean="0"/>
              <a:t>fight</a:t>
            </a:r>
            <a:r>
              <a:rPr lang="en-US" b="1" i="1" u="none" baseline="0" dirty="0" smtClean="0"/>
              <a:t>, </a:t>
            </a:r>
            <a:r>
              <a:rPr lang="en-US" b="1" i="1" u="sng" baseline="0" dirty="0" smtClean="0"/>
              <a:t>argument</a:t>
            </a:r>
            <a:r>
              <a:rPr lang="en-US" b="1" i="1" u="none" baseline="0" dirty="0" smtClean="0"/>
              <a:t>, </a:t>
            </a:r>
            <a:r>
              <a:rPr lang="en-US" b="1" i="1" u="sng" baseline="0" dirty="0" smtClean="0"/>
              <a:t>clash, </a:t>
            </a:r>
            <a:r>
              <a:rPr lang="en-US" b="1" i="1" baseline="0" dirty="0" smtClean="0"/>
              <a:t>and </a:t>
            </a:r>
            <a:r>
              <a:rPr lang="en-US" b="1" i="1" u="sng" baseline="0" dirty="0" smtClean="0"/>
              <a:t>discord</a:t>
            </a:r>
            <a:r>
              <a:rPr lang="en-US" b="1" i="1" baseline="0" dirty="0" smtClean="0"/>
              <a:t>.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 smtClean="0"/>
              <a:t>Some antonyms (you guys remember that antonyms are words that mean the opposite) for conflict are </a:t>
            </a:r>
            <a:r>
              <a:rPr lang="en-US" b="1" i="1" u="sng" baseline="0" dirty="0" smtClean="0"/>
              <a:t>harmony</a:t>
            </a:r>
            <a:r>
              <a:rPr lang="en-US" b="1" i="1" u="none" baseline="0" dirty="0" smtClean="0"/>
              <a:t>, </a:t>
            </a:r>
            <a:r>
              <a:rPr lang="en-US" b="1" i="1" u="sng" baseline="0" dirty="0" smtClean="0"/>
              <a:t>compatible </a:t>
            </a:r>
            <a:r>
              <a:rPr lang="en-US" b="1" i="1" baseline="0" dirty="0" smtClean="0"/>
              <a:t>and </a:t>
            </a:r>
            <a:r>
              <a:rPr lang="en-US" b="1" i="1" u="sng" baseline="0" dirty="0" smtClean="0"/>
              <a:t>agreement</a:t>
            </a:r>
            <a:r>
              <a:rPr lang="en-US" b="1" i="1" baseline="0" dirty="0" smtClean="0"/>
              <a:t>.</a:t>
            </a:r>
          </a:p>
          <a:p>
            <a:endParaRPr lang="en-US" baseline="0" dirty="0"/>
          </a:p>
          <a:p>
            <a:r>
              <a:rPr lang="en-US" b="1" i="1" baseline="0" dirty="0" smtClean="0"/>
              <a:t>Some ways you might </a:t>
            </a:r>
            <a:r>
              <a:rPr lang="en-US" b="1" i="1" baseline="0" smtClean="0"/>
              <a:t>here </a:t>
            </a:r>
            <a:r>
              <a:rPr lang="en-US" b="1" i="1" baseline="0" smtClean="0"/>
              <a:t>conflict every </a:t>
            </a:r>
            <a:r>
              <a:rPr lang="en-US" b="1" i="1" baseline="0" dirty="0" smtClean="0"/>
              <a:t>day are:  </a:t>
            </a:r>
            <a:r>
              <a:rPr lang="en-US" baseline="0" dirty="0" smtClean="0"/>
              <a:t>[say </a:t>
            </a:r>
            <a:r>
              <a:rPr lang="en-US" baseline="0" dirty="0"/>
              <a:t>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 smtClean="0">
                <a:solidFill>
                  <a:srgbClr val="FF0000"/>
                </a:solidFill>
              </a:rPr>
              <a:t>EACH ONE</a:t>
            </a:r>
            <a:r>
              <a:rPr lang="en-US" b="1" u="none" baseline="0" dirty="0" smtClean="0">
                <a:solidFill>
                  <a:srgbClr val="FF0000"/>
                </a:solidFill>
              </a:rPr>
              <a:t> </a:t>
            </a:r>
            <a:r>
              <a:rPr lang="en-US" baseline="0" dirty="0" smtClean="0"/>
              <a:t>after </a:t>
            </a:r>
            <a:r>
              <a:rPr lang="en-US" baseline="0" dirty="0"/>
              <a:t>you </a:t>
            </a:r>
            <a:r>
              <a:rPr lang="en-US" baseline="0" dirty="0" smtClean="0"/>
              <a:t>- </a:t>
            </a:r>
            <a:r>
              <a:rPr lang="en-US" b="1" baseline="0" dirty="0" smtClean="0"/>
              <a:t>put </a:t>
            </a:r>
            <a:r>
              <a:rPr lang="en-US" b="1" baseline="0" dirty="0"/>
              <a:t>it in their </a:t>
            </a:r>
            <a:r>
              <a:rPr lang="en-US" b="1" baseline="0" dirty="0" smtClean="0"/>
              <a:t>mouths</a:t>
            </a:r>
            <a:r>
              <a:rPr lang="en-US" baseline="0" dirty="0" smtClean="0"/>
              <a:t>].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 smtClean="0"/>
              <a:t>Resolve a conflict </a:t>
            </a:r>
            <a:r>
              <a:rPr lang="en-US" b="0" i="0" baseline="0" dirty="0" smtClean="0"/>
              <a:t>(students repeat –cue to repeat if they don’t - </a:t>
            </a:r>
            <a:r>
              <a:rPr lang="en-US" b="1" baseline="0" dirty="0" smtClean="0"/>
              <a:t>put it in their mouths</a:t>
            </a:r>
            <a:r>
              <a:rPr lang="en-US" b="0" i="0" baseline="0" dirty="0" smtClean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 smtClean="0"/>
              <a:t>Conflict resolution</a:t>
            </a:r>
            <a:r>
              <a:rPr lang="en-US" sz="1200" b="1" i="1" baseline="0" dirty="0" smtClean="0"/>
              <a:t> </a:t>
            </a:r>
            <a:r>
              <a:rPr lang="en-US" b="0" i="0" baseline="0" dirty="0" smtClean="0"/>
              <a:t>(students repeat)</a:t>
            </a:r>
            <a:endParaRPr lang="en-US" b="1" i="1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 smtClean="0"/>
              <a:t>Conflict between nations </a:t>
            </a:r>
            <a:r>
              <a:rPr lang="en-US" b="0" i="0" baseline="0" dirty="0" smtClean="0"/>
              <a:t>(students repeat)</a:t>
            </a:r>
            <a:endParaRPr lang="en-US" b="1" i="1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 smtClean="0"/>
              <a:t>Conflict of interest </a:t>
            </a:r>
            <a:r>
              <a:rPr lang="en-US" b="0" i="0" baseline="0" dirty="0" smtClean="0"/>
              <a:t>(students repeat)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 smtClean="0"/>
              <a:t>).</a:t>
            </a:r>
          </a:p>
          <a:p>
            <a:pPr marL="0" indent="0">
              <a:buNone/>
            </a:pPr>
            <a:r>
              <a:rPr lang="en-US" sz="1200" b="1" i="1" dirty="0" smtClean="0"/>
              <a:t>Romeo and Juliet fell in love, despite the deadly </a:t>
            </a:r>
            <a:r>
              <a:rPr lang="en-US" sz="1200" b="1" i="1" dirty="0" smtClean="0">
                <a:solidFill>
                  <a:srgbClr val="FF0000"/>
                </a:solidFill>
              </a:rPr>
              <a:t>conflict </a:t>
            </a:r>
            <a:r>
              <a:rPr lang="en-US" sz="1200" b="1" i="1" dirty="0" smtClean="0"/>
              <a:t>between their families.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 smtClean="0"/>
              <a:t>repeat </a:t>
            </a:r>
            <a:r>
              <a:rPr lang="en-US" baseline="0" dirty="0" smtClean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 smtClean="0"/>
              <a:t>Write these in your notes (use the student worksheet)</a:t>
            </a:r>
            <a:r>
              <a:rPr lang="en-US" b="1" i="1" baseline="0" dirty="0" smtClean="0"/>
              <a:t>.</a:t>
            </a:r>
            <a:endParaRPr lang="en-US" sz="1200" b="1" i="1" dirty="0" smtClean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9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GUIDED:</a:t>
            </a:r>
            <a:r>
              <a:rPr lang="en-US" baseline="0" dirty="0" smtClean="0"/>
              <a:t> </a:t>
            </a:r>
            <a:r>
              <a:rPr lang="en-US" dirty="0" smtClean="0"/>
              <a:t>Practice using the word in context</a:t>
            </a:r>
            <a:endParaRPr lang="en-US" baseline="0" dirty="0" smtClean="0"/>
          </a:p>
          <a:p>
            <a:endParaRPr lang="en-US" dirty="0" smtClean="0"/>
          </a:p>
          <a:p>
            <a:r>
              <a:rPr lang="en-US" dirty="0" smtClean="0"/>
              <a:t>VERBAL:</a:t>
            </a:r>
          </a:p>
          <a:p>
            <a:r>
              <a:rPr lang="en-US" dirty="0" smtClean="0"/>
              <a:t>Teacher reads the </a:t>
            </a:r>
            <a:r>
              <a:rPr lang="en-US" dirty="0"/>
              <a:t>question. </a:t>
            </a:r>
            <a:endParaRPr lang="en-US" dirty="0" smtClean="0"/>
          </a:p>
          <a:p>
            <a:r>
              <a:rPr lang="en-US" sz="1200" b="1" i="1" dirty="0" smtClean="0"/>
              <a:t>Does this picture show a </a:t>
            </a:r>
            <a:r>
              <a:rPr lang="en-US" sz="1200" b="1" i="1" dirty="0" smtClean="0">
                <a:solidFill>
                  <a:srgbClr val="FF0000"/>
                </a:solidFill>
              </a:rPr>
              <a:t>conflict? </a:t>
            </a:r>
            <a:r>
              <a:rPr lang="en-US" sz="1200" b="1" i="1" dirty="0" smtClean="0"/>
              <a:t>Why or why not?</a:t>
            </a:r>
          </a:p>
          <a:p>
            <a:endParaRPr lang="en-US" dirty="0"/>
          </a:p>
          <a:p>
            <a:r>
              <a:rPr lang="en-US" baseline="0" dirty="0" smtClean="0"/>
              <a:t>Ask for a few student volunteers to give possible answers. </a:t>
            </a:r>
          </a:p>
          <a:p>
            <a:r>
              <a:rPr lang="en-US" sz="1200" b="1" i="1" dirty="0" smtClean="0"/>
              <a:t>The picture </a:t>
            </a:r>
            <a:r>
              <a:rPr lang="en-US" sz="1200" b="1" i="1" u="sng" dirty="0" smtClean="0"/>
              <a:t>does/doesn’t</a:t>
            </a:r>
            <a:r>
              <a:rPr lang="en-US" sz="1200" b="1" i="1" dirty="0" smtClean="0"/>
              <a:t> show a </a:t>
            </a:r>
            <a:r>
              <a:rPr lang="en-US" sz="1200" b="1" i="1" dirty="0" smtClean="0">
                <a:solidFill>
                  <a:srgbClr val="FF0000"/>
                </a:solidFill>
              </a:rPr>
              <a:t>conflict </a:t>
            </a:r>
            <a:r>
              <a:rPr lang="en-US" sz="1200" b="1" i="1" dirty="0" smtClean="0"/>
              <a:t>because</a:t>
            </a:r>
            <a:r>
              <a:rPr lang="en-US" sz="1200" b="1" i="1" dirty="0" smtClean="0">
                <a:solidFill>
                  <a:srgbClr val="FF0000"/>
                </a:solidFill>
              </a:rPr>
              <a:t> </a:t>
            </a:r>
            <a:r>
              <a:rPr lang="en-US" sz="1200" b="1" i="1" dirty="0" smtClean="0"/>
              <a:t>_________.</a:t>
            </a:r>
          </a:p>
          <a:p>
            <a:r>
              <a:rPr lang="en-US" baseline="0" dirty="0" smtClean="0"/>
              <a:t>**Accept </a:t>
            </a:r>
            <a:r>
              <a:rPr lang="en-US" baseline="0" dirty="0"/>
              <a:t>any logical </a:t>
            </a:r>
            <a:r>
              <a:rPr lang="en-US" baseline="0" dirty="0" smtClean="0"/>
              <a:t>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8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GUIDED: Word Study</a:t>
            </a:r>
          </a:p>
          <a:p>
            <a:endParaRPr lang="en-US" dirty="0" smtClean="0"/>
          </a:p>
          <a:p>
            <a:r>
              <a:rPr lang="en-US" dirty="0" smtClean="0"/>
              <a:t>VERBAL:</a:t>
            </a:r>
          </a:p>
          <a:p>
            <a:r>
              <a:rPr lang="en-US" dirty="0" smtClean="0"/>
              <a:t>Con-</a:t>
            </a:r>
            <a:r>
              <a:rPr lang="en-US" dirty="0" err="1" smtClean="0"/>
              <a:t>flict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Let’s look for word parts.</a:t>
            </a:r>
            <a:r>
              <a:rPr lang="en-US" baseline="0" dirty="0" smtClean="0"/>
              <a:t> Is there a prefix? </a:t>
            </a:r>
          </a:p>
          <a:p>
            <a:r>
              <a:rPr lang="en-US" baseline="0" dirty="0" smtClean="0"/>
              <a:t>Con means “with”</a:t>
            </a:r>
          </a:p>
          <a:p>
            <a:endParaRPr lang="en-US" baseline="0" dirty="0" smtClean="0"/>
          </a:p>
          <a:p>
            <a:r>
              <a:rPr lang="en-US" baseline="0" dirty="0" smtClean="0"/>
              <a:t>Is there a suffix?</a:t>
            </a:r>
          </a:p>
          <a:p>
            <a:r>
              <a:rPr lang="en-US" baseline="0" dirty="0" smtClean="0"/>
              <a:t>Not for this word.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What’s left? </a:t>
            </a:r>
          </a:p>
          <a:p>
            <a:r>
              <a:rPr lang="en-US" baseline="0" dirty="0" err="1" smtClean="0"/>
              <a:t>flict</a:t>
            </a:r>
            <a:r>
              <a:rPr lang="en-US" baseline="0" dirty="0" smtClean="0"/>
              <a:t> is a base that means “strike”</a:t>
            </a:r>
          </a:p>
          <a:p>
            <a:endParaRPr lang="en-US" baseline="0" dirty="0" smtClean="0"/>
          </a:p>
          <a:p>
            <a:r>
              <a:rPr lang="en-US" dirty="0" smtClean="0"/>
              <a:t>So this word</a:t>
            </a:r>
            <a:r>
              <a:rPr lang="en-US" baseline="0" dirty="0" smtClean="0"/>
              <a:t> means “with striking”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WRITING:</a:t>
            </a:r>
          </a:p>
          <a:p>
            <a:r>
              <a:rPr lang="en-US" baseline="0" dirty="0" smtClean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8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Students can check what they wrote in their</a:t>
            </a:r>
            <a:r>
              <a:rPr lang="en-US" baseline="0" dirty="0" smtClean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07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INDEPENDENT (or partners, small groups, etc.).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42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INDEPENDENT (or partners, small groups, etc.).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Students come up with their own example and draw a picture with a caption on their worksheet.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0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</a:t>
            </a:r>
            <a:r>
              <a:rPr lang="en-US" dirty="0" smtClean="0"/>
              <a:t>list with this word and a few others you have</a:t>
            </a:r>
            <a:r>
              <a:rPr lang="en-US" baseline="0" dirty="0" smtClean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56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3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3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6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9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1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3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506237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432FF"/>
                </a:solidFill>
              </a:rPr>
              <a:t>Conflict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56" y="4322761"/>
            <a:ext cx="6038193" cy="1604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sz="3000" dirty="0" smtClean="0"/>
              <a:t>Romeo and Juliet fell in love, despite the deadly </a:t>
            </a:r>
            <a:r>
              <a:rPr lang="en-US" sz="3000" b="1" dirty="0" smtClean="0">
                <a:solidFill>
                  <a:srgbClr val="FF0000"/>
                </a:solidFill>
              </a:rPr>
              <a:t>conflict</a:t>
            </a:r>
            <a:r>
              <a:rPr lang="en-US" sz="3000" dirty="0" smtClean="0">
                <a:solidFill>
                  <a:srgbClr val="FF0000"/>
                </a:solidFill>
              </a:rPr>
              <a:t> </a:t>
            </a:r>
            <a:r>
              <a:rPr lang="en-US" sz="3000" dirty="0" smtClean="0"/>
              <a:t>between their families. </a:t>
            </a:r>
            <a:endParaRPr lang="en-US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838198" y="1169018"/>
            <a:ext cx="5522845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Definition: </a:t>
            </a:r>
            <a:r>
              <a:rPr lang="en-US" sz="2800" dirty="0" smtClean="0"/>
              <a:t>A serious disagreement, or to be incompatible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509702"/>
            <a:ext cx="373905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Resolve a </a:t>
            </a:r>
            <a:r>
              <a:rPr lang="en-US" sz="2400" b="1" dirty="0" smtClean="0"/>
              <a:t>conflict</a:t>
            </a: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b="1" dirty="0" smtClean="0"/>
              <a:t>Conflict </a:t>
            </a:r>
            <a:r>
              <a:rPr lang="en-US" sz="2400" dirty="0" smtClean="0"/>
              <a:t>resolution</a:t>
            </a: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b="1" dirty="0" smtClean="0"/>
              <a:t>Conflict</a:t>
            </a:r>
            <a:r>
              <a:rPr lang="en-US" sz="2400" dirty="0" smtClean="0"/>
              <a:t> between nations</a:t>
            </a: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b="1" dirty="0" smtClean="0"/>
              <a:t>Conflict </a:t>
            </a:r>
            <a:r>
              <a:rPr lang="en-US" sz="2400" dirty="0" smtClean="0"/>
              <a:t>of interest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361044" y="2769657"/>
            <a:ext cx="576770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Synonyms: fight, argument, clash, discord</a:t>
            </a:r>
          </a:p>
          <a:p>
            <a:r>
              <a:rPr lang="en-US" sz="2400" i="1" dirty="0" smtClean="0"/>
              <a:t>Antonyms: harmony, compatible, agreement</a:t>
            </a:r>
            <a:endParaRPr lang="en-US" sz="24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8" y="2642961"/>
            <a:ext cx="4902430" cy="40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7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6868" y="1555513"/>
            <a:ext cx="9709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Does this picture show a </a:t>
            </a:r>
            <a:r>
              <a:rPr lang="en-US" sz="3600" b="1" dirty="0" smtClean="0">
                <a:solidFill>
                  <a:srgbClr val="FF0000"/>
                </a:solidFill>
              </a:rPr>
              <a:t>conflict? </a:t>
            </a:r>
            <a:r>
              <a:rPr lang="en-US" sz="3600" dirty="0" smtClean="0"/>
              <a:t>Why or why not?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1" y="5704909"/>
            <a:ext cx="11723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</a:t>
            </a:r>
            <a:r>
              <a:rPr lang="en-US" sz="3600" dirty="0" smtClean="0"/>
              <a:t>picture </a:t>
            </a:r>
            <a:r>
              <a:rPr lang="en-US" sz="3600" u="sng" dirty="0" smtClean="0"/>
              <a:t>does/doesn’t</a:t>
            </a:r>
            <a:r>
              <a:rPr lang="en-US" sz="3600" dirty="0" smtClean="0"/>
              <a:t> show a </a:t>
            </a:r>
            <a:r>
              <a:rPr lang="en-US" sz="3600" b="1" dirty="0" smtClean="0">
                <a:solidFill>
                  <a:srgbClr val="FF0000"/>
                </a:solidFill>
              </a:rPr>
              <a:t>conflict </a:t>
            </a:r>
            <a:r>
              <a:rPr lang="en-US" sz="3600" dirty="0" smtClean="0"/>
              <a:t>because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/>
              <a:t>_________.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7366243" y="305693"/>
            <a:ext cx="4661634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</a:t>
            </a:r>
            <a:r>
              <a:rPr lang="en-US" sz="2800" dirty="0" smtClean="0"/>
              <a:t>Serious </a:t>
            </a:r>
            <a:r>
              <a:rPr lang="en-US" sz="2800" dirty="0"/>
              <a:t>disagreement, </a:t>
            </a:r>
            <a:r>
              <a:rPr lang="en-US" sz="2800"/>
              <a:t>or </a:t>
            </a:r>
            <a:r>
              <a:rPr lang="en-US" sz="2800" smtClean="0"/>
              <a:t>incompatible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4276" y="2383715"/>
            <a:ext cx="6368073" cy="3133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9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WORD STUDY:  </a:t>
            </a:r>
            <a:r>
              <a:rPr lang="en-US" sz="6000" b="1" dirty="0" smtClean="0">
                <a:solidFill>
                  <a:srgbClr val="0432FF"/>
                </a:solidFill>
              </a:rPr>
              <a:t>Conflict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 smtClean="0"/>
              <a:t>Directions:</a:t>
            </a:r>
          </a:p>
          <a:p>
            <a:pPr lvl="1"/>
            <a:r>
              <a:rPr lang="en-US" sz="3200" dirty="0" smtClean="0"/>
              <a:t>Write the word on you paper in “Word Study”</a:t>
            </a:r>
            <a:endParaRPr lang="en-US" sz="3200" dirty="0"/>
          </a:p>
          <a:p>
            <a:pPr lvl="1"/>
            <a:r>
              <a:rPr lang="en-US" sz="3200" dirty="0" smtClean="0"/>
              <a:t>Is there a prefix?</a:t>
            </a:r>
          </a:p>
          <a:p>
            <a:pPr lvl="2"/>
            <a:r>
              <a:rPr lang="en-US" sz="2400" dirty="0" smtClean="0"/>
              <a:t>CIRCLE it</a:t>
            </a:r>
            <a:endParaRPr lang="en-US" sz="2400" dirty="0"/>
          </a:p>
          <a:p>
            <a:pPr lvl="1"/>
            <a:r>
              <a:rPr lang="en-US" sz="3200" dirty="0" smtClean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 smtClean="0"/>
              <a:t>CIRCLE it</a:t>
            </a:r>
          </a:p>
          <a:p>
            <a:pPr lvl="1"/>
            <a:r>
              <a:rPr lang="en-US" sz="3200" dirty="0" smtClean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 smtClean="0"/>
              <a:t>Add slashes if it’s too long</a:t>
            </a:r>
          </a:p>
          <a:p>
            <a:pPr lvl="2"/>
            <a:r>
              <a:rPr lang="en-US" sz="2400" dirty="0" smtClean="0"/>
              <a:t>Make sure there is a vowel in each section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9036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WORD STUDY: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9600" dirty="0" smtClean="0"/>
              <a:t>Con/</a:t>
            </a:r>
            <a:r>
              <a:rPr lang="en-US" sz="9600" dirty="0" err="1" smtClean="0"/>
              <a:t>fl</a:t>
            </a:r>
            <a:r>
              <a:rPr lang="en-US" sz="9600" u="sng" dirty="0" err="1" smtClean="0"/>
              <a:t>i</a:t>
            </a:r>
            <a:r>
              <a:rPr lang="en-US" sz="9600" dirty="0" err="1" smtClean="0"/>
              <a:t>ct</a:t>
            </a:r>
            <a:endParaRPr lang="en-US" sz="9600" dirty="0" smtClean="0"/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 smtClean="0"/>
              <a:t>Prefix = </a:t>
            </a:r>
            <a:r>
              <a:rPr lang="en-US" sz="5200" b="1" dirty="0" smtClean="0">
                <a:solidFill>
                  <a:srgbClr val="FF0000"/>
                </a:solidFill>
              </a:rPr>
              <a:t>con</a:t>
            </a:r>
            <a:r>
              <a:rPr lang="en-US" sz="5200" dirty="0" smtClean="0"/>
              <a:t> (with)</a:t>
            </a:r>
          </a:p>
          <a:p>
            <a:pPr marL="1371600" lvl="3" indent="0">
              <a:buNone/>
            </a:pPr>
            <a:r>
              <a:rPr lang="en-US" sz="5200" dirty="0" smtClean="0"/>
              <a:t>Suffix (none)</a:t>
            </a:r>
          </a:p>
          <a:p>
            <a:pPr marL="1371600" lvl="3" indent="0">
              <a:buNone/>
            </a:pPr>
            <a:r>
              <a:rPr lang="en-US" sz="5200" dirty="0" smtClean="0"/>
              <a:t>What’s left = base word </a:t>
            </a:r>
            <a:r>
              <a:rPr lang="en-US" sz="5200" b="1" dirty="0" err="1" smtClean="0">
                <a:solidFill>
                  <a:srgbClr val="FF0000"/>
                </a:solidFill>
              </a:rPr>
              <a:t>flict</a:t>
            </a:r>
            <a:r>
              <a:rPr lang="en-US" sz="5200" b="1" dirty="0" smtClean="0">
                <a:solidFill>
                  <a:srgbClr val="FF0000"/>
                </a:solidFill>
              </a:rPr>
              <a:t> </a:t>
            </a:r>
            <a:r>
              <a:rPr lang="en-US" sz="5200" dirty="0" smtClean="0"/>
              <a:t>(strike)</a:t>
            </a:r>
            <a:endParaRPr lang="en-US" sz="4800" dirty="0"/>
          </a:p>
        </p:txBody>
      </p:sp>
      <p:sp>
        <p:nvSpPr>
          <p:cNvPr id="4" name="Oval 3"/>
          <p:cNvSpPr/>
          <p:nvPr/>
        </p:nvSpPr>
        <p:spPr>
          <a:xfrm>
            <a:off x="3915508" y="1596904"/>
            <a:ext cx="2063262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4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Use your notes: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Quiz a partner!    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Test yourself.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 smtClean="0">
                <a:solidFill>
                  <a:srgbClr val="0432FF"/>
                </a:solidFill>
              </a:rPr>
              <a:t>Conflict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146" y="3039381"/>
            <a:ext cx="3981708" cy="327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a picture with caption on your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 smtClean="0">
                <a:solidFill>
                  <a:srgbClr val="0432FF"/>
                </a:solidFill>
              </a:rPr>
              <a:t>Conflict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146" y="3039381"/>
            <a:ext cx="3981708" cy="327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94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636</Words>
  <Application>Microsoft Macintosh PowerPoint</Application>
  <PresentationFormat>Widescreen</PresentationFormat>
  <Paragraphs>110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Arial</vt:lpstr>
      <vt:lpstr>Office Theme</vt:lpstr>
      <vt:lpstr>Conflict  </vt:lpstr>
      <vt:lpstr>Conflict </vt:lpstr>
      <vt:lpstr>WORD STUDY:  Conflict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Microsoft Office User</dc:creator>
  <cp:lastModifiedBy>Microsoft Office User</cp:lastModifiedBy>
  <cp:revision>60</cp:revision>
  <dcterms:created xsi:type="dcterms:W3CDTF">2018-02-26T15:11:49Z</dcterms:created>
  <dcterms:modified xsi:type="dcterms:W3CDTF">2019-02-17T17:53:54Z</dcterms:modified>
</cp:coreProperties>
</file>