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82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3"/>
    <p:restoredTop sz="58309"/>
  </p:normalViewPr>
  <p:slideViewPr>
    <p:cSldViewPr snapToGrid="0" snapToObjects="1">
      <p:cViewPr varScale="1">
        <p:scale>
          <a:sx n="65" d="100"/>
          <a:sy n="65" d="100"/>
        </p:scale>
        <p:origin x="2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79EE19C-E778-4709-949A-A4087DB6A64C}"/>
    <pc:docChg chg="modSld">
      <pc:chgData name="" userId="" providerId="" clId="Web-{179EE19C-E778-4709-949A-A4087DB6A64C}" dt="2019-02-18T22:29:09.521" v="32" actId="1076"/>
      <pc:docMkLst>
        <pc:docMk/>
      </pc:docMkLst>
      <pc:sldChg chg="addSp modSp">
        <pc:chgData name="" userId="" providerId="" clId="Web-{179EE19C-E778-4709-949A-A4087DB6A64C}" dt="2019-02-18T22:29:09.521" v="32" actId="1076"/>
        <pc:sldMkLst>
          <pc:docMk/>
          <pc:sldMk cId="1651824437" sldId="292"/>
        </pc:sldMkLst>
        <pc:spChg chg="mod">
          <ac:chgData name="" userId="" providerId="" clId="Web-{179EE19C-E778-4709-949A-A4087DB6A64C}" dt="2019-02-18T22:28:35.724" v="28" actId="20577"/>
          <ac:spMkLst>
            <pc:docMk/>
            <pc:sldMk cId="1651824437" sldId="292"/>
            <ac:spMk id="3" creationId="{00000000-0000-0000-0000-000000000000}"/>
          </ac:spMkLst>
        </pc:spChg>
        <pc:spChg chg="mod">
          <ac:chgData name="" userId="" providerId="" clId="Web-{179EE19C-E778-4709-949A-A4087DB6A64C}" dt="2019-02-18T22:29:09.521" v="32" actId="1076"/>
          <ac:spMkLst>
            <pc:docMk/>
            <pc:sldMk cId="1651824437" sldId="292"/>
            <ac:spMk id="4" creationId="{00000000-0000-0000-0000-000000000000}"/>
          </ac:spMkLst>
        </pc:spChg>
        <pc:spChg chg="add">
          <ac:chgData name="" userId="" providerId="" clId="Web-{179EE19C-E778-4709-949A-A4087DB6A64C}" dt="2019-02-18T22:29:06.099" v="31"/>
          <ac:spMkLst>
            <pc:docMk/>
            <pc:sldMk cId="1651824437" sldId="292"/>
            <ac:spMk id="5" creationId="{58E28B07-B21C-403D-B24A-ECB66677F8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9CFDC-69D2-5649-B4C0-F0B4A2711CD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D4EE-A777-D449-B37E-0667E04788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baseline="0" dirty="0"/>
              <a:t>Coherent – what word? That’s right. Coherent.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Coherent means </a:t>
            </a:r>
            <a:r>
              <a:rPr lang="en-US" sz="1200" b="1" i="1" baseline="0" dirty="0"/>
              <a:t>clear and </a:t>
            </a:r>
            <a:r>
              <a:rPr lang="en-US" sz="1200" b="1" i="1" dirty="0"/>
              <a:t>easy to understand. </a:t>
            </a:r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coherent are </a:t>
            </a:r>
            <a:r>
              <a:rPr lang="en-US" b="1" i="1" u="sng" baseline="0" dirty="0"/>
              <a:t>comprehensible</a:t>
            </a:r>
            <a:r>
              <a:rPr lang="en-US" b="1" i="1" baseline="0" dirty="0"/>
              <a:t> and </a:t>
            </a:r>
            <a:r>
              <a:rPr lang="en-US" b="1" i="1" u="sng" baseline="0" dirty="0"/>
              <a:t>understandable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coherent are </a:t>
            </a:r>
            <a:r>
              <a:rPr lang="en-US" b="1" i="1" u="sng" baseline="0" dirty="0"/>
              <a:t>unclear</a:t>
            </a:r>
            <a:r>
              <a:rPr lang="en-US" b="1" i="1" baseline="0" dirty="0"/>
              <a:t> and </a:t>
            </a:r>
            <a:r>
              <a:rPr lang="en-US" b="1" i="1" u="sng" baseline="0" dirty="0"/>
              <a:t>confusing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coherent every 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r>
              <a:rPr lang="en-US" b="1" i="1" baseline="0" dirty="0"/>
              <a:t>Coherent speech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essay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paragraph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Coherent argument 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I got an A+ on the speech that I gave to the class because it was </a:t>
            </a:r>
            <a:r>
              <a:rPr lang="en-US" sz="1200" b="1" i="1" dirty="0">
                <a:solidFill>
                  <a:srgbClr val="FF0000"/>
                </a:solidFill>
              </a:rPr>
              <a:t>coherent </a:t>
            </a:r>
            <a:r>
              <a:rPr lang="en-US" sz="1200" b="1" i="1" dirty="0"/>
              <a:t>and I made my point well.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9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Is this sentence </a:t>
            </a:r>
            <a:r>
              <a:rPr lang="en-US" sz="1200" b="1" i="1" dirty="0">
                <a:solidFill>
                  <a:srgbClr val="FF0000"/>
                </a:solidFill>
              </a:rPr>
              <a:t>coherent? </a:t>
            </a:r>
            <a:r>
              <a:rPr lang="en-US" sz="1200" b="1" i="1" dirty="0"/>
              <a:t>Why or why not?</a:t>
            </a:r>
          </a:p>
          <a:p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latin typeface="Marker Felt Thin" charset="0"/>
                <a:ea typeface="Marker Felt Thin" charset="0"/>
                <a:cs typeface="Marker Felt Thin" charset="0"/>
              </a:rPr>
              <a:t>The dog is black and white and that’s why he ate my homework.</a:t>
            </a:r>
          </a:p>
          <a:p>
            <a:endParaRPr lang="en-US" dirty="0"/>
          </a:p>
          <a:p>
            <a:r>
              <a:rPr lang="en-US" baseline="0" dirty="0"/>
              <a:t>Ask for a few student volunteers to give possible answers. </a:t>
            </a:r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sz="1200" b="1" i="1" dirty="0"/>
              <a:t>The sentence is/is not  </a:t>
            </a:r>
            <a:r>
              <a:rPr lang="en-US" sz="1200" b="1" i="1" dirty="0">
                <a:solidFill>
                  <a:srgbClr val="FF0000"/>
                </a:solidFill>
              </a:rPr>
              <a:t>coherent </a:t>
            </a:r>
            <a:r>
              <a:rPr lang="en-US" sz="1200" b="1" i="1" dirty="0"/>
              <a:t>because</a:t>
            </a:r>
            <a:r>
              <a:rPr lang="en-US" sz="1200" b="1" i="1" dirty="0">
                <a:solidFill>
                  <a:srgbClr val="FF0000"/>
                </a:solidFill>
              </a:rPr>
              <a:t> </a:t>
            </a:r>
            <a:r>
              <a:rPr lang="en-US" sz="1200" b="1" i="1" dirty="0"/>
              <a:t>____________</a:t>
            </a:r>
            <a:endParaRPr lang="en-US" baseline="0" dirty="0"/>
          </a:p>
          <a:p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8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Co-her-</a:t>
            </a:r>
            <a:r>
              <a:rPr lang="en-US" dirty="0" err="1"/>
              <a:t>ent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baseline="0" dirty="0"/>
              <a:t>CO</a:t>
            </a:r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baseline="0" dirty="0"/>
              <a:t>Not for this word. </a:t>
            </a:r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  <a:endParaRPr lang="en-US" dirty="0"/>
          </a:p>
          <a:p>
            <a:endParaRPr lang="en-US" dirty="0"/>
          </a:p>
          <a:p>
            <a:r>
              <a:rPr lang="en-US" dirty="0"/>
              <a:t>might pronounce middle syllable as word</a:t>
            </a:r>
            <a:r>
              <a:rPr lang="en-US" baseline="0" dirty="0"/>
              <a:t> “her” – that’s ok. Say the whole word and then say “that doesn’t sound right. Let’s try a different middle sound.”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07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42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02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56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3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3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6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9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1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3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Coherent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56" y="4322761"/>
            <a:ext cx="6038193" cy="1604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sz="3000" dirty="0"/>
              <a:t>I got an A+ on the speech that I gave to the class because it was </a:t>
            </a:r>
            <a:r>
              <a:rPr lang="en-US" sz="3000" b="1" dirty="0">
                <a:solidFill>
                  <a:srgbClr val="FF0000"/>
                </a:solidFill>
              </a:rPr>
              <a:t>coherent </a:t>
            </a:r>
            <a:r>
              <a:rPr lang="en-US" sz="3000" dirty="0"/>
              <a:t>and I made my point well.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9" y="1360041"/>
            <a:ext cx="5252357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</a:t>
            </a:r>
            <a:r>
              <a:rPr lang="en-US" sz="2800" b="1" dirty="0">
                <a:solidFill>
                  <a:srgbClr val="FF0000"/>
                </a:solidFill>
              </a:rPr>
              <a:t>Coherent</a:t>
            </a:r>
            <a:r>
              <a:rPr lang="en-US" sz="2800" b="1" dirty="0"/>
              <a:t> means clear and easy to understand.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9702"/>
            <a:ext cx="34999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Coherent </a:t>
            </a:r>
            <a:r>
              <a:rPr lang="en-US" sz="2400" dirty="0"/>
              <a:t>speech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Coherent </a:t>
            </a:r>
            <a:r>
              <a:rPr lang="en-US" sz="2400" dirty="0"/>
              <a:t>essay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Coherent </a:t>
            </a:r>
            <a:r>
              <a:rPr lang="en-US" sz="2400" dirty="0"/>
              <a:t>paragraph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Coherent </a:t>
            </a:r>
            <a:r>
              <a:rPr lang="en-US" sz="2400" dirty="0"/>
              <a:t>argument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62" y="2769657"/>
            <a:ext cx="4471237" cy="36432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61044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comprehensible, understandable</a:t>
            </a:r>
          </a:p>
          <a:p>
            <a:r>
              <a:rPr lang="en-US" sz="2400" i="1" dirty="0"/>
              <a:t>Antonyms: unclear, confusing </a:t>
            </a:r>
          </a:p>
        </p:txBody>
      </p:sp>
    </p:spTree>
    <p:extLst>
      <p:ext uri="{BB962C8B-B14F-4D97-AF65-F5344CB8AC3E}">
        <p14:creationId xmlns:p14="http://schemas.microsoft.com/office/powerpoint/2010/main" val="119027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486" y="1714036"/>
            <a:ext cx="970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Is this sentence </a:t>
            </a:r>
            <a:r>
              <a:rPr lang="en-US" sz="3600" b="1" dirty="0">
                <a:solidFill>
                  <a:srgbClr val="FF0000"/>
                </a:solidFill>
              </a:rPr>
              <a:t>coherent? </a:t>
            </a:r>
            <a:r>
              <a:rPr lang="en-US" sz="3600" dirty="0"/>
              <a:t>Why or why not?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3394" y="5704909"/>
            <a:ext cx="1066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The sentence is/is not  </a:t>
            </a:r>
            <a:r>
              <a:rPr lang="en-US" sz="3600" b="1" dirty="0">
                <a:solidFill>
                  <a:srgbClr val="FF0000"/>
                </a:solidFill>
              </a:rPr>
              <a:t>coherent </a:t>
            </a:r>
            <a:r>
              <a:rPr lang="en-US" sz="3600" dirty="0"/>
              <a:t>because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____________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2458" y="423569"/>
            <a:ext cx="408134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Clear and easy to understand.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939307"/>
            <a:ext cx="81403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Marker Felt Thin" charset="0"/>
                <a:ea typeface="Marker Felt Thin" charset="0"/>
                <a:cs typeface="Marker Felt Thin" charset="0"/>
              </a:rPr>
              <a:t>The dog is black and white and that’s why he ate my homework.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7241" y="2440022"/>
            <a:ext cx="2596559" cy="260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  </a:t>
            </a:r>
            <a:r>
              <a:rPr lang="en-US" sz="6000" b="1" dirty="0">
                <a:solidFill>
                  <a:srgbClr val="0432FF"/>
                </a:solidFill>
              </a:rPr>
              <a:t>Coherent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0090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/>
              <a:t>Co/h</a:t>
            </a:r>
            <a:r>
              <a:rPr lang="en-US" sz="9600" u="sng" dirty="0"/>
              <a:t>e</a:t>
            </a:r>
            <a:r>
              <a:rPr lang="en-US" sz="9600" dirty="0"/>
              <a:t>r/</a:t>
            </a:r>
            <a:r>
              <a:rPr lang="en-US" sz="9600" u="sng" dirty="0" err="1"/>
              <a:t>e</a:t>
            </a:r>
            <a:r>
              <a:rPr lang="en-US" sz="9600" dirty="0" err="1"/>
              <a:t>nt</a:t>
            </a:r>
            <a:endParaRPr lang="en-US" sz="9600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co</a:t>
            </a:r>
            <a:r>
              <a:rPr lang="en-US" sz="5200" dirty="0"/>
              <a:t> (together)</a:t>
            </a:r>
          </a:p>
          <a:p>
            <a:pPr marL="1371600" lvl="3" indent="0">
              <a:buNone/>
            </a:pPr>
            <a:r>
              <a:rPr lang="en-US" sz="5200" dirty="0"/>
              <a:t>Suffix </a:t>
            </a:r>
            <a:r>
              <a:rPr lang="en-US" sz="5200" dirty="0" err="1">
                <a:solidFill>
                  <a:srgbClr val="FF0000"/>
                </a:solidFill>
              </a:rPr>
              <a:t>ent</a:t>
            </a:r>
            <a:r>
              <a:rPr lang="en-US" sz="5200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(to cause or perform action)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b="1" dirty="0">
                <a:solidFill>
                  <a:srgbClr val="FF0000"/>
                </a:solidFill>
              </a:rPr>
              <a:t>her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7045569" y="1491436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8E28B07-B21C-403D-B24A-ECB66677F85F}"/>
              </a:ext>
            </a:extLst>
          </p:cNvPr>
          <p:cNvSpPr/>
          <p:nvPr/>
        </p:nvSpPr>
        <p:spPr>
          <a:xfrm>
            <a:off x="3380711" y="1491435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Coherent</a:t>
            </a:r>
            <a:endParaRPr lang="en-US" sz="8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97" y="3205692"/>
            <a:ext cx="3812164" cy="310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Coherent</a:t>
            </a:r>
            <a:endParaRPr lang="en-US" sz="8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918" y="3205692"/>
            <a:ext cx="3812164" cy="310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94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702</Words>
  <Application>Microsoft Office PowerPoint</Application>
  <PresentationFormat>Widescreen</PresentationFormat>
  <Paragraphs>113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Coherent </vt:lpstr>
      <vt:lpstr>Coherent </vt:lpstr>
      <vt:lpstr>WORD STUDY:  Coherent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Microsoft Office User</dc:creator>
  <cp:lastModifiedBy>Microsoft Office User</cp:lastModifiedBy>
  <cp:revision>60</cp:revision>
  <dcterms:created xsi:type="dcterms:W3CDTF">2018-02-26T15:11:49Z</dcterms:created>
  <dcterms:modified xsi:type="dcterms:W3CDTF">2019-02-18T22:29:22Z</dcterms:modified>
</cp:coreProperties>
</file>