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2" r:id="rId2"/>
    <p:sldId id="294" r:id="rId3"/>
    <p:sldId id="291" r:id="rId4"/>
    <p:sldId id="292" r:id="rId5"/>
    <p:sldId id="293" r:id="rId6"/>
    <p:sldId id="295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23988"/>
    <p:restoredTop sz="94694"/>
  </p:normalViewPr>
  <p:slideViewPr>
    <p:cSldViewPr snapToGrid="0" snapToObjects="1">
      <p:cViewPr varScale="1">
        <p:scale>
          <a:sx n="105" d="100"/>
          <a:sy n="105" d="100"/>
        </p:scale>
        <p:origin x="208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348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55F13BF1-8822-4743-9E1C-58D9E3E043C3}"/>
    <pc:docChg chg="modSld">
      <pc:chgData name="" userId="" providerId="" clId="Web-{55F13BF1-8822-4743-9E1C-58D9E3E043C3}" dt="2019-02-19T18:16:19.655" v="29" actId="1076"/>
      <pc:docMkLst>
        <pc:docMk/>
      </pc:docMkLst>
      <pc:sldChg chg="modSp">
        <pc:chgData name="" userId="" providerId="" clId="Web-{55F13BF1-8822-4743-9E1C-58D9E3E043C3}" dt="2019-02-19T18:14:07.576" v="21" actId="1076"/>
        <pc:sldMkLst>
          <pc:docMk/>
          <pc:sldMk cId="1417167913" sldId="262"/>
        </pc:sldMkLst>
        <pc:spChg chg="mod">
          <ac:chgData name="" userId="" providerId="" clId="Web-{55F13BF1-8822-4743-9E1C-58D9E3E043C3}" dt="2019-02-19T18:13:52.154" v="19" actId="1076"/>
          <ac:spMkLst>
            <pc:docMk/>
            <pc:sldMk cId="1417167913" sldId="262"/>
            <ac:spMk id="5" creationId="{00000000-0000-0000-0000-000000000000}"/>
          </ac:spMkLst>
        </pc:spChg>
        <pc:spChg chg="mod">
          <ac:chgData name="" userId="" providerId="" clId="Web-{55F13BF1-8822-4743-9E1C-58D9E3E043C3}" dt="2019-02-19T18:14:01.966" v="20" actId="1076"/>
          <ac:spMkLst>
            <pc:docMk/>
            <pc:sldMk cId="1417167913" sldId="262"/>
            <ac:spMk id="6" creationId="{00000000-0000-0000-0000-000000000000}"/>
          </ac:spMkLst>
        </pc:spChg>
        <pc:spChg chg="mod">
          <ac:chgData name="" userId="" providerId="" clId="Web-{55F13BF1-8822-4743-9E1C-58D9E3E043C3}" dt="2019-02-19T18:14:07.576" v="21" actId="1076"/>
          <ac:spMkLst>
            <pc:docMk/>
            <pc:sldMk cId="1417167913" sldId="262"/>
            <ac:spMk id="8" creationId="{C0579341-2E05-475D-B80F-6575CDB0A4C5}"/>
          </ac:spMkLst>
        </pc:spChg>
        <pc:picChg chg="mod">
          <ac:chgData name="" userId="" providerId="" clId="Web-{55F13BF1-8822-4743-9E1C-58D9E3E043C3}" dt="2019-02-19T18:13:30.857" v="15" actId="1076"/>
          <ac:picMkLst>
            <pc:docMk/>
            <pc:sldMk cId="1417167913" sldId="262"/>
            <ac:picMk id="9" creationId="{19A889E8-88A5-0C47-8D4C-1F1EA74DADBA}"/>
          </ac:picMkLst>
        </pc:picChg>
      </pc:sldChg>
      <pc:sldChg chg="addSp delSp modSp">
        <pc:chgData name="" userId="" providerId="" clId="Web-{55F13BF1-8822-4743-9E1C-58D9E3E043C3}" dt="2019-02-19T18:16:19.655" v="29" actId="1076"/>
        <pc:sldMkLst>
          <pc:docMk/>
          <pc:sldMk cId="277463990" sldId="294"/>
        </pc:sldMkLst>
        <pc:spChg chg="mod">
          <ac:chgData name="" userId="" providerId="" clId="Web-{55F13BF1-8822-4743-9E1C-58D9E3E043C3}" dt="2019-02-19T18:16:11.405" v="26" actId="1076"/>
          <ac:spMkLst>
            <pc:docMk/>
            <pc:sldMk cId="277463990" sldId="294"/>
            <ac:spMk id="4" creationId="{00000000-0000-0000-0000-000000000000}"/>
          </ac:spMkLst>
        </pc:spChg>
        <pc:picChg chg="add mod">
          <ac:chgData name="" userId="" providerId="" clId="Web-{55F13BF1-8822-4743-9E1C-58D9E3E043C3}" dt="2019-02-19T18:16:19.655" v="29" actId="1076"/>
          <ac:picMkLst>
            <pc:docMk/>
            <pc:sldMk cId="277463990" sldId="294"/>
            <ac:picMk id="6" creationId="{F76210E8-79AF-46FD-9F29-2777AE5EE1E1}"/>
          </ac:picMkLst>
        </pc:picChg>
        <pc:picChg chg="del">
          <ac:chgData name="" userId="" providerId="" clId="Web-{55F13BF1-8822-4743-9E1C-58D9E3E043C3}" dt="2019-02-19T18:15:16.639" v="22"/>
          <ac:picMkLst>
            <pc:docMk/>
            <pc:sldMk cId="277463990" sldId="294"/>
            <ac:picMk id="7" creationId="{EECA15EB-6420-6A4E-AA20-536C3C0A4FC4}"/>
          </ac:picMkLst>
        </pc:picChg>
      </pc:sldChg>
    </pc:docChg>
  </pc:docChgLst>
  <pc:docChgLst>
    <pc:chgData clId="Web-{58CCC32F-990C-48F3-83D1-3376213AF707}"/>
    <pc:docChg chg="modSld">
      <pc:chgData name="" userId="" providerId="" clId="Web-{58CCC32F-990C-48F3-83D1-3376213AF707}" dt="2019-02-19T18:11:57.294" v="61" actId="1076"/>
      <pc:docMkLst>
        <pc:docMk/>
      </pc:docMkLst>
      <pc:sldChg chg="addSp modSp modNotes">
        <pc:chgData name="" userId="" providerId="" clId="Web-{58CCC32F-990C-48F3-83D1-3376213AF707}" dt="2019-02-19T18:11:57.294" v="61" actId="1076"/>
        <pc:sldMkLst>
          <pc:docMk/>
          <pc:sldMk cId="1417167913" sldId="262"/>
        </pc:sldMkLst>
        <pc:spChg chg="mod">
          <ac:chgData name="" userId="" providerId="" clId="Web-{58CCC32F-990C-48F3-83D1-3376213AF707}" dt="2019-02-19T18:10:20.402" v="8" actId="20577"/>
          <ac:spMkLst>
            <pc:docMk/>
            <pc:sldMk cId="1417167913" sldId="262"/>
            <ac:spMk id="4" creationId="{00000000-0000-0000-0000-000000000000}"/>
          </ac:spMkLst>
        </pc:spChg>
        <pc:spChg chg="mod">
          <ac:chgData name="" userId="" providerId="" clId="Web-{58CCC32F-990C-48F3-83D1-3376213AF707}" dt="2019-02-19T18:11:52.512" v="60" actId="1076"/>
          <ac:spMkLst>
            <pc:docMk/>
            <pc:sldMk cId="1417167913" sldId="262"/>
            <ac:spMk id="5" creationId="{00000000-0000-0000-0000-000000000000}"/>
          </ac:spMkLst>
        </pc:spChg>
        <pc:spChg chg="add mod">
          <ac:chgData name="" userId="" providerId="" clId="Web-{58CCC32F-990C-48F3-83D1-3376213AF707}" dt="2019-02-19T18:11:57.294" v="61" actId="1076"/>
          <ac:spMkLst>
            <pc:docMk/>
            <pc:sldMk cId="1417167913" sldId="262"/>
            <ac:spMk id="8" creationId="{C0579341-2E05-475D-B80F-6575CDB0A4C5}"/>
          </ac:spMkLst>
        </pc:spChg>
      </pc:sldChg>
    </pc:docChg>
  </pc:docChgLst>
  <pc:docChgLst>
    <pc:chgData clId="Web-{CE6C8E58-AB31-4633-AAA8-053414191839}"/>
    <pc:docChg chg="modSld">
      <pc:chgData name="" userId="" providerId="" clId="Web-{CE6C8E58-AB31-4633-AAA8-053414191839}" dt="2019-02-18T00:48:06.652" v="1" actId="1076"/>
      <pc:docMkLst>
        <pc:docMk/>
      </pc:docMkLst>
      <pc:sldChg chg="addSp modSp">
        <pc:chgData name="" userId="" providerId="" clId="Web-{CE6C8E58-AB31-4633-AAA8-053414191839}" dt="2019-02-18T00:48:06.652" v="1" actId="1076"/>
        <pc:sldMkLst>
          <pc:docMk/>
          <pc:sldMk cId="318524463" sldId="292"/>
        </pc:sldMkLst>
        <pc:spChg chg="add mod">
          <ac:chgData name="" userId="" providerId="" clId="Web-{CE6C8E58-AB31-4633-AAA8-053414191839}" dt="2019-02-18T00:48:06.652" v="1" actId="1076"/>
          <ac:spMkLst>
            <pc:docMk/>
            <pc:sldMk cId="318524463" sldId="292"/>
            <ac:spMk id="5" creationId="{5CA746DE-23F3-4A96-BDA0-4C79C5277A9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1D598-4307-E04A-B1E4-853A996B1759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A1976-BB2B-5849-A620-D01E0B8B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97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229100"/>
            <a:ext cx="5370443" cy="5246204"/>
          </a:xfrm>
        </p:spPr>
        <p:txBody>
          <a:bodyPr/>
          <a:lstStyle/>
          <a:p>
            <a:endParaRPr lang="en-US" baseline="0" dirty="0"/>
          </a:p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dirty="0"/>
              <a:t>Diversity</a:t>
            </a:r>
            <a:r>
              <a:rPr lang="en-US" b="1" i="1" baseline="0" dirty="0"/>
              <a:t>– what word? That’s right. Diversity.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>
              <a:defRPr/>
            </a:pPr>
            <a:r>
              <a:rPr lang="en-US" b="1" i="1" dirty="0"/>
              <a:t>Diversity means many different types of things exist in a place.</a:t>
            </a:r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</a:t>
            </a:r>
            <a:r>
              <a:rPr lang="en-US" b="1" i="1" dirty="0"/>
              <a:t>diversity</a:t>
            </a:r>
            <a:r>
              <a:rPr lang="en-US" b="1" i="1" baseline="0" dirty="0"/>
              <a:t> are </a:t>
            </a:r>
            <a:r>
              <a:rPr lang="en-US" b="1" i="1" u="sng" baseline="0" dirty="0"/>
              <a:t>variety</a:t>
            </a:r>
            <a:r>
              <a:rPr lang="en-US" b="1" i="1" baseline="0" dirty="0"/>
              <a:t> and </a:t>
            </a:r>
            <a:r>
              <a:rPr lang="en-US" b="1" i="1" u="sng" baseline="0" dirty="0"/>
              <a:t>difference</a:t>
            </a:r>
            <a:r>
              <a:rPr lang="en-US" b="1" i="1" baseline="0" dirty="0"/>
              <a:t>.</a:t>
            </a:r>
            <a:endParaRPr lang="en-US" b="1" i="1" baseline="0" dirty="0">
              <a:cs typeface="Calibri"/>
            </a:endParaRPr>
          </a:p>
          <a:p>
            <a:endParaRPr lang="en-US" baseline="0" dirty="0"/>
          </a:p>
          <a:p>
            <a:pPr>
              <a:defRPr/>
            </a:pPr>
            <a:r>
              <a:rPr lang="en-US" b="1" i="1" dirty="0"/>
              <a:t>Some antonyms (you guys remember that antonyms are words that mean the opposite) for diversity are </a:t>
            </a:r>
            <a:r>
              <a:rPr lang="en-US" b="1" i="1" u="sng" dirty="0"/>
              <a:t>similarity </a:t>
            </a:r>
            <a:r>
              <a:rPr lang="en-US" b="1" i="1" dirty="0"/>
              <a:t>and </a:t>
            </a:r>
            <a:r>
              <a:rPr lang="en-US" b="1" i="1" u="sng" dirty="0"/>
              <a:t>uniformity.</a:t>
            </a:r>
            <a:endParaRPr lang="en-US" u="sng" baseline="0" dirty="0"/>
          </a:p>
          <a:p>
            <a:endParaRPr lang="en-US" b="1" i="1" baseline="0" dirty="0"/>
          </a:p>
          <a:p>
            <a:r>
              <a:rPr lang="en-US" b="1" i="1" baseline="0" dirty="0"/>
              <a:t>Some ways you might here </a:t>
            </a:r>
            <a:r>
              <a:rPr lang="en-US" b="1" i="1" dirty="0"/>
              <a:t>diversity </a:t>
            </a:r>
            <a:r>
              <a:rPr lang="en-US" b="1" i="1" baseline="0" dirty="0"/>
              <a:t>every day are:</a:t>
            </a:r>
            <a:r>
              <a:rPr lang="en-US" b="1" i="1" dirty="0"/>
              <a:t> </a:t>
            </a:r>
            <a:r>
              <a:rPr lang="en-US" b="1" i="1" baseline="0" dirty="0"/>
              <a:t>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/>
              <a:t>EACH ONE</a:t>
            </a:r>
            <a:r>
              <a:rPr lang="en-US" b="1" u="none" baseline="0" dirty="0"/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  <a:endParaRPr lang="en-US" baseline="0" dirty="0">
              <a:cs typeface="Calibri"/>
            </a:endParaRPr>
          </a:p>
          <a:p>
            <a:pPr>
              <a:defRPr/>
            </a:pPr>
            <a:r>
              <a:rPr lang="en-US" b="1" i="1" dirty="0"/>
              <a:t>Racial diversity </a:t>
            </a:r>
            <a:r>
              <a:rPr lang="en-US" dirty="0"/>
              <a:t>(students repeat –cue to repeat if they don’t - </a:t>
            </a:r>
            <a:r>
              <a:rPr lang="en-US" b="1" dirty="0"/>
              <a:t>put it in their mouths</a:t>
            </a:r>
            <a:r>
              <a:rPr lang="en-US" dirty="0"/>
              <a:t>)</a:t>
            </a:r>
          </a:p>
          <a:p>
            <a:r>
              <a:rPr lang="en-US" b="1" i="1" dirty="0"/>
              <a:t>Economic diversity </a:t>
            </a:r>
            <a:r>
              <a:rPr lang="en-US" i="1" dirty="0"/>
              <a:t>(students repeat)</a:t>
            </a:r>
          </a:p>
          <a:p>
            <a:r>
              <a:rPr lang="en-US" b="1" i="1" dirty="0"/>
              <a:t>Social diversity </a:t>
            </a:r>
            <a:r>
              <a:rPr lang="en-US" i="1" dirty="0"/>
              <a:t>(students repeat)</a:t>
            </a:r>
            <a:endParaRPr lang="en-US" b="1" i="1" dirty="0"/>
          </a:p>
          <a:p>
            <a:r>
              <a:rPr lang="en-US" b="1" i="1" dirty="0"/>
              <a:t>Lack of diversity </a:t>
            </a:r>
            <a:r>
              <a:rPr lang="en-US" i="1" dirty="0"/>
              <a:t>(students repeat)</a:t>
            </a:r>
          </a:p>
          <a:p>
            <a:endParaRPr lang="en-US" baseline="0" dirty="0"/>
          </a:p>
          <a:p>
            <a:pPr>
              <a:defRPr/>
            </a:pPr>
            <a:r>
              <a:rPr lang="en-US" dirty="0"/>
              <a:t>Read the example and ask students to repeat it (</a:t>
            </a:r>
            <a:r>
              <a:rPr lang="en-US" b="1" dirty="0"/>
              <a:t>put it in their mouths</a:t>
            </a:r>
            <a:r>
              <a:rPr lang="en-US" dirty="0"/>
              <a:t>).</a:t>
            </a:r>
          </a:p>
          <a:p>
            <a:r>
              <a:rPr lang="en-US" b="1" i="1" dirty="0"/>
              <a:t>In the U.S., we have people from many different countries, so there is a great diversity of cultures, races, and languages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Ask students to </a:t>
            </a:r>
            <a:r>
              <a:rPr lang="en-US" b="1" dirty="0"/>
              <a:t>repeat </a:t>
            </a:r>
            <a:r>
              <a:rPr lang="en-US" dirty="0"/>
              <a:t>example.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WRITING</a:t>
            </a:r>
          </a:p>
          <a:p>
            <a:pPr>
              <a:defRPr/>
            </a:pPr>
            <a:r>
              <a:rPr lang="en-US" b="1" i="1" dirty="0"/>
              <a:t>Write these in your notes (use the student worksheet).</a:t>
            </a:r>
          </a:p>
          <a:p>
            <a:pPr>
              <a:defRPr/>
            </a:pPr>
            <a:endParaRPr lang="en-US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445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GUIDED: Practice using the word in context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b="1" i="1" dirty="0"/>
              <a:t>In which image do you see a </a:t>
            </a:r>
            <a:r>
              <a:rPr lang="en-US" b="1" i="1" dirty="0">
                <a:solidFill>
                  <a:srgbClr val="FF0000"/>
                </a:solidFill>
              </a:rPr>
              <a:t>diversity</a:t>
            </a:r>
            <a:r>
              <a:rPr lang="en-US" b="1" i="1" dirty="0"/>
              <a:t> of animals?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endParaRPr lang="en-US" dirty="0"/>
          </a:p>
          <a:p>
            <a:r>
              <a:rPr lang="en-US" b="1" i="1" dirty="0"/>
              <a:t>There is a __________of animals in ____________.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577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Di-</a:t>
            </a:r>
            <a:r>
              <a:rPr lang="en-US" dirty="0" err="1"/>
              <a:t>vers</a:t>
            </a:r>
            <a:r>
              <a:rPr lang="en-US" dirty="0"/>
              <a:t>-</a:t>
            </a:r>
            <a:r>
              <a:rPr lang="en-US" dirty="0" err="1"/>
              <a:t>ity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/>
              <a:t>Di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endParaRPr lang="en-US" dirty="0"/>
          </a:p>
          <a:p>
            <a:r>
              <a:rPr lang="en-US" baseline="0" dirty="0"/>
              <a:t>ITY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</a:p>
          <a:p>
            <a:endParaRPr lang="en-US" dirty="0"/>
          </a:p>
          <a:p>
            <a:r>
              <a:rPr lang="en-US" dirty="0"/>
              <a:t>VERS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17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91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23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58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77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55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08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68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32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31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66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7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94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71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3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Diversity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71999"/>
            <a:ext cx="6038193" cy="1604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300" dirty="0"/>
              <a:t>In the U.S., we have  people from many different countries, so there is a great </a:t>
            </a:r>
            <a:r>
              <a:rPr lang="en-US" sz="3000" b="1" dirty="0">
                <a:solidFill>
                  <a:srgbClr val="FF0000"/>
                </a:solidFill>
              </a:rPr>
              <a:t>diversity</a:t>
            </a:r>
            <a:r>
              <a:rPr lang="en-US" sz="3000" dirty="0"/>
              <a:t> of cultures, races, and languages.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6640" y="1023865"/>
            <a:ext cx="5252357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Definition: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Diversity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exists when there are many different types of something (people, ideas, etc.)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22540" y="472298"/>
            <a:ext cx="326176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Ways you might hear this word:</a:t>
            </a:r>
            <a:endParaRPr lang="en-US" sz="2000" b="0" i="0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Racial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diversity</a:t>
            </a:r>
            <a:endParaRPr lang="en-US" sz="2000" b="1" i="0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Economic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diversity</a:t>
            </a:r>
            <a:endParaRPr lang="en-US" sz="2000" b="1" i="0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Social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diversity</a:t>
            </a:r>
            <a:endParaRPr lang="en-US" sz="2000" b="1" i="0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Lack of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diversity</a:t>
            </a:r>
            <a:endParaRPr lang="en-US" sz="2000" b="1" i="0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59015" y="3093031"/>
            <a:ext cx="3673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Related words: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Diverse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Diversely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A889E8-88A5-0C47-8D4C-1F1EA74DA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422" y="3968239"/>
            <a:ext cx="4929121" cy="24108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579341-2E05-475D-B80F-6575CDB0A4C5}"/>
              </a:ext>
            </a:extLst>
          </p:cNvPr>
          <p:cNvSpPr txBox="1"/>
          <p:nvPr/>
        </p:nvSpPr>
        <p:spPr>
          <a:xfrm>
            <a:off x="7080053" y="2304181"/>
            <a:ext cx="4467946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Synonyms: variety, difference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 </a:t>
            </a:r>
            <a:endParaRPr lang="en-US" sz="2400" i="1" dirty="0">
              <a:solidFill>
                <a:prstClr val="black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2400" i="1" dirty="0">
                <a:solidFill>
                  <a:prstClr val="black"/>
                </a:solidFill>
                <a:latin typeface="Calibri"/>
                <a:cs typeface="Calibri"/>
              </a:rPr>
              <a:t>Antonyms: similarity, uniformity</a:t>
            </a:r>
          </a:p>
        </p:txBody>
      </p:sp>
    </p:spTree>
    <p:extLst>
      <p:ext uri="{BB962C8B-B14F-4D97-AF65-F5344CB8AC3E}">
        <p14:creationId xmlns:p14="http://schemas.microsoft.com/office/powerpoint/2010/main" val="141716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451365"/>
            <a:ext cx="9182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 which image do you see a </a:t>
            </a:r>
            <a:r>
              <a:rPr lang="en-US" sz="3600" b="1" dirty="0">
                <a:solidFill>
                  <a:srgbClr val="FF0000"/>
                </a:solidFill>
              </a:rPr>
              <a:t>diversity</a:t>
            </a:r>
            <a:r>
              <a:rPr lang="en-US" sz="3600" dirty="0"/>
              <a:t> of animals?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677917"/>
            <a:ext cx="349994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Definition: A variety of things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256" y="5906817"/>
            <a:ext cx="9987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There is a __________of animals in ____________.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92E01A-2A6F-C64D-9C7E-D4F393258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145" y="2780514"/>
            <a:ext cx="4672655" cy="3003849"/>
          </a:xfrm>
          <a:prstGeom prst="rect">
            <a:avLst/>
          </a:prstGeom>
        </p:spPr>
      </p:pic>
      <p:pic>
        <p:nvPicPr>
          <p:cNvPr id="6" name="Picture 8" descr="A colorful bird perched on a tree branch&#10;&#10;Description generated with very high confidence">
            <a:extLst>
              <a:ext uri="{FF2B5EF4-FFF2-40B4-BE49-F238E27FC236}">
                <a16:creationId xmlns:a16="http://schemas.microsoft.com/office/drawing/2014/main" id="{F76210E8-79AF-46FD-9F29-2777AE5EE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352" y="2818529"/>
            <a:ext cx="4487582" cy="300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3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Diversity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8385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9600" dirty="0"/>
              <a:t>Di/</a:t>
            </a:r>
            <a:r>
              <a:rPr lang="en-US" sz="9600" dirty="0" err="1"/>
              <a:t>v</a:t>
            </a:r>
            <a:r>
              <a:rPr lang="en-US" sz="9600" u="sng" dirty="0" err="1"/>
              <a:t>e</a:t>
            </a:r>
            <a:r>
              <a:rPr lang="en-US" sz="9600" dirty="0" err="1"/>
              <a:t>rs</a:t>
            </a:r>
            <a:r>
              <a:rPr lang="en-US" sz="9600" dirty="0"/>
              <a:t>/</a:t>
            </a:r>
            <a:r>
              <a:rPr lang="en-US" sz="9600" dirty="0" err="1"/>
              <a:t>ity</a:t>
            </a:r>
            <a:endParaRPr lang="en-US" sz="9600" u="sng" dirty="0"/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di</a:t>
            </a:r>
            <a:r>
              <a:rPr lang="en-US" sz="5200" dirty="0"/>
              <a:t> (two, double)</a:t>
            </a: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 err="1">
                <a:solidFill>
                  <a:srgbClr val="FF0000"/>
                </a:solidFill>
              </a:rPr>
              <a:t>ity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(state or condition) </a:t>
            </a: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 err="1">
                <a:solidFill>
                  <a:srgbClr val="FF0000"/>
                </a:solidFill>
              </a:rPr>
              <a:t>vers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(to turn)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3400529" y="1556657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CA746DE-23F3-4A96-BDA0-4C79C5277A96}"/>
              </a:ext>
            </a:extLst>
          </p:cNvPr>
          <p:cNvSpPr/>
          <p:nvPr/>
        </p:nvSpPr>
        <p:spPr>
          <a:xfrm>
            <a:off x="7317476" y="1623498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4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Diversity</a:t>
            </a:r>
            <a:br>
              <a:rPr lang="en-US" sz="8000" dirty="0"/>
            </a:b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00B746-1EC8-FA47-9EF1-0ED8F85D2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225" y="2756496"/>
            <a:ext cx="6717549" cy="328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18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Diversity</a:t>
            </a:r>
            <a:br>
              <a:rPr lang="en-US" sz="8000" dirty="0"/>
            </a:br>
            <a:endParaRPr lang="en-US" sz="8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CABD65-2031-8544-94E6-E06372CBD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098" y="2864428"/>
            <a:ext cx="6281261" cy="307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42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218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676</Words>
  <Application>Microsoft Office PowerPoint</Application>
  <PresentationFormat>Widescreen</PresentationFormat>
  <Paragraphs>124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Diversity </vt:lpstr>
      <vt:lpstr>Diversity </vt:lpstr>
      <vt:lpstr>WORD STUDY:  Diversity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Friedman, Susan</dc:creator>
  <cp:lastModifiedBy>Friedman, Susan</cp:lastModifiedBy>
  <cp:revision>42</cp:revision>
  <dcterms:created xsi:type="dcterms:W3CDTF">2019-02-17T20:18:43Z</dcterms:created>
  <dcterms:modified xsi:type="dcterms:W3CDTF">2019-02-19T18:17:07Z</dcterms:modified>
</cp:coreProperties>
</file>