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0"/>
  </p:notesMasterIdLst>
  <p:sldIdLst>
    <p:sldId id="258" r:id="rId3"/>
    <p:sldId id="295" r:id="rId4"/>
    <p:sldId id="291" r:id="rId5"/>
    <p:sldId id="292" r:id="rId6"/>
    <p:sldId id="293" r:id="rId7"/>
    <p:sldId id="274" r:id="rId8"/>
    <p:sldId id="29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15576"/>
    <p:restoredTop sz="94694"/>
  </p:normalViewPr>
  <p:slideViewPr>
    <p:cSldViewPr snapToGrid="0" snapToObjects="1">
      <p:cViewPr varScale="1">
        <p:scale>
          <a:sx n="80" d="100"/>
          <a:sy n="80" d="100"/>
        </p:scale>
        <p:origin x="208" y="1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180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4FC4508A-299D-4642-8FC6-6E79F36A358E}"/>
    <pc:docChg chg="modSld sldOrd">
      <pc:chgData name="" userId="" providerId="" clId="Web-{4FC4508A-299D-4642-8FC6-6E79F36A358E}" dt="2019-02-19T19:16:10.055" v="42"/>
      <pc:docMkLst>
        <pc:docMk/>
      </pc:docMkLst>
      <pc:sldChg chg="modSp modNotes">
        <pc:chgData name="" userId="" providerId="" clId="Web-{4FC4508A-299D-4642-8FC6-6E79F36A358E}" dt="2019-02-19T19:14:17.586" v="27" actId="1076"/>
        <pc:sldMkLst>
          <pc:docMk/>
          <pc:sldMk cId="1189476652" sldId="258"/>
        </pc:sldMkLst>
        <pc:spChg chg="mod">
          <ac:chgData name="" userId="" providerId="" clId="Web-{4FC4508A-299D-4642-8FC6-6E79F36A358E}" dt="2019-02-19T19:14:17.586" v="27" actId="1076"/>
          <ac:spMkLst>
            <pc:docMk/>
            <pc:sldMk cId="1189476652" sldId="258"/>
            <ac:spMk id="4" creationId="{00000000-0000-0000-0000-000000000000}"/>
          </ac:spMkLst>
        </pc:spChg>
        <pc:spChg chg="mod">
          <ac:chgData name="" userId="" providerId="" clId="Web-{4FC4508A-299D-4642-8FC6-6E79F36A358E}" dt="2019-02-19T19:14:14.664" v="24" actId="20577"/>
          <ac:spMkLst>
            <pc:docMk/>
            <pc:sldMk cId="1189476652" sldId="258"/>
            <ac:spMk id="9" creationId="{00000000-0000-0000-0000-000000000000}"/>
          </ac:spMkLst>
        </pc:spChg>
      </pc:sldChg>
      <pc:sldChg chg="ord">
        <pc:chgData name="" userId="" providerId="" clId="Web-{4FC4508A-299D-4642-8FC6-6E79F36A358E}" dt="2019-02-19T19:16:03.883" v="41"/>
        <pc:sldMkLst>
          <pc:docMk/>
          <pc:sldMk cId="1549788019" sldId="274"/>
        </pc:sldMkLst>
      </pc:sldChg>
      <pc:sldChg chg="ord">
        <pc:chgData name="" userId="" providerId="" clId="Web-{4FC4508A-299D-4642-8FC6-6E79F36A358E}" dt="2019-02-19T19:16:10.055" v="42"/>
        <pc:sldMkLst>
          <pc:docMk/>
          <pc:sldMk cId="3804530128" sldId="291"/>
        </pc:sldMkLst>
      </pc:sldChg>
      <pc:sldChg chg="addSp delSp modSp">
        <pc:chgData name="" userId="" providerId="" clId="Web-{4FC4508A-299D-4642-8FC6-6E79F36A358E}" dt="2019-02-19T19:15:44.665" v="38" actId="1076"/>
        <pc:sldMkLst>
          <pc:docMk/>
          <pc:sldMk cId="2899936712" sldId="293"/>
        </pc:sldMkLst>
        <pc:spChg chg="add del mod">
          <ac:chgData name="" userId="" providerId="" clId="Web-{4FC4508A-299D-4642-8FC6-6E79F36A358E}" dt="2019-02-19T19:15:31.164" v="36"/>
          <ac:spMkLst>
            <pc:docMk/>
            <pc:sldMk cId="2899936712" sldId="293"/>
            <ac:spMk id="4" creationId="{5DB9C43F-2AAC-467E-9B7C-1FE741F485AB}"/>
          </ac:spMkLst>
        </pc:spChg>
        <pc:picChg chg="add mod">
          <ac:chgData name="" userId="" providerId="" clId="Web-{4FC4508A-299D-4642-8FC6-6E79F36A358E}" dt="2019-02-19T19:15:44.665" v="38" actId="1076"/>
          <ac:picMkLst>
            <pc:docMk/>
            <pc:sldMk cId="2899936712" sldId="293"/>
            <ac:picMk id="5" creationId="{D519CECA-5A9E-4C63-AD7F-53289EB4CABE}"/>
          </ac:picMkLst>
        </pc:picChg>
        <pc:picChg chg="del">
          <ac:chgData name="" userId="" providerId="" clId="Web-{4FC4508A-299D-4642-8FC6-6E79F36A358E}" dt="2019-02-19T19:15:07.649" v="28"/>
          <ac:picMkLst>
            <pc:docMk/>
            <pc:sldMk cId="2899936712" sldId="293"/>
            <ac:picMk id="6" creationId="{00000000-0000-0000-0000-000000000000}"/>
          </ac:picMkLst>
        </pc:picChg>
      </pc:sldChg>
      <pc:sldChg chg="addSp delSp modSp">
        <pc:chgData name="" userId="" providerId="" clId="Web-{4FC4508A-299D-4642-8FC6-6E79F36A358E}" dt="2019-02-19T19:15:58.758" v="40" actId="1076"/>
        <pc:sldMkLst>
          <pc:docMk/>
          <pc:sldMk cId="4023603907" sldId="294"/>
        </pc:sldMkLst>
        <pc:picChg chg="add mod">
          <ac:chgData name="" userId="" providerId="" clId="Web-{4FC4508A-299D-4642-8FC6-6E79F36A358E}" dt="2019-02-19T19:15:58.758" v="40" actId="1076"/>
          <ac:picMkLst>
            <pc:docMk/>
            <pc:sldMk cId="4023603907" sldId="294"/>
            <ac:picMk id="4" creationId="{257012D1-26C9-4678-930D-E102ACC73858}"/>
          </ac:picMkLst>
        </pc:picChg>
        <pc:picChg chg="del">
          <ac:chgData name="" userId="" providerId="" clId="Web-{4FC4508A-299D-4642-8FC6-6E79F36A358E}" dt="2019-02-19T19:15:12.477" v="29"/>
          <ac:picMkLst>
            <pc:docMk/>
            <pc:sldMk cId="4023603907" sldId="294"/>
            <ac:picMk id="6" creationId="{00000000-0000-0000-0000-000000000000}"/>
          </ac:picMkLst>
        </pc:picChg>
      </pc:sldChg>
    </pc:docChg>
  </pc:docChgLst>
  <pc:docChgLst>
    <pc:chgData clId="Web-{E171ACB3-BA80-4321-BD25-7101070ECEBB}"/>
    <pc:docChg chg="modSld">
      <pc:chgData name="" userId="" providerId="" clId="Web-{E171ACB3-BA80-4321-BD25-7101070ECEBB}" dt="2019-02-19T21:35:01.242" v="16" actId="1076"/>
      <pc:docMkLst>
        <pc:docMk/>
      </pc:docMkLst>
      <pc:sldChg chg="modSp">
        <pc:chgData name="" userId="" providerId="" clId="Web-{E171ACB3-BA80-4321-BD25-7101070ECEBB}" dt="2019-02-19T21:35:01.242" v="16" actId="1076"/>
        <pc:sldMkLst>
          <pc:docMk/>
          <pc:sldMk cId="1725225617" sldId="295"/>
        </pc:sldMkLst>
        <pc:spChg chg="mod">
          <ac:chgData name="" userId="" providerId="" clId="Web-{E171ACB3-BA80-4321-BD25-7101070ECEBB}" dt="2019-02-19T21:35:01.242" v="16" actId="1076"/>
          <ac:spMkLst>
            <pc:docMk/>
            <pc:sldMk cId="1725225617" sldId="295"/>
            <ac:spMk id="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A0C439-C2CE-8048-B96B-F30DEEE30B07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326CFA-8460-EA49-9AEC-9F1D279CC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258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799" y="4400550"/>
            <a:ext cx="5781261" cy="5048250"/>
          </a:xfrm>
        </p:spPr>
        <p:txBody>
          <a:bodyPr/>
          <a:lstStyle/>
          <a:p>
            <a:r>
              <a:rPr lang="en-US" baseline="0" dirty="0"/>
              <a:t>GUIDED: Introduce the word</a:t>
            </a:r>
          </a:p>
          <a:p>
            <a:endParaRPr lang="en-US" baseline="0" dirty="0"/>
          </a:p>
          <a:p>
            <a:r>
              <a:rPr lang="en-US" baseline="0" dirty="0"/>
              <a:t>VERBAL:</a:t>
            </a:r>
          </a:p>
          <a:p>
            <a:r>
              <a:rPr lang="en-US" baseline="0" dirty="0"/>
              <a:t>Say the word and ask students to repeat it:  </a:t>
            </a:r>
          </a:p>
          <a:p>
            <a:r>
              <a:rPr lang="en-US" b="1" i="1" dirty="0"/>
              <a:t>Relevant</a:t>
            </a:r>
            <a:r>
              <a:rPr lang="en-US" b="1" i="1" baseline="0" dirty="0"/>
              <a:t>– what word? That’s right. </a:t>
            </a:r>
            <a:r>
              <a:rPr lang="en-US" b="1" i="1" dirty="0"/>
              <a:t>Relevant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r>
              <a:rPr lang="en-US" baseline="0" dirty="0"/>
              <a:t>Read the definition out loud and ask students to </a:t>
            </a:r>
            <a:r>
              <a:rPr lang="en-US" b="1" baseline="0" dirty="0"/>
              <a:t>repeat</a:t>
            </a:r>
            <a:r>
              <a:rPr lang="en-US" baseline="0" dirty="0"/>
              <a:t> it.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dirty="0"/>
              <a:t>Relevant </a:t>
            </a:r>
            <a:r>
              <a:rPr lang="en-US" sz="1200" b="1" i="1" dirty="0"/>
              <a:t>means </a:t>
            </a:r>
            <a:r>
              <a:rPr lang="en-US" sz="1200" b="1" i="0" dirty="0"/>
              <a:t>to related to a situation; connected to what is going on now. </a:t>
            </a:r>
          </a:p>
          <a:p>
            <a:endParaRPr lang="en-US" baseline="0" dirty="0"/>
          </a:p>
          <a:p>
            <a:r>
              <a:rPr lang="en-US" b="1" i="1" baseline="0" dirty="0"/>
              <a:t>Some synonyms (you guys remember that synonyms are words that mean the same thing) for </a:t>
            </a:r>
            <a:r>
              <a:rPr lang="en-US" b="1" i="1" dirty="0"/>
              <a:t>relevant </a:t>
            </a:r>
            <a:r>
              <a:rPr lang="en-US" b="1" i="1" baseline="0" dirty="0"/>
              <a:t>are </a:t>
            </a:r>
            <a:r>
              <a:rPr lang="en-US" b="1" i="1" u="sng" dirty="0"/>
              <a:t>applicable, </a:t>
            </a:r>
            <a:r>
              <a:rPr lang="en-US" b="1" i="1" dirty="0"/>
              <a:t> </a:t>
            </a:r>
            <a:r>
              <a:rPr lang="en-US" b="1" i="1" u="sng" dirty="0"/>
              <a:t>related, </a:t>
            </a:r>
            <a:r>
              <a:rPr lang="en-US" b="1" i="1" dirty="0"/>
              <a:t>and </a:t>
            </a:r>
            <a:r>
              <a:rPr lang="en-US" b="1" i="1" u="sng" dirty="0"/>
              <a:t>current. </a:t>
            </a:r>
            <a:endParaRPr lang="en-US" b="1" i="1" baseline="0" dirty="0"/>
          </a:p>
          <a:p>
            <a:endParaRPr lang="en-US" baseline="0" dirty="0"/>
          </a:p>
          <a:p>
            <a:pPr>
              <a:defRPr/>
            </a:pPr>
            <a:r>
              <a:rPr lang="en-US" b="1" i="1" baseline="0" dirty="0"/>
              <a:t>Some antonyms (you guys remember that antonyms are words that mean the opposite) for </a:t>
            </a:r>
            <a:r>
              <a:rPr lang="en-US" b="1" i="1" dirty="0"/>
              <a:t>relevant are</a:t>
            </a:r>
            <a:r>
              <a:rPr lang="en-US" b="1" i="1" baseline="0" dirty="0"/>
              <a:t> </a:t>
            </a:r>
            <a:r>
              <a:rPr lang="en-US" b="1" i="1" u="sng" dirty="0"/>
              <a:t>extraneous</a:t>
            </a:r>
            <a:r>
              <a:rPr lang="en-US" b="1" i="1" u="none" baseline="0" dirty="0"/>
              <a:t>, </a:t>
            </a:r>
            <a:r>
              <a:rPr lang="en-US" b="1" i="1" u="sng" baseline="0" dirty="0"/>
              <a:t>irrelevant</a:t>
            </a:r>
            <a:r>
              <a:rPr lang="en-US" b="1" i="1" u="none" baseline="0" dirty="0"/>
              <a:t> </a:t>
            </a:r>
            <a:r>
              <a:rPr lang="en-US" b="1" i="1" baseline="0" dirty="0"/>
              <a:t>and </a:t>
            </a:r>
            <a:r>
              <a:rPr lang="en-US" b="1" i="1" u="sng" baseline="0" dirty="0"/>
              <a:t>outdated</a:t>
            </a:r>
            <a:r>
              <a:rPr lang="en-US" b="1" i="1" baseline="0" dirty="0"/>
              <a:t>.</a:t>
            </a:r>
            <a:endParaRPr lang="en-US" b="1" i="1" baseline="0" dirty="0">
              <a:cs typeface="Calibri"/>
            </a:endParaRPr>
          </a:p>
          <a:p>
            <a:endParaRPr lang="en-US" baseline="0" dirty="0"/>
          </a:p>
          <a:p>
            <a:r>
              <a:rPr lang="en-US" b="1" i="1" baseline="0" dirty="0"/>
              <a:t>Some ways you might here relevant every day are:  </a:t>
            </a:r>
            <a:r>
              <a:rPr lang="en-US" baseline="0" dirty="0"/>
              <a:t>[say the common usages one at a time and have students </a:t>
            </a:r>
            <a:r>
              <a:rPr lang="en-US" b="1" baseline="0" dirty="0"/>
              <a:t>repeat</a:t>
            </a:r>
            <a:r>
              <a:rPr lang="en-US" baseline="0" dirty="0"/>
              <a:t> </a:t>
            </a:r>
            <a:r>
              <a:rPr lang="en-US" b="1" u="sng" baseline="0" dirty="0">
                <a:solidFill>
                  <a:srgbClr val="FF0000"/>
                </a:solidFill>
              </a:rPr>
              <a:t>EACH ONE</a:t>
            </a:r>
            <a:r>
              <a:rPr lang="en-US" b="1" u="none" baseline="0" dirty="0">
                <a:solidFill>
                  <a:srgbClr val="FF0000"/>
                </a:solidFill>
              </a:rPr>
              <a:t> </a:t>
            </a:r>
            <a:r>
              <a:rPr lang="en-US" baseline="0" dirty="0"/>
              <a:t>after you - </a:t>
            </a:r>
            <a:r>
              <a:rPr lang="en-US" b="1" baseline="0" dirty="0"/>
              <a:t>put it in their mouths</a:t>
            </a:r>
            <a:r>
              <a:rPr lang="en-US" baseline="0" dirty="0"/>
              <a:t>].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/>
              <a:t>Socially</a:t>
            </a:r>
            <a:r>
              <a:rPr lang="en-US" b="1" i="1" dirty="0"/>
              <a:t> Relevant</a:t>
            </a:r>
            <a:r>
              <a:rPr lang="en-US" sz="1200" b="1" i="1" dirty="0"/>
              <a:t> </a:t>
            </a:r>
            <a:r>
              <a:rPr lang="en-US" b="0" i="0" baseline="0" dirty="0"/>
              <a:t>(students repeat –cue to repeat if they don’t - </a:t>
            </a:r>
            <a:r>
              <a:rPr lang="en-US" b="1" baseline="0" dirty="0"/>
              <a:t>put it in their mouths</a:t>
            </a:r>
            <a:r>
              <a:rPr lang="en-US" b="0" i="0" baseline="0" dirty="0"/>
              <a:t>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Relevant </a:t>
            </a:r>
            <a:r>
              <a:rPr lang="en-US" sz="1200" i="1" dirty="0"/>
              <a:t>thought 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dirty="0"/>
              <a:t>Relevant</a:t>
            </a:r>
            <a:r>
              <a:rPr lang="en-US" sz="1200" b="1" i="1" dirty="0"/>
              <a:t> </a:t>
            </a:r>
            <a:r>
              <a:rPr lang="en-US" sz="1200" i="1" dirty="0"/>
              <a:t>fact 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Relevant </a:t>
            </a:r>
            <a:r>
              <a:rPr lang="en-US" b="1" i="1" dirty="0"/>
              <a:t>p</a:t>
            </a:r>
            <a:r>
              <a:rPr lang="en-US" i="1" dirty="0"/>
              <a:t>oint</a:t>
            </a:r>
            <a:r>
              <a:rPr lang="en-US" b="1" i="1" dirty="0"/>
              <a:t> </a:t>
            </a:r>
            <a:r>
              <a:rPr lang="en-US" b="0" i="0" baseline="0" dirty="0"/>
              <a:t>(students repeat)</a:t>
            </a:r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Read the example and ask students to repeat it (</a:t>
            </a:r>
            <a:r>
              <a:rPr lang="en-US" b="1" baseline="0" dirty="0"/>
              <a:t>put it in their mouths</a:t>
            </a:r>
            <a:r>
              <a:rPr lang="en-US" baseline="0" dirty="0"/>
              <a:t>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Students often want to know how what they learn in school is relevant.  Will they use it in real life? 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Ask students to </a:t>
            </a:r>
            <a:r>
              <a:rPr lang="en-US" b="1" baseline="0" dirty="0"/>
              <a:t>repeat </a:t>
            </a:r>
            <a:r>
              <a:rPr lang="en-US" baseline="0" dirty="0"/>
              <a:t>example.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WRITING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Write these in your notes (use the student worksheet)</a:t>
            </a:r>
            <a:r>
              <a:rPr lang="en-US" b="1" i="1" baseline="0" dirty="0"/>
              <a:t>.</a:t>
            </a:r>
            <a:endParaRPr lang="en-US" sz="1200" b="1" i="1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3278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GUIDED:</a:t>
            </a:r>
            <a:r>
              <a:rPr lang="en-US" baseline="0" dirty="0"/>
              <a:t> </a:t>
            </a:r>
            <a:r>
              <a:rPr lang="en-US" dirty="0"/>
              <a:t>Practice using the word in context</a:t>
            </a:r>
            <a:endParaRPr lang="en-US" baseline="0" dirty="0"/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Teacher reads the question. </a:t>
            </a:r>
          </a:p>
          <a:p>
            <a:r>
              <a:rPr lang="en-US" sz="1200" b="1" i="1" dirty="0"/>
              <a:t>Which of these singers is more relevant for young people in 2019?</a:t>
            </a:r>
          </a:p>
          <a:p>
            <a:endParaRPr lang="en-US" dirty="0"/>
          </a:p>
          <a:p>
            <a:r>
              <a:rPr lang="en-US" dirty="0"/>
              <a:t>[read the sample</a:t>
            </a:r>
            <a:r>
              <a:rPr lang="en-US" baseline="0" dirty="0"/>
              <a:t> sentence]</a:t>
            </a:r>
          </a:p>
          <a:p>
            <a:r>
              <a:rPr lang="en-US" b="1" i="1" dirty="0"/>
              <a:t>__________ is more relevant than ______________ today.</a:t>
            </a:r>
          </a:p>
          <a:p>
            <a:endParaRPr lang="en-US" dirty="0"/>
          </a:p>
          <a:p>
            <a:r>
              <a:rPr lang="en-US" baseline="0" dirty="0"/>
              <a:t>Ask for a few student volunteers to give possible answers. </a:t>
            </a:r>
          </a:p>
          <a:p>
            <a:r>
              <a:rPr lang="en-US" b="1" i="1" baseline="0" dirty="0"/>
              <a:t>Ok – answer this question in a complete sentence and give your own reason. </a:t>
            </a:r>
            <a:r>
              <a:rPr lang="en-US" baseline="0" dirty="0"/>
              <a:t>**Accept any logical answer.</a:t>
            </a:r>
          </a:p>
          <a:p>
            <a:endParaRPr lang="en-US" baseline="0" dirty="0"/>
          </a:p>
          <a:p>
            <a:r>
              <a:rPr lang="en-US" baseline="0" dirty="0"/>
              <a:t>Cue students to answer in a complete sentence using the sentence frame. </a:t>
            </a:r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4692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GUIDED: Word Study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Re-lev-ant</a:t>
            </a:r>
          </a:p>
          <a:p>
            <a:endParaRPr lang="en-US" dirty="0"/>
          </a:p>
          <a:p>
            <a:r>
              <a:rPr lang="en-US" dirty="0"/>
              <a:t>Let’s look for word parts.</a:t>
            </a:r>
            <a:r>
              <a:rPr lang="en-US" baseline="0" dirty="0"/>
              <a:t> Is there a prefix?</a:t>
            </a:r>
          </a:p>
          <a:p>
            <a:r>
              <a:rPr lang="en-US" dirty="0"/>
              <a:t>RE</a:t>
            </a:r>
            <a:endParaRPr lang="en-US" baseline="0" dirty="0"/>
          </a:p>
          <a:p>
            <a:endParaRPr lang="en-US" baseline="0" dirty="0"/>
          </a:p>
          <a:p>
            <a:r>
              <a:rPr lang="en-US" baseline="0" dirty="0"/>
              <a:t>Is there a suffix?</a:t>
            </a:r>
          </a:p>
          <a:p>
            <a:r>
              <a:rPr lang="en-US" dirty="0"/>
              <a:t>ANT</a:t>
            </a:r>
            <a:endParaRPr lang="en-US" baseline="0" dirty="0"/>
          </a:p>
          <a:p>
            <a:endParaRPr lang="en-US" baseline="0" dirty="0"/>
          </a:p>
          <a:p>
            <a:r>
              <a:rPr lang="en-US" baseline="0" dirty="0"/>
              <a:t>What’s left? Can we slash it? Let’s look for the vowels and underline them.</a:t>
            </a:r>
            <a:endParaRPr lang="en-US" dirty="0"/>
          </a:p>
          <a:p>
            <a:r>
              <a:rPr lang="en-US" baseline="0"/>
              <a:t>LEV</a:t>
            </a:r>
          </a:p>
          <a:p>
            <a:endParaRPr lang="en-US" baseline="0" dirty="0"/>
          </a:p>
          <a:p>
            <a:r>
              <a:rPr lang="en-US" baseline="0" dirty="0"/>
              <a:t>WRITING:</a:t>
            </a:r>
          </a:p>
          <a:p>
            <a:r>
              <a:rPr lang="en-US" baseline="0" dirty="0"/>
              <a:t>Cue students to write the words on their worksheet (on the next slide)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7353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Students can check what they wrote in their</a:t>
            </a:r>
            <a:r>
              <a:rPr lang="en-US" baseline="0" dirty="0"/>
              <a:t>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077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use their worksheet to test themselves, an elbow partner, etc. Teacher’s choice.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8605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Play a Vocabulary Review Game from the list with this word and a few others you have</a:t>
            </a:r>
            <a:r>
              <a:rPr lang="en-US" baseline="0" dirty="0"/>
              <a:t> already taught.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5839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come up with their own example and draw a picture with a caption on their worksheet.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9450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2DD3D-091F-C340-A56A-A6D05A3B2D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5379C3-3373-9541-9D47-3FC5EAD9B8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1F7FAA-0186-AA49-8C36-34371980B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4083-5EC6-7B4A-A311-F7E034CF8E53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B55F97-26B8-4A4F-A5E1-78FF719E5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24291-E5BB-8542-A96C-95AB96C4E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FFF6-37B4-0545-99FC-CB7812CE5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144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F957B-7DC9-BE4F-A3CB-9131C28CC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60AFB5-4C71-CC45-A707-8595A9A8DD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EDD1AF-157C-AC40-A855-43F921A3E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4083-5EC6-7B4A-A311-F7E034CF8E53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AC43E3-32BF-4545-9BE9-4FFD7D479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86160-2992-6846-A530-5A6C361F8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FFF6-37B4-0545-99FC-CB7812CE5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04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CAF975-A6FA-CB49-96A2-E4E6DA5492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D1CA5E-645B-7649-ADF2-7C40C88BDE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7A0E8-180B-0F45-AED8-2834F53F4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4083-5EC6-7B4A-A311-F7E034CF8E53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B22B07-70D4-8349-9977-640A1FAB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E1ED6-9787-524E-8453-18BD427E2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FFF6-37B4-0545-99FC-CB7812CE5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103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17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166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7463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089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9502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65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28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453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BA626-71A5-7E47-9604-2239F7B44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E0EAA6-8B73-9842-8E5D-F1276B58C1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E20D4-2DAD-C04A-BA22-58778F492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4083-5EC6-7B4A-A311-F7E034CF8E53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F9C01-3055-C04D-AEDC-47F4BAAB3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D9862E-ECB8-6744-952D-08635208B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FFF6-37B4-0545-99FC-CB7812CE5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4340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6943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631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51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A8A4A-F387-6545-84A3-967FCFB00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021B54-BA94-E148-8045-7243828F3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EF1EE2-1EEE-384B-A508-6BDD6BB52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4083-5EC6-7B4A-A311-F7E034CF8E53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3698A-36C1-8244-8D87-E823E2FC9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553F5-A67D-8A49-98F9-79A305324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FFF6-37B4-0545-99FC-CB7812CE5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820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A1F5C-68FB-9F45-996E-5AF419369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B4488-131E-AF4B-A3B3-06101CB79F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FBFB6E-2815-6743-A5C3-CA1BBE4627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AAAC70-B5AD-F94A-94C3-8580DD652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4083-5EC6-7B4A-A311-F7E034CF8E53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F888A6-BEB4-C547-A853-7F7277124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9FE7A1-A4EF-F44D-83B3-233DD862F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FFF6-37B4-0545-99FC-CB7812CE5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25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7EB99-B9D9-9D43-82F1-7014290E1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96001-229A-714C-81B1-158151E06E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B1C5D5-5093-2C4F-AB6F-6BAB4882E6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93D3D1-6940-2440-A2E2-33DA3B5236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1A8A5D-530D-CE4D-B4D1-6644CEC260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293D45-10F0-5E41-88A0-A947A8DEA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4083-5EC6-7B4A-A311-F7E034CF8E53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89EDDC-8DC5-944F-BD22-16EFA0314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11557E-E620-624F-BD9A-7C2395523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FFF6-37B4-0545-99FC-CB7812CE5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779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84F0C-81F4-A145-9FC3-D86C6415C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688A9E-DD76-0642-9FCB-8ED7D8BD8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4083-5EC6-7B4A-A311-F7E034CF8E53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FF6471-3C0E-9548-95F6-59E6D69C1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19883A-2363-B947-AFB7-8C0595450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FFF6-37B4-0545-99FC-CB7812CE5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47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083A48-EE0F-3649-A84F-98A6BF2E0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4083-5EC6-7B4A-A311-F7E034CF8E53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C88079-630F-5041-9A64-1C1C97D61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5DBA0B-1402-0943-AB03-BEAB900A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FFF6-37B4-0545-99FC-CB7812CE5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012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75A39-AF53-AE46-8356-215F55D92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3BEAA-C506-A142-A16D-14FBF51CB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D8E304-FCCF-B94F-B7AD-ABE559E6F7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94EA58-0CA4-0141-A4A4-DD0E68F42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4083-5EC6-7B4A-A311-F7E034CF8E53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88B481-0389-FD40-8B3B-EFE20247E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C4A219-D273-8E46-98F5-8FA841BE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FFF6-37B4-0545-99FC-CB7812CE5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494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53D4C-B5DB-484D-8065-75B480A35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0D3E88-8A91-9F4B-957C-5A9871AF86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D4764B-0EB1-394F-913F-80311C3DF0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3320F9-6289-CE4D-8FD8-752186FAD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4083-5EC6-7B4A-A311-F7E034CF8E53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7A1DF1-C97C-1B42-A921-D4AADD2F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9B1129-C70B-D741-B30F-FF89AF9E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FFF6-37B4-0545-99FC-CB7812CE5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35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9CE4F4-5828-0C40-B151-DF92D4E8E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DC5E19-AEF5-4E4A-857A-03770729A7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E2276-F75A-154E-A48C-3F9D847028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24083-5EC6-7B4A-A311-F7E034CF8E53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AE943-C8E9-734D-BF35-CAA4D80841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4462F-4A82-F44C-8DDA-2DD27CC54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2FFF6-37B4-0545-99FC-CB7812CE5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513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96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646" y="528511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Relevant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0556" y="4322761"/>
            <a:ext cx="6038193" cy="14918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Example: Students often want to know how what they learn in school is </a:t>
            </a:r>
            <a:r>
              <a:rPr lang="en-US" b="1" dirty="0">
                <a:solidFill>
                  <a:srgbClr val="FF0000"/>
                </a:solidFill>
              </a:rPr>
              <a:t>relevant</a:t>
            </a:r>
            <a:r>
              <a:rPr lang="en-US" dirty="0"/>
              <a:t>.  Will they use it in real life?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8675" y="1299565"/>
            <a:ext cx="5252357" cy="138499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Definition: related to a situation; connected to what is going on now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14745" y="509702"/>
            <a:ext cx="349994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Ways you might hear this word: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400" dirty="0">
                <a:solidFill>
                  <a:prstClr val="black"/>
                </a:solidFill>
                <a:latin typeface="Calibri" panose="020F0502020204030204"/>
              </a:rPr>
              <a:t>Socially </a:t>
            </a: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Relevant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400" b="1" dirty="0">
                <a:solidFill>
                  <a:prstClr val="black"/>
                </a:solidFill>
              </a:rPr>
              <a:t>Relevant </a:t>
            </a:r>
            <a:r>
              <a:rPr lang="en-US" sz="2400" dirty="0">
                <a:solidFill>
                  <a:prstClr val="black"/>
                </a:solidFill>
              </a:rPr>
              <a:t>thought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>
                <a:solidFill>
                  <a:prstClr val="black"/>
                </a:solidFill>
              </a:rPr>
              <a:t>Relevant </a:t>
            </a:r>
            <a:r>
              <a:rPr lang="en-US" sz="2400" dirty="0">
                <a:solidFill>
                  <a:prstClr val="black"/>
                </a:solidFill>
              </a:rPr>
              <a:t>fact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>
                <a:solidFill>
                  <a:prstClr val="black"/>
                </a:solidFill>
              </a:rPr>
              <a:t>Relevant </a:t>
            </a:r>
            <a:r>
              <a:rPr lang="en-US" sz="2400" dirty="0">
                <a:solidFill>
                  <a:prstClr val="black"/>
                </a:solidFill>
              </a:rPr>
              <a:t>point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61044" y="2769657"/>
            <a:ext cx="5767705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Synonyms: applicable, related</a:t>
            </a:r>
            <a:r>
              <a:rPr lang="en-US" sz="2400" i="1" dirty="0">
                <a:solidFill>
                  <a:prstClr val="black"/>
                </a:solidFill>
                <a:latin typeface="Calibri" panose="020F0502020204030204"/>
              </a:rPr>
              <a:t>, current</a:t>
            </a:r>
            <a:endParaRPr lang="en-US" dirty="0">
              <a:ea typeface="+mn-ea"/>
              <a:cs typeface="+mn-cs"/>
            </a:endParaRPr>
          </a:p>
          <a:p>
            <a:pPr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Antonyms: extraneous, irrelevant</a:t>
            </a:r>
            <a:r>
              <a:rPr lang="en-US" sz="2400" i="1" dirty="0">
                <a:solidFill>
                  <a:prstClr val="black"/>
                </a:solidFill>
                <a:latin typeface="Calibri" panose="020F0502020204030204"/>
              </a:rPr>
              <a:t>, outdated</a:t>
            </a:r>
            <a:endParaRPr lang="en-US" sz="2400" b="0" i="1" u="none" strike="noStrike" kern="1200" cap="none" spc="0" baseline="0" noProof="0" dirty="0">
              <a:solidFill>
                <a:prstClr val="black"/>
              </a:solidFill>
              <a:latin typeface="Calibri" panose="020F0502020204030204"/>
              <a:cs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82DC4F-C2EC-0349-9EFD-372E957B5F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2723503"/>
            <a:ext cx="3926306" cy="392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476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42193"/>
            <a:ext cx="10515600" cy="1325563"/>
          </a:xfrm>
        </p:spPr>
        <p:txBody>
          <a:bodyPr/>
          <a:lstStyle/>
          <a:p>
            <a:r>
              <a:rPr lang="en-US" b="1" dirty="0"/>
              <a:t>Relevant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2971" y="1571080"/>
            <a:ext cx="121102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black"/>
                </a:solidFill>
                <a:latin typeface="Calibri" panose="020F0502020204030204"/>
              </a:rPr>
              <a:t>Which of these singers is more </a:t>
            </a:r>
            <a:r>
              <a:rPr lang="en-US" sz="3600" b="1" dirty="0">
                <a:solidFill>
                  <a:srgbClr val="FF0000"/>
                </a:solidFill>
                <a:latin typeface="Calibri" panose="020F0502020204030204"/>
              </a:rPr>
              <a:t>relevant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US" sz="3600" dirty="0">
                <a:solidFill>
                  <a:prstClr val="black"/>
                </a:solidFill>
                <a:latin typeface="Calibri" panose="020F0502020204030204"/>
              </a:rPr>
              <a:t>for young people in 2019?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66247" y="45066"/>
            <a:ext cx="3645621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Definition:</a:t>
            </a: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 related to a situation; connected to what is going on now</a:t>
            </a:r>
            <a:endParaRPr lang="en-US" sz="2400" dirty="0">
              <a:latin typeface="Calibri" panose="020F0502020204030204"/>
            </a:endParaRPr>
          </a:p>
          <a:p>
            <a:pPr>
              <a:defRPr/>
            </a:pPr>
            <a:endParaRPr lang="en-US" sz="2400" b="1" i="0" u="none" strike="noStrike" kern="1200" cap="none" spc="0" baseline="0" noProof="0" dirty="0">
              <a:solidFill>
                <a:prstClr val="black"/>
              </a:solidFill>
              <a:latin typeface="Calibri" panose="020F0502020204030204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2971" y="5912315"/>
            <a:ext cx="11946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black"/>
                </a:solidFill>
                <a:latin typeface="Calibri" panose="020F0502020204030204"/>
              </a:rPr>
              <a:t>___________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is </a:t>
            </a:r>
            <a:r>
              <a:rPr lang="en-US" sz="3600" dirty="0">
                <a:solidFill>
                  <a:prstClr val="black"/>
                </a:solidFill>
                <a:latin typeface="Calibri" panose="020F0502020204030204"/>
              </a:rPr>
              <a:t>more </a:t>
            </a:r>
            <a:r>
              <a:rPr lang="en-US" sz="3600" b="1" dirty="0">
                <a:solidFill>
                  <a:srgbClr val="FF0000"/>
                </a:solidFill>
                <a:latin typeface="Calibri" panose="020F0502020204030204"/>
              </a:rPr>
              <a:t>relevant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than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______ </a:t>
            </a:r>
            <a:r>
              <a:rPr lang="en-US" sz="3600" dirty="0">
                <a:solidFill>
                  <a:prstClr val="black"/>
                </a:solidFill>
                <a:latin typeface="Calibri" panose="020F0502020204030204"/>
              </a:rPr>
              <a:t>today.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D4F242-1D37-9F41-87CE-9A711929C4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5457" y="2331310"/>
            <a:ext cx="2803712" cy="24773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8DBB6F6-3B10-404C-9412-697262F751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1363" y="2309461"/>
            <a:ext cx="2935267" cy="313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225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53" y="365125"/>
            <a:ext cx="10982093" cy="1788795"/>
          </a:xfrm>
        </p:spPr>
        <p:txBody>
          <a:bodyPr>
            <a:normAutofit/>
          </a:bodyPr>
          <a:lstStyle/>
          <a:p>
            <a:r>
              <a:rPr lang="en-US" sz="4000" b="1" dirty="0"/>
              <a:t>WORD STUDY: </a:t>
            </a:r>
            <a:r>
              <a:rPr lang="en-US" b="1" dirty="0">
                <a:solidFill>
                  <a:srgbClr val="0432FF"/>
                </a:solidFill>
              </a:rPr>
              <a:t>Relevant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427040"/>
            <a:ext cx="10515600" cy="4351338"/>
          </a:xfrm>
        </p:spPr>
        <p:txBody>
          <a:bodyPr>
            <a:noAutofit/>
          </a:bodyPr>
          <a:lstStyle/>
          <a:p>
            <a:r>
              <a:rPr lang="en-US" sz="4000" dirty="0"/>
              <a:t>Directions:</a:t>
            </a:r>
          </a:p>
          <a:p>
            <a:pPr lvl="1"/>
            <a:r>
              <a:rPr lang="en-US" sz="3200" dirty="0"/>
              <a:t>Write the word on you paper in “Word Study”</a:t>
            </a:r>
          </a:p>
          <a:p>
            <a:pPr lvl="1"/>
            <a:r>
              <a:rPr lang="en-US" sz="3200" dirty="0"/>
              <a:t>Is there a prefix?</a:t>
            </a:r>
          </a:p>
          <a:p>
            <a:pPr lvl="2"/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Is there a suffix?</a:t>
            </a:r>
          </a:p>
          <a:p>
            <a:pPr marL="1143000" lvl="3">
              <a:spcBef>
                <a:spcPts val="1000"/>
              </a:spcBef>
            </a:pPr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What’s left (root/base)?</a:t>
            </a:r>
          </a:p>
          <a:p>
            <a:pPr lvl="2"/>
            <a:r>
              <a:rPr lang="en-US" sz="2800" dirty="0"/>
              <a:t>UNDERLINE each vowel or vowel team</a:t>
            </a:r>
          </a:p>
          <a:p>
            <a:pPr lvl="2"/>
            <a:r>
              <a:rPr lang="en-US" sz="2400" dirty="0"/>
              <a:t>Add slashes if it’s too long</a:t>
            </a:r>
          </a:p>
          <a:p>
            <a:pPr lvl="2"/>
            <a:r>
              <a:rPr lang="en-US" sz="2400" dirty="0"/>
              <a:t>Make sure there is a vowel in each section</a:t>
            </a:r>
          </a:p>
        </p:txBody>
      </p:sp>
    </p:spTree>
    <p:extLst>
      <p:ext uri="{BB962C8B-B14F-4D97-AF65-F5344CB8AC3E}">
        <p14:creationId xmlns:p14="http://schemas.microsoft.com/office/powerpoint/2010/main" val="3804530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WORD STUDY: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9600" dirty="0"/>
              <a:t>re/l</a:t>
            </a:r>
            <a:r>
              <a:rPr lang="en-US" sz="9600" u="sng" dirty="0"/>
              <a:t>e</a:t>
            </a:r>
            <a:r>
              <a:rPr lang="en-US" sz="9600" dirty="0"/>
              <a:t>v/ant</a:t>
            </a:r>
            <a:endParaRPr lang="en-US" sz="9600" u="sng" dirty="0"/>
          </a:p>
          <a:p>
            <a:pPr marL="0" indent="0" algn="ctr">
              <a:buNone/>
            </a:pPr>
            <a:endParaRPr lang="en-US" sz="6500" dirty="0"/>
          </a:p>
          <a:p>
            <a:pPr marL="1371600" lvl="3" indent="0">
              <a:buNone/>
            </a:pPr>
            <a:r>
              <a:rPr lang="en-US" sz="5200" dirty="0"/>
              <a:t>Prefix = </a:t>
            </a:r>
            <a:r>
              <a:rPr lang="en-US" sz="5200" b="1" dirty="0">
                <a:solidFill>
                  <a:srgbClr val="FF0000"/>
                </a:solidFill>
              </a:rPr>
              <a:t>re</a:t>
            </a:r>
            <a:r>
              <a:rPr lang="en-US" sz="5200" dirty="0"/>
              <a:t>  (again)</a:t>
            </a:r>
          </a:p>
          <a:p>
            <a:pPr marL="1371600" lvl="3" indent="0">
              <a:buNone/>
            </a:pPr>
            <a:r>
              <a:rPr lang="en-US" sz="5200" dirty="0"/>
              <a:t>Suffix </a:t>
            </a:r>
            <a:r>
              <a:rPr lang="en-US" sz="5200" b="1" dirty="0">
                <a:solidFill>
                  <a:srgbClr val="FF0000"/>
                </a:solidFill>
              </a:rPr>
              <a:t>ant</a:t>
            </a:r>
            <a:r>
              <a:rPr lang="en-US" sz="5200" dirty="0"/>
              <a:t> (causing action)</a:t>
            </a:r>
          </a:p>
          <a:p>
            <a:pPr marL="1371600" lvl="3" indent="0">
              <a:buNone/>
            </a:pPr>
            <a:r>
              <a:rPr lang="en-US" sz="5200" dirty="0"/>
              <a:t>What’s left = </a:t>
            </a:r>
            <a:r>
              <a:rPr lang="en-US" sz="5200" b="1" dirty="0">
                <a:solidFill>
                  <a:srgbClr val="FF0000"/>
                </a:solidFill>
              </a:rPr>
              <a:t>lev </a:t>
            </a:r>
            <a:r>
              <a:rPr lang="en-US" sz="5200" dirty="0"/>
              <a:t>(light in weight, lift)</a:t>
            </a:r>
            <a:endParaRPr lang="en-US" sz="4800" dirty="0"/>
          </a:p>
        </p:txBody>
      </p:sp>
      <p:sp>
        <p:nvSpPr>
          <p:cNvPr id="4" name="Oval 3"/>
          <p:cNvSpPr/>
          <p:nvPr/>
        </p:nvSpPr>
        <p:spPr>
          <a:xfrm>
            <a:off x="3242973" y="1459831"/>
            <a:ext cx="1711569" cy="15708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0C599D0-7E1A-B64D-B103-25FBAA4FA82B}"/>
              </a:ext>
            </a:extLst>
          </p:cNvPr>
          <p:cNvSpPr/>
          <p:nvPr/>
        </p:nvSpPr>
        <p:spPr>
          <a:xfrm>
            <a:off x="6796299" y="1459832"/>
            <a:ext cx="1711569" cy="15708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6404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Use your notes:</a:t>
            </a:r>
            <a:br>
              <a:rPr lang="en-US" dirty="0"/>
            </a:br>
            <a:r>
              <a:rPr lang="en-US" dirty="0"/>
              <a:t>	Quiz a partner!    </a:t>
            </a:r>
            <a:br>
              <a:rPr lang="en-US" dirty="0"/>
            </a:br>
            <a:r>
              <a:rPr lang="en-US" dirty="0"/>
              <a:t>	Test yourself.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Relevant</a:t>
            </a:r>
            <a:endParaRPr lang="en-US" sz="8000" dirty="0"/>
          </a:p>
        </p:txBody>
      </p:sp>
      <p:pic>
        <p:nvPicPr>
          <p:cNvPr id="5" name="Picture 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D519CECA-5A9E-4C63-AD7F-53289EB4CA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6961" y="2735598"/>
            <a:ext cx="3926306" cy="392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936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1811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788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 a picture with caption on your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929" y="1585233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Relevant</a:t>
            </a:r>
            <a:endParaRPr lang="en-US" sz="8000" dirty="0"/>
          </a:p>
        </p:txBody>
      </p:sp>
      <p:pic>
        <p:nvPicPr>
          <p:cNvPr id="4" name="Picture 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57012D1-26C9-4678-930D-E102ACC738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8770" y="2638836"/>
            <a:ext cx="3926306" cy="392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603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671</Words>
  <Application>Microsoft Office PowerPoint</Application>
  <PresentationFormat>Widescreen</PresentationFormat>
  <Paragraphs>114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1_Office Theme</vt:lpstr>
      <vt:lpstr>Relevant </vt:lpstr>
      <vt:lpstr>Relevant</vt:lpstr>
      <vt:lpstr>WORD STUDY: Relevant </vt:lpstr>
      <vt:lpstr>WORD STUDY:  </vt:lpstr>
      <vt:lpstr>Use your notes:  Quiz a partner!      Test yourself.</vt:lpstr>
      <vt:lpstr>Practice!</vt:lpstr>
      <vt:lpstr>Draw a picture with caption on your paper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Friedman, Susan</dc:creator>
  <cp:lastModifiedBy>Friedman, Susan</cp:lastModifiedBy>
  <cp:revision>34</cp:revision>
  <dcterms:created xsi:type="dcterms:W3CDTF">2019-02-18T00:06:20Z</dcterms:created>
  <dcterms:modified xsi:type="dcterms:W3CDTF">2019-02-19T21:35:12Z</dcterms:modified>
</cp:coreProperties>
</file>