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8" r:id="rId2"/>
    <p:sldId id="282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49"/>
    <p:restoredTop sz="94694"/>
  </p:normalViewPr>
  <p:slideViewPr>
    <p:cSldViewPr snapToGrid="0" snapToObjects="1">
      <p:cViewPr varScale="1">
        <p:scale>
          <a:sx n="64" d="100"/>
          <a:sy n="64" d="100"/>
        </p:scale>
        <p:origin x="184" y="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276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0D14A-F2D1-FC43-8A7D-75E1FEED2FF3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544E4-6AAA-2843-AAE9-9CE3296B9A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605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799" y="4229100"/>
            <a:ext cx="5343939" cy="6306378"/>
          </a:xfrm>
        </p:spPr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dirty="0"/>
              <a:t>Elaborate</a:t>
            </a:r>
            <a:r>
              <a:rPr lang="en-US" b="1" i="1" baseline="0" dirty="0"/>
              <a:t> – what word? That’s right. </a:t>
            </a:r>
            <a:r>
              <a:rPr lang="en-US" b="1" i="1" dirty="0"/>
              <a:t>Elaborate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pPr>
              <a:defRPr/>
            </a:pPr>
            <a:endParaRPr lang="en-US" b="1" i="1" dirty="0"/>
          </a:p>
          <a:p>
            <a:pPr>
              <a:defRPr/>
            </a:pPr>
            <a:r>
              <a:rPr lang="en-US" b="1" i="1" dirty="0"/>
              <a:t>Elaborate means to give more details or new information about something. </a:t>
            </a:r>
          </a:p>
          <a:p>
            <a:pPr>
              <a:defRPr/>
            </a:pPr>
            <a:endParaRPr lang="en-US" b="1" i="1" baseline="0" dirty="0"/>
          </a:p>
          <a:p>
            <a:pPr>
              <a:defRPr/>
            </a:pPr>
            <a:r>
              <a:rPr lang="en-US" b="1" i="1" baseline="0" dirty="0"/>
              <a:t>Some synonyms (you guys remember that synonyms are words that mean the same thing) for </a:t>
            </a:r>
            <a:r>
              <a:rPr lang="en-US" b="1" i="1" baseline="0" dirty="0">
                <a:solidFill>
                  <a:srgbClr val="FF0000"/>
                </a:solidFill>
              </a:rPr>
              <a:t>elaborate</a:t>
            </a:r>
            <a:r>
              <a:rPr lang="en-US" b="1" i="1" baseline="0" dirty="0"/>
              <a:t>  are </a:t>
            </a:r>
            <a:r>
              <a:rPr lang="en-US" b="1" i="1" u="sng" dirty="0"/>
              <a:t>provide detail, expand upon,</a:t>
            </a:r>
            <a:r>
              <a:rPr lang="en-US" b="1" i="1" baseline="0" dirty="0"/>
              <a:t> and </a:t>
            </a:r>
            <a:r>
              <a:rPr lang="en-US" b="1" i="1" u="sng" dirty="0"/>
              <a:t>develop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pPr>
              <a:defRPr/>
            </a:pPr>
            <a:r>
              <a:rPr lang="en-US" b="1" i="1" dirty="0"/>
              <a:t>Some antonyms (you guys remember that antonyms are words that mean the opposite) for </a:t>
            </a:r>
            <a:r>
              <a:rPr lang="en-US" b="1" i="1" dirty="0">
                <a:solidFill>
                  <a:srgbClr val="FF0000"/>
                </a:solidFill>
              </a:rPr>
              <a:t>elaborate </a:t>
            </a:r>
            <a:r>
              <a:rPr lang="en-US" b="1" i="1" dirty="0"/>
              <a:t>are </a:t>
            </a:r>
            <a:r>
              <a:rPr lang="en-US" b="1" i="1" u="sng" dirty="0"/>
              <a:t>simplify</a:t>
            </a:r>
            <a:r>
              <a:rPr lang="en-US" b="1" i="1" dirty="0"/>
              <a:t> and </a:t>
            </a:r>
            <a:r>
              <a:rPr lang="en-US" b="1" i="1" u="sng" dirty="0"/>
              <a:t>uncomplicate</a:t>
            </a:r>
            <a:r>
              <a:rPr lang="en-US" b="1" i="1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ways you might here elaborate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r>
              <a:rPr lang="en-US" b="1" i="1" baseline="0" dirty="0"/>
              <a:t>Elaborate on that idea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>
              <a:defRPr/>
            </a:pPr>
            <a:r>
              <a:rPr lang="en-US" b="1" i="1" dirty="0"/>
              <a:t>Elaborate on the statement </a:t>
            </a:r>
            <a:r>
              <a:rPr lang="en-US" dirty="0"/>
              <a:t>(students repeat)</a:t>
            </a:r>
            <a:endParaRPr lang="en-US" b="1" i="1" dirty="0"/>
          </a:p>
          <a:p>
            <a:pPr>
              <a:defRPr/>
            </a:pPr>
            <a:r>
              <a:rPr lang="en-US" b="1" i="1" dirty="0"/>
              <a:t>Elaborate on the quote </a:t>
            </a:r>
            <a:r>
              <a:rPr lang="en-US" dirty="0"/>
              <a:t>(students repeat)</a:t>
            </a:r>
          </a:p>
          <a:p>
            <a:pPr>
              <a:defRPr/>
            </a:pPr>
            <a:r>
              <a:rPr lang="en-US" b="1" i="1" dirty="0"/>
              <a:t>Elaboration </a:t>
            </a:r>
            <a:r>
              <a:rPr lang="en-US" dirty="0"/>
              <a:t>(students repeat)</a:t>
            </a:r>
          </a:p>
          <a:p>
            <a:pPr>
              <a:defRPr/>
            </a:pPr>
            <a:endParaRPr lang="en-US" b="1" i="1" dirty="0"/>
          </a:p>
          <a:p>
            <a:pPr>
              <a:defRPr/>
            </a:pPr>
            <a:endParaRPr lang="en-US" b="1" i="1" dirty="0"/>
          </a:p>
          <a:p>
            <a:pPr>
              <a:defRPr/>
            </a:pPr>
            <a:r>
              <a:rPr lang="en-US" dirty="0"/>
              <a:t>Read the example and ask students to repeat it (</a:t>
            </a:r>
            <a:r>
              <a:rPr lang="en-US" b="1" dirty="0"/>
              <a:t>put it in their mouths</a:t>
            </a:r>
            <a:r>
              <a:rPr lang="en-US" dirty="0"/>
              <a:t>).</a:t>
            </a:r>
          </a:p>
          <a:p>
            <a:pPr>
              <a:defRPr/>
            </a:pPr>
            <a:r>
              <a:rPr lang="en-US" b="1" i="1" dirty="0"/>
              <a:t>In the meeting, the presenter needed to </a:t>
            </a:r>
            <a:r>
              <a:rPr lang="en-US" b="1" i="1" dirty="0">
                <a:solidFill>
                  <a:srgbClr val="FF0000"/>
                </a:solidFill>
              </a:rPr>
              <a:t>elaborate</a:t>
            </a:r>
            <a:r>
              <a:rPr lang="en-US" b="1" i="1" dirty="0"/>
              <a:t> on why the company’s sales went down so quickly.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Ask students to </a:t>
            </a:r>
            <a:r>
              <a:rPr lang="en-US" b="1" dirty="0"/>
              <a:t>repeat </a:t>
            </a:r>
            <a:r>
              <a:rPr lang="en-US" dirty="0"/>
              <a:t>example.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WRITING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b="1" i="1" dirty="0"/>
              <a:t>Write these in your notes (use the student worksheet).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21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GUIDED: Practice using the word in context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pPr>
              <a:defRPr/>
            </a:pPr>
            <a:r>
              <a:rPr lang="en-US" b="1" i="1" dirty="0"/>
              <a:t>This image on the _________shows elaboration because ____________</a:t>
            </a:r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pPr>
              <a:defRPr/>
            </a:pPr>
            <a:r>
              <a:rPr lang="en-US" b="1" i="1" dirty="0">
                <a:ea typeface="Marker Felt Thin" charset="0"/>
                <a:cs typeface="Marker Felt Thin" charset="0"/>
              </a:rPr>
              <a:t>My mom wanted me to </a:t>
            </a:r>
            <a:r>
              <a:rPr lang="en-US" b="1" i="1" dirty="0">
                <a:solidFill>
                  <a:srgbClr val="FF0000"/>
                </a:solidFill>
                <a:ea typeface="Marker Felt Thin" charset="0"/>
                <a:cs typeface="Marker Felt Thin" charset="0"/>
              </a:rPr>
              <a:t>elaborate</a:t>
            </a:r>
            <a:r>
              <a:rPr lang="en-US" b="1" i="1" dirty="0">
                <a:ea typeface="Marker Felt Thin" charset="0"/>
                <a:cs typeface="Marker Felt Thin" charset="0"/>
              </a:rPr>
              <a:t> on what I meant by “little” accident.  Which images show </a:t>
            </a:r>
            <a:r>
              <a:rPr lang="en-US" b="1" i="1" dirty="0">
                <a:solidFill>
                  <a:srgbClr val="FF0000"/>
                </a:solidFill>
                <a:ea typeface="Marker Felt Thin" charset="0"/>
                <a:cs typeface="Marker Felt Thin" charset="0"/>
              </a:rPr>
              <a:t>elaboration</a:t>
            </a:r>
            <a:r>
              <a:rPr lang="en-US" b="1" i="1" dirty="0">
                <a:ea typeface="Marker Felt Thin" charset="0"/>
                <a:cs typeface="Marker Felt Thin" charset="0"/>
              </a:rPr>
              <a:t>.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</a:t>
            </a:r>
          </a:p>
          <a:p>
            <a:r>
              <a:rPr lang="en-US" b="1" i="1" dirty="0"/>
              <a:t>The image on the _________shows </a:t>
            </a:r>
            <a:r>
              <a:rPr lang="en-US" b="1" i="1" dirty="0">
                <a:solidFill>
                  <a:srgbClr val="FF0000"/>
                </a:solidFill>
              </a:rPr>
              <a:t>elaboration</a:t>
            </a:r>
            <a:r>
              <a:rPr lang="en-US" b="1" i="1" dirty="0"/>
              <a:t> because ____________</a:t>
            </a:r>
            <a:endParaRPr lang="en-US" dirty="0"/>
          </a:p>
          <a:p>
            <a:endParaRPr lang="en-US" baseline="0" dirty="0"/>
          </a:p>
          <a:p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86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E-lab-or-ate</a:t>
            </a:r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baseline="0" dirty="0"/>
              <a:t>none</a:t>
            </a:r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dirty="0"/>
              <a:t>ATE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</a:p>
          <a:p>
            <a:r>
              <a:rPr lang="en-US" dirty="0"/>
              <a:t>E-LABOR </a:t>
            </a:r>
          </a:p>
          <a:p>
            <a:endParaRPr lang="en-US" dirty="0"/>
          </a:p>
          <a:p>
            <a:r>
              <a:rPr lang="en-US" baseline="0" dirty="0"/>
              <a:t>Say the whole word and then say “that doesn’t sound right. Let’s try a different middle sound.”</a:t>
            </a: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3603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5489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592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4314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2468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235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970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897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519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883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1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872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72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2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579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991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438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56" y="4322761"/>
            <a:ext cx="6038193" cy="1604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dirty="0"/>
              <a:t>In the meeting, the presenter needed to </a:t>
            </a:r>
            <a:r>
              <a:rPr lang="en-US" b="1" dirty="0">
                <a:solidFill>
                  <a:srgbClr val="FF0000"/>
                </a:solidFill>
              </a:rPr>
              <a:t>elaborate </a:t>
            </a:r>
            <a:r>
              <a:rPr lang="en-US" dirty="0"/>
              <a:t>on why the company’s sales went down so quickly.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2258" y="1103477"/>
            <a:ext cx="5252357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800" b="1" dirty="0"/>
              <a:t>Definition: </a:t>
            </a:r>
            <a:r>
              <a:rPr lang="en-US" sz="2800" b="1" dirty="0">
                <a:solidFill>
                  <a:srgbClr val="FF0000"/>
                </a:solidFill>
              </a:rPr>
              <a:t>Elaborate (verb)</a:t>
            </a:r>
            <a:r>
              <a:rPr lang="en-US" sz="2800" dirty="0"/>
              <a:t> means to give more details or new information about something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18097" y="506237"/>
            <a:ext cx="416213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Ways you might hear this word: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Elaborate </a:t>
            </a: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on that idea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Elaborate </a:t>
            </a:r>
            <a:r>
              <a:rPr lang="en-US" sz="2400" dirty="0">
                <a:solidFill>
                  <a:prstClr val="black"/>
                </a:solidFill>
              </a:rPr>
              <a:t>on the statement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Elaborate </a:t>
            </a:r>
            <a:r>
              <a:rPr lang="en-US" sz="2400" dirty="0">
                <a:solidFill>
                  <a:prstClr val="black"/>
                </a:solidFill>
              </a:rPr>
              <a:t>on the quote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Elaboration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1044" y="2769657"/>
            <a:ext cx="576770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Synonyms: </a:t>
            </a:r>
            <a:r>
              <a:rPr lang="en-US" sz="2400" i="1" dirty="0">
                <a:solidFill>
                  <a:prstClr val="black"/>
                </a:solidFill>
                <a:latin typeface="Calibri" panose="020F0502020204030204"/>
              </a:rPr>
              <a:t>provide detail, expand upon, develop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Antonyms: simplify, uncomplicate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C1CA05-9335-BC48-90A6-71EC17BDAA76}"/>
              </a:ext>
            </a:extLst>
          </p:cNvPr>
          <p:cNvSpPr txBox="1"/>
          <p:nvPr/>
        </p:nvSpPr>
        <p:spPr>
          <a:xfrm>
            <a:off x="693109" y="33400"/>
            <a:ext cx="47932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0432FF"/>
                </a:solidFill>
              </a:rPr>
              <a:t>Elaborate</a:t>
            </a:r>
            <a:br>
              <a:rPr lang="en-US" dirty="0"/>
            </a:b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331C10-5337-2B4F-A651-2C24D90E0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537" y="2488472"/>
            <a:ext cx="4572271" cy="439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961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886" y="125701"/>
            <a:ext cx="10515600" cy="1325563"/>
          </a:xfrm>
        </p:spPr>
        <p:txBody>
          <a:bodyPr/>
          <a:lstStyle/>
          <a:p>
            <a:r>
              <a:rPr lang="en-US" dirty="0"/>
              <a:t>Elaborate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3229" y="1536424"/>
            <a:ext cx="97090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My mom </a:t>
            </a:r>
            <a:r>
              <a:rPr lang="en-US" sz="3600" dirty="0">
                <a:solidFill>
                  <a:prstClr val="black"/>
                </a:solidFill>
                <a:latin typeface="Calibri" panose="020F0502020204030204"/>
              </a:rPr>
              <a:t>wanted me to </a:t>
            </a:r>
            <a:r>
              <a:rPr lang="en-US" sz="3600" b="1" dirty="0">
                <a:solidFill>
                  <a:srgbClr val="FF0000"/>
                </a:solidFill>
                <a:latin typeface="Calibri" panose="020F0502020204030204"/>
              </a:rPr>
              <a:t>elaborate</a:t>
            </a:r>
            <a:r>
              <a:rPr lang="en-US" sz="3600" dirty="0">
                <a:solidFill>
                  <a:prstClr val="black"/>
                </a:solidFill>
                <a:latin typeface="Calibri" panose="020F0502020204030204"/>
              </a:rPr>
              <a:t> on what I meant by “little” accident.  Which image shows </a:t>
            </a:r>
            <a:r>
              <a:rPr lang="en-US" sz="3600" b="1" dirty="0">
                <a:solidFill>
                  <a:srgbClr val="FF0000"/>
                </a:solidFill>
                <a:latin typeface="Calibri" panose="020F0502020204030204"/>
              </a:rPr>
              <a:t>elaboration</a:t>
            </a:r>
            <a:r>
              <a:rPr lang="en-US" sz="36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394" y="5704909"/>
            <a:ext cx="10660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image on the ________ shows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elaboration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because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____________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56552" y="242696"/>
            <a:ext cx="4081342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800" b="1" dirty="0"/>
              <a:t>Definition: </a:t>
            </a:r>
            <a:r>
              <a:rPr lang="en-US" sz="2800" dirty="0"/>
              <a:t>to give more details or new information about something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62E484-88F0-F54E-AC2B-5C7B09513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191" y="3308121"/>
            <a:ext cx="4595555" cy="21917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7D3D20-280F-2D42-BB8A-A402874E88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1686" y="2879358"/>
            <a:ext cx="5628314" cy="274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784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</a:t>
            </a:r>
            <a:r>
              <a:rPr lang="en-US" b="1" dirty="0">
                <a:solidFill>
                  <a:srgbClr val="0432FF"/>
                </a:solidFill>
              </a:rPr>
              <a:t> Elaborate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2000561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0929" y="1839071"/>
            <a:ext cx="10515600" cy="465380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9600" u="sng" dirty="0"/>
              <a:t>E</a:t>
            </a:r>
            <a:r>
              <a:rPr lang="en-US" sz="9600" dirty="0"/>
              <a:t>/l</a:t>
            </a:r>
            <a:r>
              <a:rPr lang="en-US" sz="9600" u="sng" dirty="0"/>
              <a:t>a</a:t>
            </a:r>
            <a:r>
              <a:rPr lang="en-US" sz="9600" dirty="0"/>
              <a:t>/b</a:t>
            </a:r>
            <a:r>
              <a:rPr lang="en-US" sz="9600" u="sng" dirty="0"/>
              <a:t>o</a:t>
            </a:r>
            <a:r>
              <a:rPr lang="en-US" sz="9600" dirty="0"/>
              <a:t>r/ate</a:t>
            </a:r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none</a:t>
            </a:r>
            <a:r>
              <a:rPr lang="en-US" sz="5200" dirty="0"/>
              <a:t> </a:t>
            </a:r>
          </a:p>
          <a:p>
            <a:pPr marL="1371600" lvl="3" indent="0">
              <a:buNone/>
            </a:pPr>
            <a:r>
              <a:rPr lang="en-US" sz="5200" dirty="0"/>
              <a:t>Suffix </a:t>
            </a:r>
            <a:r>
              <a:rPr lang="en-US" sz="5200" b="1" dirty="0">
                <a:solidFill>
                  <a:srgbClr val="FF0000"/>
                </a:solidFill>
              </a:rPr>
              <a:t>ate</a:t>
            </a:r>
            <a:r>
              <a:rPr lang="en-US" sz="5200" dirty="0">
                <a:solidFill>
                  <a:srgbClr val="FF0000"/>
                </a:solidFill>
              </a:rPr>
              <a:t> </a:t>
            </a:r>
            <a:r>
              <a:rPr lang="en-US" sz="5200" dirty="0"/>
              <a:t>(function or state) </a:t>
            </a:r>
          </a:p>
          <a:p>
            <a:pPr marL="1371600" lvl="3" indent="0">
              <a:buNone/>
            </a:pPr>
            <a:r>
              <a:rPr lang="en-US" sz="5200" dirty="0"/>
              <a:t>Root =  </a:t>
            </a:r>
            <a:r>
              <a:rPr lang="en-US" sz="5200" b="1" dirty="0">
                <a:solidFill>
                  <a:srgbClr val="FF0000"/>
                </a:solidFill>
              </a:rPr>
              <a:t>labor </a:t>
            </a:r>
            <a:r>
              <a:rPr lang="en-US" sz="5200" dirty="0"/>
              <a:t>(work)</a:t>
            </a:r>
          </a:p>
          <a:p>
            <a:pPr marL="1371600" lvl="3" indent="0">
              <a:buNone/>
            </a:pPr>
            <a:r>
              <a:rPr lang="en-US" sz="5200" dirty="0"/>
              <a:t>What’s left = E</a:t>
            </a:r>
          </a:p>
          <a:p>
            <a:pPr marL="1371600" lvl="3" indent="0">
              <a:buNone/>
            </a:pP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7704475" y="1572118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555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496" y="161221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Elaborate</a:t>
            </a:r>
            <a:endParaRPr lang="en-US" sz="8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F104C3-4198-C844-92E1-571408F0D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484" y="2648018"/>
            <a:ext cx="4101624" cy="384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203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Elaborate</a:t>
            </a:r>
            <a:endParaRPr lang="en-US" sz="8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6BBE89-286C-6544-887C-BF605FCFB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5188" y="2917575"/>
            <a:ext cx="4101624" cy="394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857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404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727</Words>
  <Application>Microsoft Macintosh PowerPoint</Application>
  <PresentationFormat>Widescreen</PresentationFormat>
  <Paragraphs>117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1_Office Theme</vt:lpstr>
      <vt:lpstr> </vt:lpstr>
      <vt:lpstr>Elaborate </vt:lpstr>
      <vt:lpstr>WORD STUDY: Elaborate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Friedman, Susan</dc:creator>
  <cp:lastModifiedBy>Friedman, Susan</cp:lastModifiedBy>
  <cp:revision>24</cp:revision>
  <dcterms:created xsi:type="dcterms:W3CDTF">2019-02-19T20:02:04Z</dcterms:created>
  <dcterms:modified xsi:type="dcterms:W3CDTF">2019-02-19T21:39:11Z</dcterms:modified>
</cp:coreProperties>
</file>