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2" r:id="rId2"/>
    <p:sldId id="282" r:id="rId3"/>
    <p:sldId id="283" r:id="rId4"/>
    <p:sldId id="284" r:id="rId5"/>
    <p:sldId id="285" r:id="rId6"/>
    <p:sldId id="286" r:id="rId7"/>
    <p:sldId id="27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14"/>
    <p:restoredTop sz="38408"/>
  </p:normalViewPr>
  <p:slideViewPr>
    <p:cSldViewPr snapToGrid="0" snapToObjects="1">
      <p:cViewPr varScale="1">
        <p:scale>
          <a:sx n="33" d="100"/>
          <a:sy n="33" d="100"/>
        </p:scale>
        <p:origin x="284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2C9B5496-B98A-4326-89BF-C5C6DBEE3385}"/>
    <pc:docChg chg="modSld">
      <pc:chgData name="" userId="" providerId="" clId="Web-{2C9B5496-B98A-4326-89BF-C5C6DBEE3385}" dt="2019-02-19T19:55:20.571" v="25"/>
      <pc:docMkLst>
        <pc:docMk/>
      </pc:docMkLst>
      <pc:sldChg chg="modNotes">
        <pc:chgData name="" userId="" providerId="" clId="Web-{2C9B5496-B98A-4326-89BF-C5C6DBEE3385}" dt="2019-02-19T19:43:23.132" v="2"/>
        <pc:sldMkLst>
          <pc:docMk/>
          <pc:sldMk cId="644691318" sldId="282"/>
        </pc:sldMkLst>
      </pc:sldChg>
      <pc:sldChg chg="modNotes">
        <pc:chgData name="" userId="" providerId="" clId="Web-{2C9B5496-B98A-4326-89BF-C5C6DBEE3385}" dt="2019-02-19T19:55:20.571" v="25"/>
        <pc:sldMkLst>
          <pc:docMk/>
          <pc:sldMk cId="1066593365" sldId="28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49CFDC-69D2-5649-B4C0-F0B4A2711CD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0D4EE-A777-D449-B37E-0667E04788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GUIDED: Introduce the word</a:t>
            </a:r>
          </a:p>
          <a:p>
            <a:endParaRPr lang="en-US" baseline="0" dirty="0"/>
          </a:p>
          <a:p>
            <a:r>
              <a:rPr lang="en-US" baseline="0" dirty="0"/>
              <a:t>Say the word and ask students to repeat it:  </a:t>
            </a:r>
          </a:p>
          <a:p>
            <a:r>
              <a:rPr lang="en-US" b="1" i="1" baseline="0" dirty="0"/>
              <a:t>Sufficient– what word? That’s right. Sufficient.</a:t>
            </a:r>
          </a:p>
          <a:p>
            <a:endParaRPr lang="en-US" baseline="0" dirty="0"/>
          </a:p>
          <a:p>
            <a:r>
              <a:rPr lang="en-US" baseline="0" dirty="0"/>
              <a:t>Read the definition out loud and ask students to </a:t>
            </a:r>
            <a:r>
              <a:rPr lang="en-US" b="1" baseline="0" dirty="0"/>
              <a:t>repeat</a:t>
            </a:r>
            <a:r>
              <a:rPr lang="en-US" baseline="0" dirty="0"/>
              <a:t> it.</a:t>
            </a:r>
          </a:p>
          <a:p>
            <a:r>
              <a:rPr lang="en-US" sz="1200" b="1" i="1" dirty="0"/>
              <a:t>When something is </a:t>
            </a:r>
            <a:r>
              <a:rPr lang="en-US" sz="1200" b="1" i="1" dirty="0">
                <a:solidFill>
                  <a:srgbClr val="FF0000"/>
                </a:solidFill>
              </a:rPr>
              <a:t>sufficient</a:t>
            </a:r>
            <a:r>
              <a:rPr lang="en-US" sz="1200" b="1" i="1" dirty="0"/>
              <a:t> it is good enough.</a:t>
            </a:r>
          </a:p>
          <a:p>
            <a:endParaRPr lang="en-US" baseline="0" dirty="0"/>
          </a:p>
          <a:p>
            <a:r>
              <a:rPr lang="en-US" b="1" i="1" baseline="0" dirty="0"/>
              <a:t>Some synonyms (you guys remember that synonyms are words that mean the same thing) for sufficient are </a:t>
            </a:r>
            <a:r>
              <a:rPr lang="en-US" b="1" i="1" u="sng" baseline="0" dirty="0"/>
              <a:t>adequate </a:t>
            </a:r>
            <a:r>
              <a:rPr lang="en-US" b="1" i="1" baseline="0" dirty="0"/>
              <a:t>and </a:t>
            </a:r>
            <a:r>
              <a:rPr lang="en-US" b="1" i="1" u="sng" baseline="0" dirty="0"/>
              <a:t>acceptable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Some antonyms (you guys remember that antonyms are words that mean the opposite) for sufficient are </a:t>
            </a:r>
            <a:r>
              <a:rPr lang="en-US" b="1" i="1" u="sng" baseline="0" dirty="0"/>
              <a:t>lacking </a:t>
            </a:r>
            <a:r>
              <a:rPr lang="en-US" b="1" i="1" baseline="0" dirty="0"/>
              <a:t>and </a:t>
            </a:r>
            <a:r>
              <a:rPr lang="en-US" b="1" i="1" u="sng" baseline="0" dirty="0"/>
              <a:t>unsatisfactory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r>
              <a:rPr lang="en-US" b="1" i="1" baseline="0" dirty="0"/>
              <a:t>Some ways you might here sufficient every day are:  </a:t>
            </a:r>
            <a:r>
              <a:rPr lang="en-US" baseline="0" dirty="0"/>
              <a:t>[say the common usages one at a time and have students </a:t>
            </a:r>
            <a:r>
              <a:rPr lang="en-US" b="1" baseline="0" dirty="0"/>
              <a:t>repeat</a:t>
            </a:r>
            <a:r>
              <a:rPr lang="en-US" baseline="0" dirty="0"/>
              <a:t> </a:t>
            </a:r>
            <a:r>
              <a:rPr lang="en-US" b="1" u="sng" baseline="0" dirty="0">
                <a:solidFill>
                  <a:srgbClr val="FF0000"/>
                </a:solidFill>
              </a:rPr>
              <a:t>EACH ONE</a:t>
            </a:r>
            <a:r>
              <a:rPr lang="en-US" b="1" u="none" baseline="0" dirty="0">
                <a:solidFill>
                  <a:srgbClr val="FF0000"/>
                </a:solidFill>
              </a:rPr>
              <a:t> </a:t>
            </a:r>
            <a:r>
              <a:rPr lang="en-US" baseline="0" dirty="0"/>
              <a:t>after you - </a:t>
            </a:r>
            <a:r>
              <a:rPr lang="en-US" b="1" baseline="0" dirty="0"/>
              <a:t>put it in their mouths</a:t>
            </a:r>
            <a:r>
              <a:rPr lang="en-US" baseline="0" dirty="0"/>
              <a:t>].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Self-sufficient</a:t>
            </a:r>
            <a:r>
              <a:rPr lang="en-US" sz="1200" b="1" i="1" baseline="0" dirty="0"/>
              <a:t> </a:t>
            </a:r>
            <a:r>
              <a:rPr lang="en-US" b="0" i="0" baseline="0" dirty="0"/>
              <a:t>(students repeat –cue to repeat if they don’t - </a:t>
            </a:r>
            <a:r>
              <a:rPr lang="en-US" b="1" baseline="0" dirty="0"/>
              <a:t>put it in their mouths</a:t>
            </a:r>
            <a:r>
              <a:rPr lang="en-US" b="0" i="0" baseline="0" dirty="0"/>
              <a:t>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Sufficient</a:t>
            </a:r>
            <a:r>
              <a:rPr lang="en-US" sz="1200" i="1" dirty="0"/>
              <a:t> </a:t>
            </a:r>
            <a:r>
              <a:rPr lang="en-US" sz="1200" b="1" i="1" dirty="0"/>
              <a:t>evidence</a:t>
            </a:r>
            <a:r>
              <a:rPr lang="en-US" sz="1200" i="1" baseline="0" dirty="0"/>
              <a:t> </a:t>
            </a:r>
            <a:r>
              <a:rPr lang="en-US" b="0" i="0" baseline="0" dirty="0"/>
              <a:t>(students repeat)</a:t>
            </a:r>
            <a:endParaRPr lang="en-US" b="1" i="1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Sufficient</a:t>
            </a:r>
            <a:r>
              <a:rPr lang="en-US" sz="1200" i="1" dirty="0"/>
              <a:t> </a:t>
            </a:r>
            <a:r>
              <a:rPr lang="en-US" sz="1200" b="1" i="1" dirty="0"/>
              <a:t>money</a:t>
            </a:r>
            <a:r>
              <a:rPr lang="en-US" sz="1200" i="1" baseline="0" dirty="0"/>
              <a:t> </a:t>
            </a:r>
            <a:r>
              <a:rPr lang="en-US" b="0" i="0" baseline="0" dirty="0"/>
              <a:t>(students repeat)</a:t>
            </a:r>
            <a:endParaRPr lang="en-US" b="1" i="1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u="none" dirty="0"/>
              <a:t>Sufficient</a:t>
            </a:r>
            <a:r>
              <a:rPr lang="en-US" sz="1200" i="1" u="none" dirty="0"/>
              <a:t> </a:t>
            </a:r>
            <a:r>
              <a:rPr lang="en-US" sz="1200" b="1" i="1" u="none" dirty="0"/>
              <a:t>sleep</a:t>
            </a:r>
            <a:r>
              <a:rPr lang="en-US" sz="1200" b="1" i="1" u="none" baseline="0" dirty="0"/>
              <a:t> </a:t>
            </a:r>
            <a:r>
              <a:rPr lang="en-US" b="0" i="0" baseline="0" dirty="0"/>
              <a:t>(students repeat)</a:t>
            </a:r>
          </a:p>
          <a:p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Read the example and ask students to repeat it (</a:t>
            </a:r>
            <a:r>
              <a:rPr lang="en-US" b="1" baseline="0" dirty="0"/>
              <a:t>put it in their mouths</a:t>
            </a:r>
            <a:r>
              <a:rPr lang="en-US" baseline="0" dirty="0"/>
              <a:t>).</a:t>
            </a:r>
          </a:p>
          <a:p>
            <a:pPr marL="0" indent="0">
              <a:buNone/>
            </a:pPr>
            <a:r>
              <a:rPr lang="en-US" sz="1200" b="1" i="1" dirty="0"/>
              <a:t>I was really tired because I didn’t get </a:t>
            </a:r>
            <a:r>
              <a:rPr lang="en-US" sz="1200" b="1" i="1" u="sng" dirty="0">
                <a:solidFill>
                  <a:srgbClr val="FF0000"/>
                </a:solidFill>
              </a:rPr>
              <a:t>sufficient</a:t>
            </a:r>
            <a:r>
              <a:rPr lang="en-US" sz="1200" b="1" i="1" dirty="0"/>
              <a:t> sleep last night. (Yawn)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Ask students to </a:t>
            </a:r>
            <a:r>
              <a:rPr lang="en-US" b="1" baseline="0" dirty="0"/>
              <a:t>repeat </a:t>
            </a:r>
            <a:r>
              <a:rPr lang="en-US" baseline="0" dirty="0"/>
              <a:t>example.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WRITING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Write these in your notes (use the student worksheet)</a:t>
            </a:r>
            <a:r>
              <a:rPr lang="en-US" b="1" i="1" baseline="0" dirty="0"/>
              <a:t>.</a:t>
            </a:r>
            <a:endParaRPr lang="en-US" sz="1200" b="1" i="1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524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GUIDED:</a:t>
            </a:r>
            <a:r>
              <a:rPr lang="en-US" baseline="0" dirty="0"/>
              <a:t> </a:t>
            </a:r>
            <a:r>
              <a:rPr lang="en-US" dirty="0"/>
              <a:t>Practice using the word in context</a:t>
            </a:r>
            <a:endParaRPr lang="en-US" baseline="0" dirty="0"/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Teacher reads the question. </a:t>
            </a:r>
          </a:p>
          <a:p>
            <a:pPr>
              <a:defRPr/>
            </a:pPr>
            <a:r>
              <a:rPr lang="en-US" sz="1200" b="1" i="1" dirty="0"/>
              <a:t>How much sleep is sufficient for </a:t>
            </a:r>
            <a:r>
              <a:rPr lang="en-US" b="1" i="1" dirty="0"/>
              <a:t>you? This </a:t>
            </a:r>
            <a:r>
              <a:rPr lang="en-US" sz="1200" b="1" i="1" dirty="0"/>
              <a:t>is a pretty big debate. Think about HOW you know that’ you’re getting enough sleep.</a:t>
            </a:r>
            <a:r>
              <a:rPr lang="en-US" b="1" i="1" dirty="0"/>
              <a:t> </a:t>
            </a:r>
            <a:endParaRPr lang="en-US" sz="1200" b="1" i="1" dirty="0">
              <a:cs typeface="Calibri"/>
            </a:endParaRPr>
          </a:p>
          <a:p>
            <a:endParaRPr lang="en-US" dirty="0"/>
          </a:p>
          <a:p>
            <a:r>
              <a:rPr lang="en-US" dirty="0"/>
              <a:t>[read the sample</a:t>
            </a:r>
            <a:r>
              <a:rPr lang="en-US" baseline="0" dirty="0"/>
              <a:t> sentence]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>
                <a:latin typeface="Marker Felt Thin" charset="0"/>
                <a:ea typeface="Marker Felt Thin" charset="0"/>
                <a:cs typeface="Marker Felt Thin" charset="0"/>
              </a:rPr>
              <a:t>Some people say you need 10 hours of sleep a night. Ha! Like that’s going to happen. </a:t>
            </a:r>
          </a:p>
          <a:p>
            <a:endParaRPr lang="en-US" dirty="0"/>
          </a:p>
          <a:p>
            <a:r>
              <a:rPr lang="en-US" baseline="0" dirty="0"/>
              <a:t>Ask for a few student volunteers to give possible answers. </a:t>
            </a:r>
          </a:p>
          <a:p>
            <a:r>
              <a:rPr lang="en-US" b="1" i="1" baseline="0" dirty="0"/>
              <a:t>Ok – answer this question in a complete sentence and give your own reason. </a:t>
            </a:r>
            <a:r>
              <a:rPr lang="en-US" sz="1200" b="1" i="1" dirty="0"/>
              <a:t>[blank] hours is sufficient sleep</a:t>
            </a:r>
            <a:r>
              <a:rPr lang="en-US" sz="1200" b="1" i="1" baseline="0" dirty="0"/>
              <a:t> for me because [blank].</a:t>
            </a:r>
            <a:endParaRPr lang="en-US" baseline="0" dirty="0"/>
          </a:p>
          <a:p>
            <a:r>
              <a:rPr lang="en-US" baseline="0" dirty="0"/>
              <a:t>**Accept any logical answer.</a:t>
            </a:r>
          </a:p>
          <a:p>
            <a:endParaRPr lang="en-US" baseline="0" dirty="0"/>
          </a:p>
          <a:p>
            <a:r>
              <a:rPr lang="en-US" b="1" baseline="0" dirty="0"/>
              <a:t>Cue students to answer in a complete sentence using the sentence frame.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982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GUIDED: Word Study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 err="1">
                <a:cs typeface="Calibri"/>
              </a:rPr>
              <a:t>Suf</a:t>
            </a:r>
            <a:r>
              <a:rPr lang="en-US" dirty="0">
                <a:cs typeface="Calibri"/>
              </a:rPr>
              <a:t>-fi-</a:t>
            </a:r>
            <a:r>
              <a:rPr lang="en-US" dirty="0" err="1">
                <a:cs typeface="Calibri"/>
              </a:rPr>
              <a:t>cient</a:t>
            </a:r>
          </a:p>
          <a:p>
            <a:endParaRPr lang="en-US" dirty="0"/>
          </a:p>
          <a:p>
            <a:r>
              <a:rPr lang="en-US" dirty="0"/>
              <a:t>Let’s look for word parts.</a:t>
            </a:r>
            <a:r>
              <a:rPr lang="en-US" baseline="0" dirty="0"/>
              <a:t> Is there a prefix?</a:t>
            </a:r>
          </a:p>
          <a:p>
            <a:r>
              <a:rPr lang="en-US" dirty="0">
                <a:cs typeface="Calibri"/>
              </a:rPr>
              <a:t>SUF</a:t>
            </a:r>
            <a:endParaRPr lang="en-US" baseline="0" dirty="0">
              <a:cs typeface="Calibri"/>
            </a:endParaRPr>
          </a:p>
          <a:p>
            <a:endParaRPr lang="en-US" baseline="0">
              <a:cs typeface="Calibri"/>
            </a:endParaRPr>
          </a:p>
          <a:p>
            <a:endParaRPr lang="en-US" dirty="0"/>
          </a:p>
          <a:p>
            <a:r>
              <a:rPr lang="en-US" baseline="0" dirty="0"/>
              <a:t>Is there a suffix?</a:t>
            </a:r>
          </a:p>
          <a:p>
            <a:r>
              <a:rPr lang="en-US" dirty="0">
                <a:cs typeface="Calibri"/>
              </a:rPr>
              <a:t>CIENT</a:t>
            </a:r>
            <a:endParaRPr lang="en-US" baseline="0" dirty="0">
              <a:cs typeface="Calibri"/>
            </a:endParaRPr>
          </a:p>
          <a:p>
            <a:endParaRPr lang="en-US" baseline="0" dirty="0"/>
          </a:p>
          <a:p>
            <a:r>
              <a:rPr lang="en-US" baseline="0" dirty="0"/>
              <a:t>What’s left? </a:t>
            </a:r>
          </a:p>
          <a:p>
            <a:r>
              <a:rPr lang="en-US" dirty="0">
                <a:cs typeface="Calibri"/>
              </a:rPr>
              <a:t>I</a:t>
            </a:r>
            <a:endParaRPr lang="en-US" baseline="0" dirty="0">
              <a:cs typeface="Calibri"/>
            </a:endParaRPr>
          </a:p>
          <a:p>
            <a:endParaRPr lang="en-US" baseline="0">
              <a:cs typeface="Calibri"/>
            </a:endParaRPr>
          </a:p>
          <a:p>
            <a:endParaRPr lang="en-US" dirty="0"/>
          </a:p>
          <a:p>
            <a:r>
              <a:rPr lang="en-US" baseline="0" dirty="0"/>
              <a:t>WRITING:</a:t>
            </a:r>
          </a:p>
          <a:p>
            <a:r>
              <a:rPr lang="en-US" baseline="0" dirty="0"/>
              <a:t>Cue students to write the words on their worksheet (on the next slide)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6840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Students can check what they wrote in their</a:t>
            </a:r>
            <a:r>
              <a:rPr lang="en-US" baseline="0" dirty="0"/>
              <a:t>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072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use their worksheet to test themselves, an elbow partner, etc. Teacher’s choice.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0874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come up with their own example and draw a picture with a caption on their worksheet.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394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Play </a:t>
            </a:r>
            <a:r>
              <a:rPr lang="en-US"/>
              <a:t>a Vocabulary Review Game from the list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056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640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76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631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35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069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9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2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518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18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638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1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Sufficient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280" y="4301467"/>
            <a:ext cx="6038193" cy="1604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Example:</a:t>
            </a:r>
          </a:p>
          <a:p>
            <a:pPr marL="0" indent="0">
              <a:buNone/>
            </a:pPr>
            <a:r>
              <a:rPr lang="en-US" sz="3000" dirty="0"/>
              <a:t>I was really tired because I didn’t get </a:t>
            </a:r>
            <a:r>
              <a:rPr lang="en-US" sz="3000" b="1" dirty="0">
                <a:solidFill>
                  <a:srgbClr val="FF0000"/>
                </a:solidFill>
              </a:rPr>
              <a:t>sufficient</a:t>
            </a:r>
            <a:r>
              <a:rPr lang="en-US" sz="3000" dirty="0"/>
              <a:t> sleep last night. (Yawn)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199" y="1360041"/>
            <a:ext cx="5252357" cy="150810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Definition: When something is </a:t>
            </a:r>
            <a:r>
              <a:rPr lang="en-US" sz="2800" b="1" dirty="0">
                <a:solidFill>
                  <a:srgbClr val="FF0000"/>
                </a:solidFill>
              </a:rPr>
              <a:t>sufficient</a:t>
            </a:r>
            <a:r>
              <a:rPr lang="en-US" sz="2800" b="1" dirty="0"/>
              <a:t> it is good enough.</a:t>
            </a:r>
          </a:p>
          <a:p>
            <a:r>
              <a:rPr lang="en-US" i="1" dirty="0"/>
              <a:t>Synonyms: adequate, acceptable</a:t>
            </a:r>
          </a:p>
          <a:p>
            <a:r>
              <a:rPr lang="en-US" i="1" dirty="0"/>
              <a:t>Antonyms: lacking, unsatisfactory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14745" y="677917"/>
            <a:ext cx="34999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Ways you might hear this word: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/>
              <a:t>Self-</a:t>
            </a:r>
            <a:r>
              <a:rPr lang="en-US" sz="2400" b="1" dirty="0"/>
              <a:t>sufficient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b="1" dirty="0"/>
              <a:t>Sufficient</a:t>
            </a:r>
            <a:r>
              <a:rPr lang="en-US" sz="2400" dirty="0"/>
              <a:t> evidence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b="1" dirty="0"/>
              <a:t>Sufficient</a:t>
            </a:r>
            <a:r>
              <a:rPr lang="en-US" sz="2400" dirty="0"/>
              <a:t> money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b="1" dirty="0"/>
              <a:t>Sufficient</a:t>
            </a:r>
            <a:r>
              <a:rPr lang="en-US" sz="2400" dirty="0"/>
              <a:t> sleep</a:t>
            </a:r>
            <a:endParaRPr lang="en-US" sz="2400" b="1" dirty="0"/>
          </a:p>
          <a:p>
            <a:pPr marL="342900" indent="-342900">
              <a:buFont typeface="Arial" charset="0"/>
              <a:buChar char="•"/>
            </a:pPr>
            <a:endParaRPr lang="en-US" sz="2400" b="1" dirty="0"/>
          </a:p>
          <a:p>
            <a:pPr marL="342900" indent="-342900">
              <a:buFont typeface="Arial" charset="0"/>
              <a:buChar char="•"/>
            </a:pP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14744" y="2699064"/>
            <a:ext cx="3247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Related words: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Sufficiency, sufficiently  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8611" y="3576032"/>
            <a:ext cx="4219962" cy="3055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653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Sufficient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6697" y="1528029"/>
            <a:ext cx="9709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How much sleep is </a:t>
            </a:r>
            <a:r>
              <a:rPr lang="en-US" sz="3600" b="1" dirty="0">
                <a:solidFill>
                  <a:srgbClr val="FF0000"/>
                </a:solidFill>
              </a:rPr>
              <a:t>sufficient </a:t>
            </a:r>
            <a:r>
              <a:rPr lang="en-US" sz="3600" dirty="0"/>
              <a:t>for you?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6697" y="5739367"/>
            <a:ext cx="11498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____ hours is </a:t>
            </a:r>
            <a:r>
              <a:rPr lang="en-US" sz="3600" b="1" dirty="0">
                <a:solidFill>
                  <a:srgbClr val="FF0000"/>
                </a:solidFill>
              </a:rPr>
              <a:t>sufficient </a:t>
            </a:r>
            <a:r>
              <a:rPr lang="en-US" sz="3600" dirty="0">
                <a:solidFill>
                  <a:srgbClr val="002060"/>
                </a:solidFill>
              </a:rPr>
              <a:t>sleep for me </a:t>
            </a:r>
            <a:r>
              <a:rPr lang="en-US" sz="3600" dirty="0"/>
              <a:t>because ____________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72458" y="423569"/>
            <a:ext cx="4081342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Definition: Good enough.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7565" y="2617588"/>
            <a:ext cx="562698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Marker Felt Thin" charset="0"/>
                <a:ea typeface="Marker Felt Thin" charset="0"/>
                <a:cs typeface="Marker Felt Thin" charset="0"/>
              </a:rPr>
              <a:t>Some people say you need 10 hours of sleep a night. Ha! Like that’s going to happen.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2458" y="2360367"/>
            <a:ext cx="4219962" cy="3055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91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953" y="365125"/>
            <a:ext cx="10982093" cy="1788795"/>
          </a:xfrm>
        </p:spPr>
        <p:txBody>
          <a:bodyPr>
            <a:normAutofit/>
          </a:bodyPr>
          <a:lstStyle/>
          <a:p>
            <a:r>
              <a:rPr lang="en-US" sz="4000" b="1" dirty="0"/>
              <a:t>WORD STUDY:  </a:t>
            </a:r>
            <a:r>
              <a:rPr lang="en-US" sz="6000" b="1" dirty="0">
                <a:solidFill>
                  <a:srgbClr val="0432FF"/>
                </a:solidFill>
              </a:rPr>
              <a:t>Sufficient 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199" y="1427040"/>
            <a:ext cx="10515600" cy="4351338"/>
          </a:xfrm>
        </p:spPr>
        <p:txBody>
          <a:bodyPr>
            <a:noAutofit/>
          </a:bodyPr>
          <a:lstStyle/>
          <a:p>
            <a:r>
              <a:rPr lang="en-US" sz="4000" dirty="0"/>
              <a:t>Directions:</a:t>
            </a:r>
          </a:p>
          <a:p>
            <a:pPr lvl="1"/>
            <a:r>
              <a:rPr lang="en-US" sz="3200" dirty="0"/>
              <a:t>Write the word on you paper in “Word Study”</a:t>
            </a:r>
          </a:p>
          <a:p>
            <a:pPr lvl="1"/>
            <a:r>
              <a:rPr lang="en-US" sz="3200" dirty="0"/>
              <a:t>Is there a prefix?</a:t>
            </a:r>
          </a:p>
          <a:p>
            <a:pPr lvl="2"/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Is there a suffix?</a:t>
            </a:r>
          </a:p>
          <a:p>
            <a:pPr marL="1143000" lvl="3">
              <a:spcBef>
                <a:spcPts val="1000"/>
              </a:spcBef>
            </a:pPr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What’s left (root/base)?</a:t>
            </a:r>
          </a:p>
          <a:p>
            <a:pPr lvl="2"/>
            <a:r>
              <a:rPr lang="en-US" sz="2400" dirty="0"/>
              <a:t>UNDERLINE each vowel or vowel team</a:t>
            </a:r>
          </a:p>
          <a:p>
            <a:pPr lvl="2"/>
            <a:r>
              <a:rPr lang="en-US" sz="2400" dirty="0"/>
              <a:t>Add slashes if it’s too long</a:t>
            </a:r>
          </a:p>
          <a:p>
            <a:pPr lvl="2"/>
            <a:r>
              <a:rPr lang="en-US" sz="2400" dirty="0"/>
              <a:t>Make sure there is a vowel in each section</a:t>
            </a:r>
          </a:p>
        </p:txBody>
      </p:sp>
    </p:spTree>
    <p:extLst>
      <p:ext uri="{BB962C8B-B14F-4D97-AF65-F5344CB8AC3E}">
        <p14:creationId xmlns:p14="http://schemas.microsoft.com/office/powerpoint/2010/main" val="1066593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WORD STUDY: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9600" dirty="0" err="1"/>
              <a:t>Suf</a:t>
            </a:r>
            <a:r>
              <a:rPr lang="en-US" sz="9600" dirty="0"/>
              <a:t>/ </a:t>
            </a:r>
            <a:r>
              <a:rPr lang="en-US" sz="9600" u="sng" dirty="0" err="1"/>
              <a:t>i</a:t>
            </a:r>
            <a:r>
              <a:rPr lang="en-US" sz="9600" dirty="0"/>
              <a:t> /</a:t>
            </a:r>
            <a:r>
              <a:rPr lang="en-US" sz="9600" dirty="0" err="1"/>
              <a:t>cient</a:t>
            </a:r>
            <a:endParaRPr lang="en-US" sz="9600" dirty="0"/>
          </a:p>
          <a:p>
            <a:pPr marL="914400" lvl="2" indent="0">
              <a:buNone/>
            </a:pPr>
            <a:endParaRPr lang="en-US" sz="6500" dirty="0"/>
          </a:p>
          <a:p>
            <a:pPr marL="914400" lvl="2" indent="0">
              <a:buNone/>
            </a:pPr>
            <a:r>
              <a:rPr lang="en-US" sz="6500" dirty="0"/>
              <a:t>Prefix = </a:t>
            </a:r>
            <a:r>
              <a:rPr lang="en-US" sz="6500" b="1" dirty="0" err="1">
                <a:solidFill>
                  <a:srgbClr val="FF0000"/>
                </a:solidFill>
              </a:rPr>
              <a:t>suf</a:t>
            </a:r>
            <a:r>
              <a:rPr lang="en-US" sz="6500" dirty="0">
                <a:solidFill>
                  <a:srgbClr val="FF0000"/>
                </a:solidFill>
              </a:rPr>
              <a:t> </a:t>
            </a:r>
            <a:r>
              <a:rPr lang="en-US" sz="6500" dirty="0"/>
              <a:t>(under)</a:t>
            </a:r>
          </a:p>
          <a:p>
            <a:pPr marL="914400" lvl="2" indent="0">
              <a:buNone/>
            </a:pPr>
            <a:r>
              <a:rPr lang="en-US" sz="6500" dirty="0"/>
              <a:t>Suffix = </a:t>
            </a:r>
            <a:r>
              <a:rPr lang="en-US" sz="6500" b="1" dirty="0" err="1">
                <a:solidFill>
                  <a:srgbClr val="FF0000"/>
                </a:solidFill>
              </a:rPr>
              <a:t>cient</a:t>
            </a:r>
            <a:r>
              <a:rPr lang="en-US" sz="6500" dirty="0">
                <a:solidFill>
                  <a:srgbClr val="FF0000"/>
                </a:solidFill>
              </a:rPr>
              <a:t> </a:t>
            </a:r>
            <a:r>
              <a:rPr lang="en-US" sz="6500" dirty="0"/>
              <a:t>(state of being)</a:t>
            </a:r>
          </a:p>
          <a:p>
            <a:pPr marL="914400" lvl="2" indent="0">
              <a:buNone/>
            </a:pPr>
            <a:r>
              <a:rPr lang="en-US" sz="6500" dirty="0"/>
              <a:t>What’s left = </a:t>
            </a:r>
            <a:r>
              <a:rPr lang="en-US" sz="6500" b="1" dirty="0" err="1">
                <a:solidFill>
                  <a:srgbClr val="FF0000"/>
                </a:solidFill>
              </a:rPr>
              <a:t>i</a:t>
            </a:r>
            <a:endParaRPr lang="en-US" sz="52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sz="9600" dirty="0"/>
          </a:p>
        </p:txBody>
      </p:sp>
      <p:sp>
        <p:nvSpPr>
          <p:cNvPr id="4" name="Oval 3"/>
          <p:cNvSpPr/>
          <p:nvPr/>
        </p:nvSpPr>
        <p:spPr>
          <a:xfrm>
            <a:off x="3235569" y="1358642"/>
            <a:ext cx="1986136" cy="174550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095999" y="1358642"/>
            <a:ext cx="2735179" cy="174550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93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Use your notes:</a:t>
            </a:r>
            <a:br>
              <a:rPr lang="en-US" dirty="0"/>
            </a:br>
            <a:r>
              <a:rPr lang="en-US" dirty="0"/>
              <a:t>	Quiz a partner!    </a:t>
            </a:r>
            <a:br>
              <a:rPr lang="en-US" dirty="0"/>
            </a:br>
            <a:r>
              <a:rPr lang="en-US" dirty="0"/>
              <a:t>	Test yourself.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Sufficient</a:t>
            </a:r>
            <a:endParaRPr lang="en-US" sz="8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6437" y="3121128"/>
            <a:ext cx="4219962" cy="3055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316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 a picture with caption on your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Sufficient</a:t>
            </a:r>
            <a:endParaRPr lang="en-US" sz="8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6019" y="3121128"/>
            <a:ext cx="4219962" cy="3055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316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Practice!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181100"/>
            <a:ext cx="8001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2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674</Words>
  <Application>Microsoft Office PowerPoint</Application>
  <PresentationFormat>Widescreen</PresentationFormat>
  <Paragraphs>119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Sufficient  </vt:lpstr>
      <vt:lpstr>Sufficient </vt:lpstr>
      <vt:lpstr>WORD STUDY:  Sufficient  </vt:lpstr>
      <vt:lpstr>WORD STUDY:  </vt:lpstr>
      <vt:lpstr>Use your notes:  Quiz a partner!      Test yourself.</vt:lpstr>
      <vt:lpstr>Draw a picture with caption on your paper</vt:lpstr>
      <vt:lpstr>Practice!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</dc:title>
  <dc:creator>Microsoft Office User</dc:creator>
  <cp:lastModifiedBy>Microsoft Office User</cp:lastModifiedBy>
  <cp:revision>56</cp:revision>
  <dcterms:created xsi:type="dcterms:W3CDTF">2018-02-26T15:11:49Z</dcterms:created>
  <dcterms:modified xsi:type="dcterms:W3CDTF">2019-02-19T19:55:28Z</dcterms:modified>
</cp:coreProperties>
</file>