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63" r:id="rId2"/>
    <p:sldId id="283" r:id="rId3"/>
    <p:sldId id="291" r:id="rId4"/>
    <p:sldId id="292" r:id="rId5"/>
    <p:sldId id="293" r:id="rId6"/>
    <p:sldId id="294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2064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13B83865-EDC5-44BB-AB32-D1B17037A585}"/>
    <pc:docChg chg="modSld">
      <pc:chgData name="" userId="" providerId="" clId="Web-{13B83865-EDC5-44BB-AB32-D1B17037A585}" dt="2019-02-19T19:12:27.794" v="45" actId="1076"/>
      <pc:docMkLst>
        <pc:docMk/>
      </pc:docMkLst>
      <pc:sldChg chg="modSp modNotes">
        <pc:chgData name="" userId="" providerId="" clId="Web-{13B83865-EDC5-44BB-AB32-D1B17037A585}" dt="2019-02-19T19:11:45.262" v="41" actId="20577"/>
        <pc:sldMkLst>
          <pc:docMk/>
          <pc:sldMk cId="1321642144" sldId="263"/>
        </pc:sldMkLst>
        <pc:spChg chg="mod">
          <ac:chgData name="" userId="" providerId="" clId="Web-{13B83865-EDC5-44BB-AB32-D1B17037A585}" dt="2019-02-19T19:11:45.262" v="41" actId="20577"/>
          <ac:spMkLst>
            <pc:docMk/>
            <pc:sldMk cId="1321642144" sldId="263"/>
            <ac:spMk id="4" creationId="{00000000-0000-0000-0000-000000000000}"/>
          </ac:spMkLst>
        </pc:spChg>
      </pc:sldChg>
      <pc:sldChg chg="modSp">
        <pc:chgData name="" userId="" providerId="" clId="Web-{13B83865-EDC5-44BB-AB32-D1B17037A585}" dt="2019-02-19T19:12:27.794" v="45" actId="1076"/>
        <pc:sldMkLst>
          <pc:docMk/>
          <pc:sldMk cId="268993401" sldId="292"/>
        </pc:sldMkLst>
        <pc:spChg chg="mod">
          <ac:chgData name="" userId="" providerId="" clId="Web-{13B83865-EDC5-44BB-AB32-D1B17037A585}" dt="2019-02-19T19:12:27.794" v="45" actId="1076"/>
          <ac:spMkLst>
            <pc:docMk/>
            <pc:sldMk cId="268993401" sldId="292"/>
            <ac:spMk id="4" creationId="{00000000-0000-0000-0000-000000000000}"/>
          </ac:spMkLst>
        </pc:spChg>
        <pc:spChg chg="mod">
          <ac:chgData name="" userId="" providerId="" clId="Web-{13B83865-EDC5-44BB-AB32-D1B17037A585}" dt="2019-02-19T19:12:20.747" v="43" actId="1076"/>
          <ac:spMkLst>
            <pc:docMk/>
            <pc:sldMk cId="268993401" sldId="292"/>
            <ac:spMk id="5" creationId="{F23B874F-1378-4B48-9FEA-374136CFF8D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FA722C-5189-CD45-9606-CF975D4CECB9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109FD-D01D-3A49-A066-43A5D06F5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09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65982"/>
            <a:ext cx="5486400" cy="3535017"/>
          </a:xfrm>
        </p:spPr>
        <p:txBody>
          <a:bodyPr/>
          <a:lstStyle/>
          <a:p>
            <a:r>
              <a:rPr lang="en-US" baseline="0" dirty="0"/>
              <a:t>GUIDED: Introduce the word</a:t>
            </a:r>
          </a:p>
          <a:p>
            <a:endParaRPr lang="en-US" baseline="0" dirty="0"/>
          </a:p>
          <a:p>
            <a:r>
              <a:rPr lang="en-US" baseline="0" dirty="0"/>
              <a:t>VERBAL:</a:t>
            </a:r>
          </a:p>
          <a:p>
            <a:r>
              <a:rPr lang="en-US" baseline="0" dirty="0"/>
              <a:t>Say the word and ask students to repeat it:  </a:t>
            </a:r>
          </a:p>
          <a:p>
            <a:r>
              <a:rPr lang="en-US" b="1" i="1" baseline="0" dirty="0"/>
              <a:t>Prejudice– what word? That’s right. Prejudice.</a:t>
            </a:r>
          </a:p>
          <a:p>
            <a:endParaRPr lang="en-US" baseline="0" dirty="0"/>
          </a:p>
          <a:p>
            <a:r>
              <a:rPr lang="en-US" baseline="0" dirty="0"/>
              <a:t>Read the definition out loud and ask students to </a:t>
            </a:r>
            <a:r>
              <a:rPr lang="en-US" b="1" baseline="0" dirty="0"/>
              <a:t>repeat</a:t>
            </a:r>
            <a:r>
              <a:rPr lang="en-US" baseline="0" dirty="0"/>
              <a:t> it.</a:t>
            </a:r>
          </a:p>
          <a:p>
            <a:r>
              <a:rPr lang="en-US" b="1" dirty="0"/>
              <a:t>: A prejudice is an unreasonable dislike of a group of people or things or a preference for one group of people or things over another.</a:t>
            </a:r>
          </a:p>
          <a:p>
            <a:endParaRPr lang="en-US" baseline="0" dirty="0"/>
          </a:p>
          <a:p>
            <a:r>
              <a:rPr lang="en-US" b="1" i="1" baseline="0" dirty="0"/>
              <a:t>Some synonyms (you guys remember that synonyms are words that mean the same thing) for prejudice</a:t>
            </a:r>
            <a:r>
              <a:rPr lang="en-US" b="1" i="1" dirty="0"/>
              <a:t> </a:t>
            </a:r>
            <a:r>
              <a:rPr lang="en-US" b="1" i="1" baseline="0" dirty="0"/>
              <a:t> are </a:t>
            </a:r>
            <a:r>
              <a:rPr lang="en-US" b="1" i="1" u="sng" dirty="0"/>
              <a:t>bias</a:t>
            </a:r>
            <a:r>
              <a:rPr lang="en-US" i="1" baseline="0" dirty="0"/>
              <a:t> </a:t>
            </a:r>
            <a:r>
              <a:rPr lang="en-US" b="1" i="1" dirty="0"/>
              <a:t>and </a:t>
            </a:r>
            <a:r>
              <a:rPr lang="en-US" b="1" i="1" u="sng" dirty="0"/>
              <a:t>discrimination.</a:t>
            </a:r>
            <a:endParaRPr lang="en-US" b="1" i="1" u="sng" baseline="0" dirty="0">
              <a:cs typeface="Calibri"/>
            </a:endParaRPr>
          </a:p>
          <a:p>
            <a:pPr>
              <a:defRPr/>
            </a:pPr>
            <a:endParaRPr lang="en-US" b="1" i="1" dirty="0"/>
          </a:p>
          <a:p>
            <a:pPr>
              <a:defRPr/>
            </a:pPr>
            <a:r>
              <a:rPr lang="en-US" b="1" i="1" dirty="0"/>
              <a:t>Some antonyms (you guys remember that antonyms are words that mean the opposite) for prejudice are , </a:t>
            </a:r>
            <a:r>
              <a:rPr lang="en-US" b="1" i="1" u="sng" dirty="0"/>
              <a:t>tolerance </a:t>
            </a:r>
            <a:r>
              <a:rPr lang="en-US" b="1" i="1" dirty="0"/>
              <a:t>and </a:t>
            </a:r>
            <a:r>
              <a:rPr lang="en-US" b="1" i="1" u="sng" dirty="0"/>
              <a:t>admiration</a:t>
            </a:r>
            <a:r>
              <a:rPr lang="en-US" b="1" i="1" dirty="0"/>
              <a:t>.</a:t>
            </a:r>
            <a:endParaRPr lang="en-US" b="1" i="1" dirty="0">
              <a:cs typeface="Calibri"/>
            </a:endParaRPr>
          </a:p>
          <a:p>
            <a:endParaRPr lang="en-US" baseline="0" dirty="0"/>
          </a:p>
          <a:p>
            <a:r>
              <a:rPr lang="en-US" b="1" i="1" baseline="0" dirty="0"/>
              <a:t>Some ways you might here analyze every day are:  </a:t>
            </a:r>
            <a:r>
              <a:rPr lang="en-US" baseline="0" dirty="0"/>
              <a:t>[say 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>
                <a:solidFill>
                  <a:srgbClr val="FF0000"/>
                </a:solidFill>
              </a:rPr>
              <a:t>EACH ONE</a:t>
            </a:r>
            <a:r>
              <a:rPr lang="en-US" b="1" u="none" baseline="0" dirty="0">
                <a:solidFill>
                  <a:srgbClr val="FF0000"/>
                </a:solidFill>
              </a:rPr>
              <a:t> </a:t>
            </a:r>
            <a:r>
              <a:rPr lang="en-US" baseline="0" dirty="0"/>
              <a:t>after you - </a:t>
            </a:r>
            <a:r>
              <a:rPr lang="en-US" b="1" baseline="0" dirty="0"/>
              <a:t>put it in their mouths</a:t>
            </a:r>
            <a:r>
              <a:rPr lang="en-US" baseline="0" dirty="0"/>
              <a:t>].</a:t>
            </a:r>
          </a:p>
          <a:p>
            <a:pPr>
              <a:defRPr/>
            </a:pPr>
            <a:r>
              <a:rPr lang="en-US" b="1" i="1" dirty="0"/>
              <a:t>Racial prejudice </a:t>
            </a:r>
            <a:r>
              <a:rPr lang="en-US" dirty="0"/>
              <a:t>(students repeat –cue to repeat if they don’t - </a:t>
            </a:r>
            <a:r>
              <a:rPr lang="en-US" b="1" dirty="0"/>
              <a:t>put it in their mouths</a:t>
            </a:r>
            <a:r>
              <a:rPr lang="en-US" dirty="0"/>
              <a:t>)</a:t>
            </a:r>
          </a:p>
          <a:p>
            <a:pPr>
              <a:defRPr/>
            </a:pPr>
            <a:r>
              <a:rPr lang="en-US" b="1" i="1" dirty="0"/>
              <a:t>Religious prejudice </a:t>
            </a:r>
            <a:r>
              <a:rPr lang="en-US" dirty="0"/>
              <a:t>(students repeat)</a:t>
            </a:r>
            <a:endParaRPr lang="en-US" b="1" i="1" dirty="0"/>
          </a:p>
          <a:p>
            <a:pPr>
              <a:defRPr/>
            </a:pPr>
            <a:r>
              <a:rPr lang="en-US" b="1" i="1" dirty="0"/>
              <a:t>Victim of prejudice </a:t>
            </a:r>
            <a:r>
              <a:rPr lang="en-US" dirty="0"/>
              <a:t>(students repeat)</a:t>
            </a:r>
            <a:endParaRPr lang="en-US" b="1" i="1" dirty="0"/>
          </a:p>
          <a:p>
            <a:pPr>
              <a:defRPr/>
            </a:pPr>
            <a:r>
              <a:rPr lang="en-US" b="1" i="1" dirty="0"/>
              <a:t>Lack of prejudice </a:t>
            </a:r>
            <a:r>
              <a:rPr lang="en-US" dirty="0"/>
              <a:t>(students repeat)</a:t>
            </a:r>
          </a:p>
          <a:p>
            <a:endParaRPr lang="en-US" baseline="0" dirty="0"/>
          </a:p>
          <a:p>
            <a:pPr>
              <a:defRPr/>
            </a:pPr>
            <a:r>
              <a:rPr lang="en-US" dirty="0"/>
              <a:t>Read the example and ask students to repeat it (</a:t>
            </a:r>
            <a:r>
              <a:rPr lang="en-US" b="1" dirty="0"/>
              <a:t>put it in their mouths</a:t>
            </a:r>
            <a:r>
              <a:rPr lang="en-US" dirty="0"/>
              <a:t>).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Ask students to </a:t>
            </a:r>
            <a:r>
              <a:rPr lang="en-US" b="1" dirty="0"/>
              <a:t>repeat </a:t>
            </a:r>
            <a:r>
              <a:rPr lang="en-US" dirty="0"/>
              <a:t>example.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WRITING</a:t>
            </a:r>
          </a:p>
          <a:p>
            <a:pPr>
              <a:defRPr/>
            </a:pPr>
            <a:r>
              <a:rPr lang="en-US" b="1" i="1" dirty="0"/>
              <a:t>Write these in your notes (use the student worksheet).</a:t>
            </a:r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2060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GUIDED: Practice using the word in context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r>
              <a:rPr lang="en-US" b="1" i="1" dirty="0"/>
              <a:t>What type of prejudice is shown in these pictures?</a:t>
            </a:r>
          </a:p>
          <a:p>
            <a:endParaRPr lang="en-US" dirty="0"/>
          </a:p>
          <a:p>
            <a:r>
              <a:rPr lang="en-US" dirty="0"/>
              <a:t>[read the sample</a:t>
            </a:r>
            <a:r>
              <a:rPr lang="en-US" baseline="0" dirty="0"/>
              <a:t> sentence]</a:t>
            </a:r>
          </a:p>
          <a:p>
            <a:r>
              <a:rPr lang="en-US" b="1" i="1" dirty="0"/>
              <a:t>This image shows _________ prejudice.  This images shows __________ prejudice.</a:t>
            </a:r>
          </a:p>
          <a:p>
            <a:r>
              <a:rPr lang="en-US" baseline="0" dirty="0"/>
              <a:t>Ask for a few student volunteers to give possible answers. </a:t>
            </a:r>
          </a:p>
          <a:p>
            <a:r>
              <a:rPr lang="en-US" b="1" i="1" baseline="0" dirty="0"/>
              <a:t>Ok – answer this question in a complete sentence and give your own reason. </a:t>
            </a:r>
            <a:r>
              <a:rPr lang="en-US" baseline="0" dirty="0"/>
              <a:t>**Accept any logical answer.</a:t>
            </a:r>
          </a:p>
          <a:p>
            <a:endParaRPr lang="en-US" baseline="0" dirty="0"/>
          </a:p>
          <a:p>
            <a:r>
              <a:rPr lang="en-US" baseline="0" dirty="0"/>
              <a:t>Cue students to answer in a complete sentence using the sentence frame. </a:t>
            </a:r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092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Pre-</a:t>
            </a:r>
            <a:r>
              <a:rPr lang="en-US" dirty="0" err="1"/>
              <a:t>jud</a:t>
            </a:r>
            <a:r>
              <a:rPr lang="en-US" dirty="0"/>
              <a:t>-ice</a:t>
            </a:r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dirty="0"/>
              <a:t>PRE</a:t>
            </a:r>
            <a:endParaRPr lang="en-US" baseline="0" dirty="0"/>
          </a:p>
          <a:p>
            <a:endParaRPr lang="en-US" baseline="0" dirty="0"/>
          </a:p>
          <a:p>
            <a:r>
              <a:rPr lang="en-US" baseline="0" dirty="0"/>
              <a:t>Is there a suffix?</a:t>
            </a:r>
          </a:p>
          <a:p>
            <a:r>
              <a:rPr lang="en-US" baseline="0" dirty="0"/>
              <a:t>ICE</a:t>
            </a:r>
          </a:p>
          <a:p>
            <a:endParaRPr lang="en-US" baseline="0" dirty="0"/>
          </a:p>
          <a:p>
            <a:r>
              <a:rPr lang="en-US" baseline="0" dirty="0"/>
              <a:t>What’s left? Can we slash it? Let’s look for the vowels and underline them.</a:t>
            </a:r>
          </a:p>
          <a:p>
            <a:r>
              <a:rPr lang="en-US" dirty="0"/>
              <a:t>JUD</a:t>
            </a:r>
          </a:p>
          <a:p>
            <a:endParaRPr lang="en-US" baseline="0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34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8102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260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11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78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28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586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367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43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923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16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67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701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882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519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747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36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Prejudice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457" y="4299470"/>
            <a:ext cx="6038193" cy="1604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Example: </a:t>
            </a:r>
          </a:p>
          <a:p>
            <a:pPr marL="0" indent="0">
              <a:buNone/>
            </a:pPr>
            <a:r>
              <a:rPr lang="en-US" sz="3300" dirty="0"/>
              <a:t>When a person is rejected because of their race, culture, language, or other difference, this is an example of </a:t>
            </a:r>
            <a:r>
              <a:rPr lang="en-US" sz="3300" b="1" dirty="0">
                <a:solidFill>
                  <a:srgbClr val="FF0000"/>
                </a:solidFill>
              </a:rPr>
              <a:t>prejudice</a:t>
            </a:r>
            <a:r>
              <a:rPr lang="en-US" sz="3300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1981" y="1251184"/>
            <a:ext cx="5731329" cy="298543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Definition: A 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prejudice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is an unreasonable dislike of a group of people or things or a preference for one group of people or things over another.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>
                <a:solidFill>
                  <a:prstClr val="black"/>
                </a:solidFill>
                <a:latin typeface="Calibri"/>
              </a:rPr>
              <a:t>Synonyms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bias, discrimination</a:t>
            </a:r>
            <a:endParaRPr lang="en-US" sz="2400" b="0" i="1" u="none" strike="noStrike" kern="1200" cap="none" spc="0" baseline="0" noProof="0" dirty="0">
              <a:solidFill>
                <a:prstClr val="black"/>
              </a:solidFill>
              <a:latin typeface="Calibri"/>
              <a:cs typeface="Calibri"/>
            </a:endParaRPr>
          </a:p>
          <a:p>
            <a:pPr>
              <a:defRPr/>
            </a:pPr>
            <a:r>
              <a:rPr lang="en-US" sz="2400" i="1" dirty="0">
                <a:solidFill>
                  <a:prstClr val="black"/>
                </a:solidFill>
                <a:latin typeface="Calibri"/>
                <a:cs typeface="Calibri"/>
              </a:rPr>
              <a:t>Antonyms: tolerance, admiration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4745" y="677917"/>
            <a:ext cx="349994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Ways you might hear this word: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Racial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prejudice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Religious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prejudice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Victim of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prejudice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Lack of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prejudice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14745" y="2492450"/>
            <a:ext cx="31640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Related word: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Prejudiced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Prejudicial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C1DA61-146C-4A45-A273-BD76B81D72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8436" y="3578325"/>
            <a:ext cx="3958895" cy="29653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353800" y="6356350"/>
            <a:ext cx="490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21642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Prejudice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9467" y="1209024"/>
            <a:ext cx="52565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What type of </a:t>
            </a:r>
            <a:r>
              <a:rPr lang="en-US" sz="3600" b="1" dirty="0">
                <a:solidFill>
                  <a:srgbClr val="FF0000"/>
                </a:solidFill>
              </a:rPr>
              <a:t>prejudice</a:t>
            </a:r>
            <a:r>
              <a:rPr lang="en-US" sz="3600" dirty="0"/>
              <a:t> is shown in these pictures?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8585" y="5548639"/>
            <a:ext cx="51707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This image shows _________ </a:t>
            </a:r>
            <a:r>
              <a:rPr lang="en-US" sz="3600" b="1" dirty="0">
                <a:solidFill>
                  <a:srgbClr val="FF0000"/>
                </a:solidFill>
              </a:rPr>
              <a:t>prejudice</a:t>
            </a:r>
            <a:r>
              <a:rPr lang="en-US" sz="3600" dirty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74227" y="5548639"/>
            <a:ext cx="51707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This image shows _______ </a:t>
            </a:r>
            <a:r>
              <a:rPr lang="en-US" sz="3600" b="1" dirty="0">
                <a:solidFill>
                  <a:srgbClr val="FF0000"/>
                </a:solidFill>
              </a:rPr>
              <a:t>prejudice</a:t>
            </a:r>
            <a:r>
              <a:rPr lang="en-US" sz="3600" dirty="0"/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07B219-C0EB-584A-A96C-EFFEE170269B}"/>
              </a:ext>
            </a:extLst>
          </p:cNvPr>
          <p:cNvSpPr txBox="1"/>
          <p:nvPr/>
        </p:nvSpPr>
        <p:spPr>
          <a:xfrm>
            <a:off x="8172309" y="424194"/>
            <a:ext cx="3499945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/>
              <a:t>Definition: An unreasonable dislike or preference for for something or someone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1B677B-23F3-1440-8D07-C31223C696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635250"/>
            <a:ext cx="5098498" cy="26225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7317632-98FB-E74B-B28D-28CF9B99EB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6575" y="2566793"/>
            <a:ext cx="4029076" cy="29202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353800" y="6356350"/>
            <a:ext cx="490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392332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r>
              <a:rPr lang="en-US" b="1" dirty="0">
                <a:solidFill>
                  <a:srgbClr val="0432FF"/>
                </a:solidFill>
              </a:rPr>
              <a:t>Prejudice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316788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9600" dirty="0"/>
              <a:t>Pre/</a:t>
            </a:r>
            <a:r>
              <a:rPr lang="en-US" sz="9600" dirty="0" err="1"/>
              <a:t>j</a:t>
            </a:r>
            <a:r>
              <a:rPr lang="en-US" sz="9600" u="sng" dirty="0" err="1"/>
              <a:t>u</a:t>
            </a:r>
            <a:r>
              <a:rPr lang="en-US" sz="9600" dirty="0" err="1"/>
              <a:t>d</a:t>
            </a:r>
            <a:r>
              <a:rPr lang="en-US" sz="9600" dirty="0"/>
              <a:t>/</a:t>
            </a:r>
            <a:r>
              <a:rPr lang="en-US" sz="9600" u="sng" dirty="0"/>
              <a:t>ice</a:t>
            </a:r>
          </a:p>
          <a:p>
            <a:pPr marL="0" indent="0" algn="ctr">
              <a:buNone/>
            </a:pPr>
            <a:endParaRPr lang="en-US" sz="6500" dirty="0"/>
          </a:p>
          <a:p>
            <a:pPr marL="1371600" lvl="3" indent="0">
              <a:buNone/>
            </a:pPr>
            <a:r>
              <a:rPr lang="en-US" sz="5200" dirty="0"/>
              <a:t>Prefix = </a:t>
            </a:r>
            <a:r>
              <a:rPr lang="en-US" sz="5200" b="1" dirty="0">
                <a:solidFill>
                  <a:srgbClr val="FF0000"/>
                </a:solidFill>
              </a:rPr>
              <a:t>Pre</a:t>
            </a:r>
            <a:r>
              <a:rPr lang="en-US" sz="5200" dirty="0"/>
              <a:t> (before)</a:t>
            </a:r>
          </a:p>
          <a:p>
            <a:pPr marL="1371600" lvl="3" indent="0">
              <a:buNone/>
            </a:pPr>
            <a:r>
              <a:rPr lang="en-US" sz="5200" dirty="0"/>
              <a:t>Suffix = </a:t>
            </a:r>
            <a:r>
              <a:rPr lang="en-US" sz="5200" b="1" dirty="0">
                <a:solidFill>
                  <a:srgbClr val="FF0000"/>
                </a:solidFill>
              </a:rPr>
              <a:t>ice </a:t>
            </a:r>
            <a:r>
              <a:rPr lang="en-US" sz="5200" dirty="0"/>
              <a:t>(quality or condition)</a:t>
            </a:r>
          </a:p>
          <a:p>
            <a:pPr marL="1371600" lvl="3" indent="0">
              <a:buNone/>
            </a:pPr>
            <a:r>
              <a:rPr lang="en-US" sz="5200" dirty="0"/>
              <a:t>What’s left = </a:t>
            </a:r>
            <a:r>
              <a:rPr lang="en-US" sz="5200" b="1" dirty="0" err="1">
                <a:solidFill>
                  <a:srgbClr val="FF0000"/>
                </a:solidFill>
              </a:rPr>
              <a:t>jud</a:t>
            </a:r>
            <a:r>
              <a:rPr lang="en-US" sz="5200" b="1" dirty="0">
                <a:solidFill>
                  <a:srgbClr val="FF0000"/>
                </a:solidFill>
              </a:rPr>
              <a:t> </a:t>
            </a:r>
            <a:r>
              <a:rPr lang="en-US" sz="5200" dirty="0"/>
              <a:t>(to judge)</a:t>
            </a:r>
            <a:endParaRPr lang="en-US" sz="4800" dirty="0"/>
          </a:p>
        </p:txBody>
      </p:sp>
      <p:sp>
        <p:nvSpPr>
          <p:cNvPr id="4" name="Oval 3"/>
          <p:cNvSpPr/>
          <p:nvPr/>
        </p:nvSpPr>
        <p:spPr>
          <a:xfrm>
            <a:off x="7256386" y="1690688"/>
            <a:ext cx="1711569" cy="1570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23B874F-1378-4B48-9FEA-374136CFF8D8}"/>
              </a:ext>
            </a:extLst>
          </p:cNvPr>
          <p:cNvSpPr/>
          <p:nvPr/>
        </p:nvSpPr>
        <p:spPr>
          <a:xfrm rot="523375">
            <a:off x="3438024" y="1688495"/>
            <a:ext cx="1711569" cy="1570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93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Prejudice</a:t>
            </a:r>
            <a:endParaRPr lang="en-US" sz="8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C6634A-296E-0C4F-9BA7-44F81E6070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9455" y="2623639"/>
            <a:ext cx="5653090" cy="423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274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929" y="1585233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Prejudice</a:t>
            </a:r>
            <a:endParaRPr lang="en-US" sz="8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AA3AE9-7158-2440-8890-67CBAF106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7184" y="2695074"/>
            <a:ext cx="5653090" cy="416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340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29996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477</Words>
  <Application>Microsoft Office PowerPoint</Application>
  <PresentationFormat>Widescreen</PresentationFormat>
  <Paragraphs>123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1_Office Theme</vt:lpstr>
      <vt:lpstr>Prejudice </vt:lpstr>
      <vt:lpstr>Prejudice </vt:lpstr>
      <vt:lpstr>WORD STUDY: Prejudice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Friedman, Susan</dc:creator>
  <cp:lastModifiedBy>Friedman, Susan</cp:lastModifiedBy>
  <cp:revision>25</cp:revision>
  <dcterms:created xsi:type="dcterms:W3CDTF">2019-02-17T20:48:31Z</dcterms:created>
  <dcterms:modified xsi:type="dcterms:W3CDTF">2019-02-19T19:12:49Z</dcterms:modified>
</cp:coreProperties>
</file>