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74310"/>
  </p:normalViewPr>
  <p:slideViewPr>
    <p:cSldViewPr snapToGrid="0" snapToObjects="1">
      <p:cViewPr varScale="1">
        <p:scale>
          <a:sx n="72" d="100"/>
          <a:sy n="72" d="100"/>
        </p:scale>
        <p:origin x="1392" y="192"/>
      </p:cViewPr>
      <p:guideLst/>
    </p:cSldViewPr>
  </p:slideViewPr>
  <p:notesTextViewPr>
    <p:cViewPr>
      <p:scale>
        <a:sx n="1" d="1"/>
        <a:sy n="1" d="1"/>
      </p:scale>
      <p:origin x="0" y="-70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2C3E5B8-8B63-4CEC-BAF4-FF11FF19F011}"/>
    <pc:docChg chg="modSld sldOrd">
      <pc:chgData name="" userId="" providerId="" clId="Web-{A2C3E5B8-8B63-4CEC-BAF4-FF11FF19F011}" dt="2019-02-19T19:31:49.324" v="106"/>
      <pc:docMkLst>
        <pc:docMk/>
      </pc:docMkLst>
      <pc:sldChg chg="modNotes">
        <pc:chgData name="" userId="" providerId="" clId="Web-{A2C3E5B8-8B63-4CEC-BAF4-FF11FF19F011}" dt="2019-02-19T19:24:11.901" v="34"/>
        <pc:sldMkLst>
          <pc:docMk/>
          <pc:sldMk cId="1190270079" sldId="258"/>
        </pc:sldMkLst>
      </pc:sldChg>
      <pc:sldChg chg="ord">
        <pc:chgData name="" userId="" providerId="" clId="Web-{A2C3E5B8-8B63-4CEC-BAF4-FF11FF19F011}" dt="2019-02-19T19:31:18.465" v="93"/>
        <pc:sldMkLst>
          <pc:docMk/>
          <pc:sldMk cId="314121041" sldId="274"/>
        </pc:sldMkLst>
      </pc:sldChg>
      <pc:sldChg chg="modNotes">
        <pc:chgData name="" userId="" providerId="" clId="Web-{A2C3E5B8-8B63-4CEC-BAF4-FF11FF19F011}" dt="2019-02-19T19:31:48.606" v="105"/>
        <pc:sldMkLst>
          <pc:docMk/>
          <pc:sldMk cId="1009036261" sldId="291"/>
        </pc:sldMkLst>
      </pc:sldChg>
      <pc:sldChg chg="modSp">
        <pc:chgData name="" userId="" providerId="" clId="Web-{A2C3E5B8-8B63-4CEC-BAF4-FF11FF19F011}" dt="2019-02-19T19:31:15.215" v="90" actId="20577"/>
        <pc:sldMkLst>
          <pc:docMk/>
          <pc:sldMk cId="1651824437" sldId="292"/>
        </pc:sldMkLst>
        <pc:spChg chg="mod">
          <ac:chgData name="" userId="" providerId="" clId="Web-{A2C3E5B8-8B63-4CEC-BAF4-FF11FF19F011}" dt="2019-02-19T19:31:15.215" v="90" actId="20577"/>
          <ac:spMkLst>
            <pc:docMk/>
            <pc:sldMk cId="1651824437" sldId="292"/>
            <ac:spMk id="3" creationId="{00000000-0000-0000-0000-000000000000}"/>
          </ac:spMkLst>
        </pc:spChg>
      </pc:sldChg>
      <pc:sldChg chg="ord">
        <pc:chgData name="" userId="" providerId="" clId="Web-{A2C3E5B8-8B63-4CEC-BAF4-FF11FF19F011}" dt="2019-02-19T19:31:49.324" v="106"/>
        <pc:sldMkLst>
          <pc:docMk/>
          <pc:sldMk cId="1211694880" sldId="2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Sarcastic– what word? That’s right. Sarcastic.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Coherent means </a:t>
            </a:r>
            <a:r>
              <a:rPr lang="en-US" sz="1200" b="1" i="1" baseline="0" dirty="0"/>
              <a:t>clear and </a:t>
            </a:r>
            <a:r>
              <a:rPr lang="en-US" sz="1200" b="1" i="1" dirty="0"/>
              <a:t>easy to understand. 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sarcastic are</a:t>
            </a:r>
            <a:r>
              <a:rPr lang="en-US" b="1" i="1" u="sng" baseline="0" dirty="0"/>
              <a:t> </a:t>
            </a:r>
            <a:r>
              <a:rPr lang="en-US" b="1" i="1" u="sng" dirty="0"/>
              <a:t>ironic</a:t>
            </a:r>
            <a:r>
              <a:rPr lang="en-US" b="1" i="1" dirty="0"/>
              <a:t>, </a:t>
            </a:r>
            <a:r>
              <a:rPr lang="en-US" b="1" i="1" u="sng" dirty="0"/>
              <a:t>snarky</a:t>
            </a:r>
            <a:r>
              <a:rPr lang="en-US" b="1" i="1" dirty="0"/>
              <a:t>, and</a:t>
            </a:r>
            <a:r>
              <a:rPr lang="en-US" b="1" i="1" baseline="0" dirty="0"/>
              <a:t> </a:t>
            </a:r>
            <a:r>
              <a:rPr lang="en-US" b="1" i="1" u="sng" dirty="0"/>
              <a:t>mocking</a:t>
            </a:r>
            <a:r>
              <a:rPr lang="en-US" b="1" i="1" baseline="0" dirty="0"/>
              <a:t>.</a:t>
            </a:r>
            <a:endParaRPr lang="en-US" b="1" i="1" baseline="0" dirty="0">
              <a:cs typeface="Calibri"/>
            </a:endParaRPr>
          </a:p>
          <a:p>
            <a:endParaRPr lang="en-US" baseline="0" dirty="0"/>
          </a:p>
          <a:p>
            <a:pPr>
              <a:defRPr/>
            </a:pPr>
            <a:r>
              <a:rPr lang="en-US" b="1" i="1" baseline="0" dirty="0"/>
              <a:t>Some antonyms (you guys remember that antonyms are words that mean the opposite) for sarcastic are</a:t>
            </a:r>
            <a:r>
              <a:rPr lang="en-US" b="1" i="1" dirty="0"/>
              <a:t> </a:t>
            </a:r>
            <a:r>
              <a:rPr lang="en-US" b="1" i="1" u="sng" dirty="0"/>
              <a:t>nice</a:t>
            </a:r>
            <a:r>
              <a:rPr lang="en-US" b="1" i="1" dirty="0"/>
              <a:t>,</a:t>
            </a:r>
            <a:r>
              <a:rPr lang="en-US" b="1" i="1" baseline="0" dirty="0"/>
              <a:t> </a:t>
            </a:r>
            <a:r>
              <a:rPr lang="en-US" b="1" i="1" u="sng" dirty="0"/>
              <a:t>respectful</a:t>
            </a:r>
            <a:r>
              <a:rPr lang="en-US" b="1" i="1" dirty="0"/>
              <a:t>, </a:t>
            </a:r>
            <a:r>
              <a:rPr lang="en-US" b="1" i="1" baseline="0" dirty="0"/>
              <a:t>and </a:t>
            </a:r>
            <a:r>
              <a:rPr lang="en-US" b="1" i="1" dirty="0"/>
              <a:t>kind.</a:t>
            </a:r>
            <a:endParaRPr lang="en-US" b="1" i="1" u="sng" baseline="0" dirty="0">
              <a:cs typeface="Calibri"/>
            </a:endParaRPr>
          </a:p>
          <a:p>
            <a:endParaRPr lang="en-US" baseline="0" dirty="0"/>
          </a:p>
          <a:p>
            <a:r>
              <a:rPr lang="en-US" b="1" i="1" baseline="0" dirty="0"/>
              <a:t>Some ways you might here sarcastic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Coherent speech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essay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paragraph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argument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Ask</a:t>
            </a:r>
            <a:r>
              <a:rPr lang="en-US" baseline="0" dirty="0"/>
              <a:t>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  <a:endParaRPr lang="en-US" baseline="0" dirty="0">
              <a:cs typeface="Calibri"/>
            </a:endParaRPr>
          </a:p>
          <a:p>
            <a:pPr>
              <a:defRPr/>
            </a:pPr>
            <a:r>
              <a:rPr lang="en-US" dirty="0"/>
              <a:t>Thanks a lot for getting me here on time” I said </a:t>
            </a:r>
            <a:r>
              <a:rPr lang="en-US" b="1" dirty="0"/>
              <a:t>sarcastically</a:t>
            </a:r>
            <a:r>
              <a:rPr lang="en-US" dirty="0"/>
              <a:t> to my ride, watching my plane take off without me. </a:t>
            </a:r>
            <a:endParaRPr lang="en-US" dirty="0">
              <a:cs typeface="Calibri"/>
            </a:endParaRPr>
          </a:p>
          <a:p>
            <a: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cs typeface="Calibri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These memes are </a:t>
            </a:r>
            <a:r>
              <a:rPr lang="en-US" sz="1200" b="1" i="1" dirty="0">
                <a:solidFill>
                  <a:srgbClr val="FF0000"/>
                </a:solidFill>
              </a:rPr>
              <a:t>sarcastic. </a:t>
            </a:r>
            <a:r>
              <a:rPr lang="en-US" sz="1200" b="1" i="1" dirty="0"/>
              <a:t>Explain why, and what the real message is. 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Read each Meme. Use humor.</a:t>
            </a:r>
            <a:r>
              <a:rPr lang="en-US" sz="1200" b="1" i="1" baseline="0" dirty="0">
                <a:latin typeface="Marker Felt Thin" charset="0"/>
                <a:ea typeface="Marker Felt Thin" charset="0"/>
                <a:cs typeface="Marker Felt Thin" charset="0"/>
              </a:rPr>
              <a:t> </a:t>
            </a:r>
            <a:endParaRPr lang="en-US" sz="1200" b="1" i="1" dirty="0">
              <a:latin typeface="Marker Felt Thin" charset="0"/>
              <a:ea typeface="Marker Felt Thin" charset="0"/>
              <a:cs typeface="Marker Felt Thin" charset="0"/>
            </a:endParaRP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The meme is sarcastic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because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____________. It really means _____________.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Sar-</a:t>
            </a:r>
            <a:r>
              <a:rPr lang="en-US" dirty="0" err="1"/>
              <a:t>cas</a:t>
            </a:r>
            <a:r>
              <a:rPr lang="en-US" dirty="0"/>
              <a:t>-tic </a:t>
            </a:r>
            <a:endParaRPr lang="en-US" dirty="0">
              <a:cs typeface="Calibri"/>
            </a:endParaRP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>
                <a:cs typeface="Calibri"/>
              </a:rPr>
              <a:t>no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endParaRPr lang="en-US" dirty="0"/>
          </a:p>
          <a:p>
            <a:r>
              <a:rPr lang="en-US" baseline="0" dirty="0"/>
              <a:t>Is there a suffix?</a:t>
            </a:r>
            <a:endParaRPr lang="en-US" dirty="0">
              <a:cs typeface="Calibri"/>
            </a:endParaRPr>
          </a:p>
          <a:p>
            <a:r>
              <a:rPr lang="en-US" dirty="0"/>
              <a:t>TIC</a:t>
            </a:r>
            <a:endParaRPr lang="en-US" baseline="0" dirty="0">
              <a:cs typeface="Calibri"/>
            </a:endParaRPr>
          </a:p>
          <a:p>
            <a:endParaRPr lang="en-US" baseline="0" dirty="0">
              <a:cs typeface="Calibri"/>
            </a:endParaRPr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SARCAS - </a:t>
            </a:r>
            <a:endParaRPr lang="en-US" dirty="0"/>
          </a:p>
          <a:p>
            <a:endParaRPr lang="en-US" dirty="0"/>
          </a:p>
          <a:p>
            <a:r>
              <a:rPr lang="en-US" baseline="0" dirty="0"/>
              <a:t>Say the whole word and then say “that doesn’t sound right. Let’s try a different middle sound.”</a:t>
            </a:r>
            <a:endParaRPr lang="en-US" baseline="0" dirty="0">
              <a:cs typeface="Calibri"/>
            </a:endParaRP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</a:p>
          <a:p>
            <a:endParaRPr lang="en-US" baseline="0" dirty="0"/>
          </a:p>
          <a:p>
            <a:r>
              <a:rPr lang="en-US" baseline="0" dirty="0"/>
              <a:t>*suffix “tic” does not have a direct meaning but rather is used to change the word from from a noun to an adjective. Explain if this is helpful for your class, or skip.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779" y="30305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Sarcastic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290647"/>
            <a:ext cx="6431333" cy="231448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Example: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000" dirty="0"/>
              <a:t>“Thanks a lot for getting me here on time” I said </a:t>
            </a:r>
            <a:r>
              <a:rPr lang="en-US" sz="3000" b="1" dirty="0">
                <a:solidFill>
                  <a:srgbClr val="FF0000"/>
                </a:solidFill>
              </a:rPr>
              <a:t>sarcastically</a:t>
            </a:r>
            <a:r>
              <a:rPr lang="en-US" sz="3000" dirty="0"/>
              <a:t> to my ride, watching my plane take off without me.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058" y="1178014"/>
            <a:ext cx="7015655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Being </a:t>
            </a:r>
            <a:r>
              <a:rPr lang="en-US" sz="2800" b="1" dirty="0">
                <a:solidFill>
                  <a:srgbClr val="FF0000"/>
                </a:solidFill>
              </a:rPr>
              <a:t>sarcastic </a:t>
            </a:r>
            <a:r>
              <a:rPr lang="en-US" sz="2800" b="1" dirty="0"/>
              <a:t>means</a:t>
            </a:r>
            <a:r>
              <a:rPr lang="en-US" sz="2800" dirty="0"/>
              <a:t> </a:t>
            </a:r>
            <a:r>
              <a:rPr lang="en-US" sz="2800" b="1" dirty="0"/>
              <a:t>saying the opposite of what you really mean to be unkind or show you are annoyed.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Sarcastic </a:t>
            </a:r>
            <a:r>
              <a:rPr lang="en-US" sz="2400" dirty="0"/>
              <a:t>joke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Sarcastic </a:t>
            </a:r>
            <a:r>
              <a:rPr lang="en-US" sz="2400" dirty="0"/>
              <a:t>remark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Sarcastic </a:t>
            </a:r>
            <a:r>
              <a:rPr lang="en-US" sz="2400" dirty="0"/>
              <a:t>voice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Ironic, snarky, mocking</a:t>
            </a:r>
          </a:p>
          <a:p>
            <a:r>
              <a:rPr lang="en-US" sz="2400" i="1" dirty="0"/>
              <a:t>Antonyms: nice, respectful, kind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348" y="2640995"/>
            <a:ext cx="3659206" cy="396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Sarcastic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6968" y="1556092"/>
            <a:ext cx="9709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These memes are </a:t>
            </a:r>
            <a:r>
              <a:rPr lang="en-US" sz="3600" b="1" dirty="0">
                <a:solidFill>
                  <a:srgbClr val="FF0000"/>
                </a:solidFill>
              </a:rPr>
              <a:t>sarcastic. </a:t>
            </a:r>
            <a:r>
              <a:rPr lang="en-US" sz="3600" dirty="0"/>
              <a:t>Explain why, and what the real message is.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394" y="5551967"/>
            <a:ext cx="10660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meme is </a:t>
            </a:r>
            <a:r>
              <a:rPr lang="en-US" sz="3600" b="1" dirty="0">
                <a:solidFill>
                  <a:srgbClr val="FF0000"/>
                </a:solidFill>
              </a:rPr>
              <a:t>sarcastic </a:t>
            </a:r>
            <a:r>
              <a:rPr lang="en-US" sz="3600" dirty="0"/>
              <a:t>because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____________.</a:t>
            </a:r>
          </a:p>
          <a:p>
            <a:r>
              <a:rPr lang="en-US" sz="3600" dirty="0"/>
              <a:t>It really means ____________________.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2458" y="423569"/>
            <a:ext cx="408134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Saying the opposite in a mean way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958" y="3056968"/>
            <a:ext cx="4179277" cy="1996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881655"/>
            <a:ext cx="2657118" cy="23473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751" y="2789404"/>
            <a:ext cx="3592356" cy="26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Sarcastic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/>
              <a:t>S</a:t>
            </a:r>
            <a:r>
              <a:rPr lang="en-US" sz="9600" u="sng" dirty="0"/>
              <a:t>a</a:t>
            </a:r>
            <a:r>
              <a:rPr lang="en-US" sz="9600" dirty="0"/>
              <a:t>r/</a:t>
            </a:r>
            <a:r>
              <a:rPr lang="en-US" sz="9600" dirty="0" err="1"/>
              <a:t>c</a:t>
            </a:r>
            <a:r>
              <a:rPr lang="en-US" sz="9600" u="sng" dirty="0" err="1"/>
              <a:t>a</a:t>
            </a:r>
            <a:r>
              <a:rPr lang="en-US" sz="9600" dirty="0" err="1"/>
              <a:t>s</a:t>
            </a:r>
            <a:r>
              <a:rPr lang="en-US" sz="9600" dirty="0"/>
              <a:t>/tic</a:t>
            </a: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(none)</a:t>
            </a: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>
                <a:solidFill>
                  <a:srgbClr val="FF0000"/>
                </a:solidFill>
              </a:rPr>
              <a:t>tic </a:t>
            </a:r>
            <a:r>
              <a:rPr lang="en-US" sz="5200" b="1" dirty="0"/>
              <a:t>(related to)</a:t>
            </a:r>
            <a:endParaRPr lang="en-US" sz="5200" b="1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>
                <a:solidFill>
                  <a:srgbClr val="FF0000"/>
                </a:solidFill>
              </a:rPr>
              <a:t>Sar/</a:t>
            </a:r>
            <a:r>
              <a:rPr lang="en-US" sz="5200" b="1" dirty="0" err="1">
                <a:solidFill>
                  <a:srgbClr val="FF0000"/>
                </a:solidFill>
              </a:rPr>
              <a:t>cas</a:t>
            </a:r>
            <a:r>
              <a:rPr lang="en-US" sz="5200" b="1" dirty="0">
                <a:solidFill>
                  <a:srgbClr val="FF0000"/>
                </a:solidFill>
              </a:rPr>
              <a:t> </a:t>
            </a:r>
            <a:r>
              <a:rPr lang="en-US" sz="5200" b="1" dirty="0"/>
              <a:t>(to sneer or bite your lip in rage)</a:t>
            </a:r>
            <a:endParaRPr lang="en-US" sz="5200" b="1" dirty="0">
              <a:cs typeface="Calibri"/>
            </a:endParaRPr>
          </a:p>
        </p:txBody>
      </p:sp>
      <p:sp>
        <p:nvSpPr>
          <p:cNvPr id="4" name="Oval 3"/>
          <p:cNvSpPr/>
          <p:nvPr/>
        </p:nvSpPr>
        <p:spPr>
          <a:xfrm>
            <a:off x="7162110" y="1690688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Sarcastic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651" y="3173504"/>
            <a:ext cx="3167657" cy="343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Sarcastic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896" y="3173504"/>
            <a:ext cx="3184208" cy="344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735</Words>
  <Application>Microsoft Office PowerPoint</Application>
  <PresentationFormat>Widescreen</PresentationFormat>
  <Paragraphs>114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Sarcastic </vt:lpstr>
      <vt:lpstr>Sarcastic </vt:lpstr>
      <vt:lpstr>WORD STUDY:  Sarcastic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87</cp:revision>
  <dcterms:created xsi:type="dcterms:W3CDTF">2018-02-26T15:11:49Z</dcterms:created>
  <dcterms:modified xsi:type="dcterms:W3CDTF">2019-02-19T19:32:55Z</dcterms:modified>
</cp:coreProperties>
</file>