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8" r:id="rId2"/>
    <p:sldId id="295" r:id="rId3"/>
    <p:sldId id="291" r:id="rId4"/>
    <p:sldId id="292" r:id="rId5"/>
    <p:sldId id="293" r:id="rId6"/>
    <p:sldId id="294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3"/>
    <p:restoredTop sz="64769"/>
  </p:normalViewPr>
  <p:slideViewPr>
    <p:cSldViewPr snapToGrid="0" snapToObjects="1">
      <p:cViewPr varScale="1">
        <p:scale>
          <a:sx n="70" d="100"/>
          <a:sy n="70" d="100"/>
        </p:scale>
        <p:origin x="1824" y="184"/>
      </p:cViewPr>
      <p:guideLst/>
    </p:cSldViewPr>
  </p:slideViewPr>
  <p:notesTextViewPr>
    <p:cViewPr>
      <p:scale>
        <a:sx n="1" d="1"/>
        <a:sy n="1" d="1"/>
      </p:scale>
      <p:origin x="0" y="-472"/>
    </p:cViewPr>
  </p:notesTextViewPr>
  <p:notesViewPr>
    <p:cSldViewPr snapToGrid="0" snapToObjects="1">
      <p:cViewPr varScale="1">
        <p:scale>
          <a:sx n="97" d="100"/>
          <a:sy n="97" d="100"/>
        </p:scale>
        <p:origin x="180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4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E54AA0B3-3FBF-41A1-AA69-86E69A7CCC1E}"/>
    <pc:docChg chg="modSld">
      <pc:chgData name="" userId="" providerId="" clId="Web-{E54AA0B3-3FBF-41A1-AA69-86E69A7CCC1E}" dt="2019-02-18T00:52:20.987" v="15" actId="20577"/>
      <pc:docMkLst>
        <pc:docMk/>
      </pc:docMkLst>
      <pc:sldChg chg="modSp">
        <pc:chgData name="" userId="" providerId="" clId="Web-{E54AA0B3-3FBF-41A1-AA69-86E69A7CCC1E}" dt="2019-02-18T00:52:20.987" v="14" actId="20577"/>
        <pc:sldMkLst>
          <pc:docMk/>
          <pc:sldMk cId="915678195" sldId="292"/>
        </pc:sldMkLst>
        <pc:spChg chg="mod">
          <ac:chgData name="" userId="" providerId="" clId="Web-{E54AA0B3-3FBF-41A1-AA69-86E69A7CCC1E}" dt="2019-02-18T00:52:20.987" v="14" actId="20577"/>
          <ac:spMkLst>
            <pc:docMk/>
            <pc:sldMk cId="915678195" sldId="292"/>
            <ac:spMk id="3" creationId="{00000000-0000-0000-0000-000000000000}"/>
          </ac:spMkLst>
        </pc:spChg>
      </pc:sldChg>
      <pc:sldChg chg="modSp">
        <pc:chgData name="" userId="" providerId="" clId="Web-{E54AA0B3-3FBF-41A1-AA69-86E69A7CCC1E}" dt="2019-02-18T00:52:07.800" v="9" actId="1076"/>
        <pc:sldMkLst>
          <pc:docMk/>
          <pc:sldMk cId="2104135676" sldId="295"/>
        </pc:sldMkLst>
        <pc:spChg chg="mod">
          <ac:chgData name="" userId="" providerId="" clId="Web-{E54AA0B3-3FBF-41A1-AA69-86E69A7CCC1E}" dt="2019-02-18T00:52:07.800" v="9" actId="1076"/>
          <ac:spMkLst>
            <pc:docMk/>
            <pc:sldMk cId="2104135676" sldId="295"/>
            <ac:spMk id="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FC2A2C-CD19-134A-A805-ECF634CB8C30}" type="datetimeFigureOut">
              <a:rPr lang="en-US" smtClean="0"/>
              <a:t>2/18/19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9EEF94-3E2D-764D-9A1A-927945968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783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GUIDED: Introduce the word</a:t>
            </a:r>
          </a:p>
          <a:p>
            <a:endParaRPr lang="en-US" baseline="0" dirty="0"/>
          </a:p>
          <a:p>
            <a:r>
              <a:rPr lang="en-US" baseline="0" dirty="0"/>
              <a:t>VERBAL:</a:t>
            </a:r>
          </a:p>
          <a:p>
            <a:r>
              <a:rPr lang="en-US" baseline="0" dirty="0"/>
              <a:t>Say the word and ask students to repeat it:  </a:t>
            </a:r>
          </a:p>
          <a:p>
            <a:r>
              <a:rPr lang="en-US" b="1" i="1" dirty="0"/>
              <a:t>Synthesize</a:t>
            </a:r>
            <a:r>
              <a:rPr lang="en-US" b="1" i="1" baseline="0" dirty="0"/>
              <a:t>– what word? That’s right. </a:t>
            </a:r>
            <a:r>
              <a:rPr lang="en-US" b="1" i="1" dirty="0"/>
              <a:t>Synthesize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r>
              <a:rPr lang="en-US" baseline="0" dirty="0"/>
              <a:t>Read the definition out loud and ask students to </a:t>
            </a:r>
            <a:r>
              <a:rPr lang="en-US" b="1" baseline="0" dirty="0"/>
              <a:t>repeat</a:t>
            </a:r>
            <a:r>
              <a:rPr lang="en-US" baseline="0" dirty="0"/>
              <a:t> it.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dirty="0"/>
              <a:t>Synthesize means </a:t>
            </a:r>
            <a:r>
              <a:rPr lang="en-US" sz="1200" b="1" i="1" dirty="0"/>
              <a:t>to put together different ideas, facts, or things to create something new.</a:t>
            </a:r>
            <a:endParaRPr lang="en-US" sz="1200" b="1" i="0" dirty="0"/>
          </a:p>
          <a:p>
            <a:endParaRPr lang="en-US" baseline="0" dirty="0"/>
          </a:p>
          <a:p>
            <a:r>
              <a:rPr lang="en-US" b="1" i="1" baseline="0" dirty="0"/>
              <a:t>Some synonyms (you guys remember that synonyms are words that mean the same thing) for synthesize are </a:t>
            </a:r>
            <a:r>
              <a:rPr lang="en-US" b="1" i="1" u="sng" dirty="0"/>
              <a:t>unify, blend, </a:t>
            </a:r>
            <a:r>
              <a:rPr lang="en-US" b="1" i="1" baseline="0" dirty="0"/>
              <a:t>and </a:t>
            </a:r>
            <a:r>
              <a:rPr lang="en-US" b="1" i="1" u="sng" baseline="0" dirty="0"/>
              <a:t>combine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Some antonyms (you guys remember that antonyms are words that mean the opposite) for synthesize are </a:t>
            </a:r>
            <a:r>
              <a:rPr lang="en-US" b="1" i="1" u="none" baseline="0" dirty="0"/>
              <a:t>, </a:t>
            </a:r>
            <a:r>
              <a:rPr lang="en-US" b="1" i="1" u="sng" dirty="0"/>
              <a:t>separate </a:t>
            </a:r>
            <a:r>
              <a:rPr lang="en-US" b="1" i="1" u="sng" baseline="0" dirty="0"/>
              <a:t> </a:t>
            </a:r>
            <a:r>
              <a:rPr lang="en-US" b="1" i="1" baseline="0" dirty="0"/>
              <a:t>and </a:t>
            </a:r>
            <a:r>
              <a:rPr lang="en-US" b="1" i="1" u="sng" dirty="0"/>
              <a:t>divide</a:t>
            </a:r>
            <a:r>
              <a:rPr lang="en-US" b="1" i="1" baseline="0" dirty="0"/>
              <a:t>.</a:t>
            </a:r>
          </a:p>
          <a:p>
            <a:endParaRPr lang="en-US" baseline="0" dirty="0"/>
          </a:p>
          <a:p>
            <a:r>
              <a:rPr lang="en-US" b="1" i="1" baseline="0" dirty="0"/>
              <a:t>Some ways you might here </a:t>
            </a:r>
            <a:r>
              <a:rPr lang="en-US" b="1" i="1" baseline="0" dirty="0" smtClean="0"/>
              <a:t>synthesize every </a:t>
            </a:r>
            <a:r>
              <a:rPr lang="en-US" b="1" i="1" baseline="0" dirty="0"/>
              <a:t>day are:  </a:t>
            </a:r>
            <a:r>
              <a:rPr lang="en-US" baseline="0" dirty="0"/>
              <a:t>[say the common usages one at a time and have students </a:t>
            </a:r>
            <a:r>
              <a:rPr lang="en-US" b="1" baseline="0" dirty="0"/>
              <a:t>repeat</a:t>
            </a:r>
            <a:r>
              <a:rPr lang="en-US" baseline="0" dirty="0"/>
              <a:t> </a:t>
            </a:r>
            <a:r>
              <a:rPr lang="en-US" b="1" u="sng" baseline="0" dirty="0">
                <a:solidFill>
                  <a:srgbClr val="FF0000"/>
                </a:solidFill>
              </a:rPr>
              <a:t>EACH ONE</a:t>
            </a:r>
            <a:r>
              <a:rPr lang="en-US" b="1" u="none" baseline="0" dirty="0">
                <a:solidFill>
                  <a:srgbClr val="FF0000"/>
                </a:solidFill>
              </a:rPr>
              <a:t> </a:t>
            </a:r>
            <a:r>
              <a:rPr lang="en-US" baseline="0" dirty="0"/>
              <a:t>after you - </a:t>
            </a:r>
            <a:r>
              <a:rPr lang="en-US" b="1" baseline="0" dirty="0"/>
              <a:t>put it in their mouths</a:t>
            </a:r>
            <a:r>
              <a:rPr lang="en-US" baseline="0" dirty="0"/>
              <a:t>].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baseline="0" dirty="0"/>
              <a:t>Synthesize the information</a:t>
            </a:r>
            <a:r>
              <a:rPr lang="en-US" sz="1200" b="1" i="1" baseline="0" dirty="0"/>
              <a:t> </a:t>
            </a:r>
            <a:r>
              <a:rPr lang="en-US" b="0" i="0" baseline="0" dirty="0"/>
              <a:t>(students repeat –cue to repeat if they don’t - </a:t>
            </a:r>
            <a:r>
              <a:rPr lang="en-US" b="1" baseline="0" dirty="0"/>
              <a:t>put it in their mouths</a:t>
            </a:r>
            <a:r>
              <a:rPr lang="en-US" b="0" i="0" baseline="0" dirty="0"/>
              <a:t>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dirty="0"/>
              <a:t>Synthesize </a:t>
            </a:r>
            <a:r>
              <a:rPr lang="en-US" sz="1200" b="1" i="1" dirty="0"/>
              <a:t> the chapters</a:t>
            </a:r>
            <a:r>
              <a:rPr lang="en-US" sz="1200" b="1" i="1" baseline="0" dirty="0"/>
              <a:t> </a:t>
            </a:r>
            <a:r>
              <a:rPr lang="en-US" b="0" i="0" baseline="0" dirty="0"/>
              <a:t>(students repeat)</a:t>
            </a:r>
            <a:endParaRPr lang="en-US" b="1" i="1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Synthesize the components</a:t>
            </a:r>
            <a:r>
              <a:rPr lang="en-US" sz="1200" b="1" i="1" baseline="0" dirty="0"/>
              <a:t> </a:t>
            </a:r>
            <a:r>
              <a:rPr lang="en-US" b="0" i="0" baseline="0" dirty="0"/>
              <a:t>(students repeat)</a:t>
            </a:r>
            <a:endParaRPr lang="en-US" b="1" i="1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dirty="0"/>
              <a:t>Synthesi</a:t>
            </a:r>
            <a:r>
              <a:rPr lang="en-US" sz="1200" b="1" i="1" dirty="0"/>
              <a:t>ze the chemicals</a:t>
            </a:r>
            <a:r>
              <a:rPr lang="en-US" b="0" i="0" baseline="0" dirty="0"/>
              <a:t>(students repeat)</a:t>
            </a:r>
          </a:p>
          <a:p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Read the example and ask students to repeat it (</a:t>
            </a:r>
            <a:r>
              <a:rPr lang="en-US" b="1" baseline="0" dirty="0"/>
              <a:t>put it in their mouths</a:t>
            </a:r>
            <a:r>
              <a:rPr lang="en-US" baseline="0" dirty="0"/>
              <a:t>).</a:t>
            </a:r>
          </a:p>
          <a:p>
            <a:pPr>
              <a:defRPr/>
            </a:pPr>
            <a:r>
              <a:rPr lang="en-US" dirty="0"/>
              <a:t>When you </a:t>
            </a:r>
            <a:r>
              <a:rPr lang="en-US" b="1" dirty="0"/>
              <a:t>synthesize </a:t>
            </a:r>
            <a:r>
              <a:rPr lang="en-US" dirty="0"/>
              <a:t>the colors red and yellow, you get orange.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Ask students to </a:t>
            </a:r>
            <a:r>
              <a:rPr lang="en-US" b="1" baseline="0" dirty="0"/>
              <a:t>repeat </a:t>
            </a:r>
            <a:r>
              <a:rPr lang="en-US" baseline="0" dirty="0"/>
              <a:t>example.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WRITING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/>
              <a:t>Write these in your notes (use the student worksheet)</a:t>
            </a:r>
            <a:r>
              <a:rPr lang="en-US" b="1" i="1" baseline="0" dirty="0"/>
              <a:t>.</a:t>
            </a:r>
            <a:endParaRPr lang="en-US" sz="1200" b="1" i="1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D4EE-A777-D449-B37E-0667E047884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814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GUIDED:</a:t>
            </a:r>
            <a:r>
              <a:rPr lang="en-US" baseline="0" dirty="0"/>
              <a:t> </a:t>
            </a:r>
            <a:r>
              <a:rPr lang="en-US" dirty="0"/>
              <a:t>Practice using the word in context</a:t>
            </a:r>
            <a:endParaRPr lang="en-US" baseline="0" dirty="0"/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/>
              <a:t>Teacher reads the question. </a:t>
            </a:r>
          </a:p>
          <a:p>
            <a:r>
              <a:rPr lang="en-US" sz="1200" b="1" i="1" dirty="0"/>
              <a:t>What is being </a:t>
            </a:r>
            <a:r>
              <a:rPr lang="en-US" b="1" i="1" dirty="0">
                <a:solidFill>
                  <a:srgbClr val="FF0000"/>
                </a:solidFill>
              </a:rPr>
              <a:t>synthesized </a:t>
            </a:r>
            <a:r>
              <a:rPr lang="en-US" sz="1200" b="1" i="1" dirty="0"/>
              <a:t>in each picture? </a:t>
            </a:r>
            <a:endParaRPr lang="en-US" dirty="0"/>
          </a:p>
          <a:p>
            <a:r>
              <a:rPr lang="en-US" dirty="0"/>
              <a:t>[read the sample</a:t>
            </a:r>
            <a:r>
              <a:rPr lang="en-US" baseline="0" dirty="0"/>
              <a:t> sentence]</a:t>
            </a:r>
          </a:p>
          <a:p>
            <a:endParaRPr lang="en-US" sz="1200" b="1" i="1" dirty="0"/>
          </a:p>
          <a:p>
            <a:r>
              <a:rPr lang="en-US" b="1" i="1" dirty="0"/>
              <a:t>__________  and ___________ are being</a:t>
            </a:r>
            <a:r>
              <a:rPr lang="en-US" sz="1200" b="1" i="1" dirty="0"/>
              <a:t> </a:t>
            </a:r>
            <a:r>
              <a:rPr lang="en-US" sz="1200" b="1" i="1" dirty="0">
                <a:solidFill>
                  <a:srgbClr val="FF0000"/>
                </a:solidFill>
              </a:rPr>
              <a:t>synthesized  </a:t>
            </a:r>
            <a:r>
              <a:rPr lang="en-US" sz="1200" b="1" i="1" dirty="0"/>
              <a:t>to create ___________.</a:t>
            </a:r>
          </a:p>
          <a:p>
            <a:endParaRPr lang="en-US" b="1" i="1" dirty="0"/>
          </a:p>
          <a:p>
            <a:r>
              <a:rPr lang="en-US" b="1" i="1" dirty="0"/>
              <a:t>Information from different ___________ are being </a:t>
            </a:r>
            <a:r>
              <a:rPr lang="en-US" b="1" i="1" dirty="0">
                <a:solidFill>
                  <a:srgbClr val="FF0000"/>
                </a:solidFill>
              </a:rPr>
              <a:t>synthesized </a:t>
            </a:r>
            <a:r>
              <a:rPr lang="en-US" b="1" i="1" dirty="0"/>
              <a:t>to write an essay.</a:t>
            </a:r>
            <a:endParaRPr lang="en-US" dirty="0"/>
          </a:p>
          <a:p>
            <a:endParaRPr lang="en-US" baseline="0" dirty="0"/>
          </a:p>
          <a:p>
            <a:r>
              <a:rPr lang="en-US" baseline="0" dirty="0"/>
              <a:t>Ask for a few student volunteers to give possible answers. </a:t>
            </a:r>
          </a:p>
          <a:p>
            <a:endParaRPr lang="en-US" b="1" i="1" baseline="0" dirty="0"/>
          </a:p>
          <a:p>
            <a:r>
              <a:rPr lang="en-US" b="1" i="1" baseline="0" dirty="0"/>
              <a:t>Ok – answer this question in a complete sentence and give your own reason. </a:t>
            </a:r>
            <a:r>
              <a:rPr lang="en-US" baseline="0" dirty="0"/>
              <a:t>**Accept any logical answer.</a:t>
            </a:r>
          </a:p>
          <a:p>
            <a:endParaRPr lang="en-US" baseline="0" dirty="0"/>
          </a:p>
          <a:p>
            <a:r>
              <a:rPr lang="en-US" baseline="0" dirty="0"/>
              <a:t>Cue students to answer in a complete sentence using the sentence frame. </a:t>
            </a:r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9534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GUIDED: Word Study</a:t>
            </a:r>
          </a:p>
          <a:p>
            <a:endParaRPr lang="en-US" dirty="0"/>
          </a:p>
          <a:p>
            <a:r>
              <a:rPr lang="en-US" dirty="0"/>
              <a:t>VERBAL:</a:t>
            </a:r>
          </a:p>
          <a:p>
            <a:r>
              <a:rPr lang="en-US" dirty="0" err="1"/>
              <a:t>Syn-thes-ize</a:t>
            </a:r>
            <a:endParaRPr lang="en-US" dirty="0"/>
          </a:p>
          <a:p>
            <a:endParaRPr lang="en-US" dirty="0"/>
          </a:p>
          <a:p>
            <a:r>
              <a:rPr lang="en-US" dirty="0"/>
              <a:t>Let’s look for word parts.</a:t>
            </a:r>
            <a:r>
              <a:rPr lang="en-US" baseline="0" dirty="0"/>
              <a:t> Is there a prefix?</a:t>
            </a:r>
          </a:p>
          <a:p>
            <a:r>
              <a:rPr lang="en-US" dirty="0"/>
              <a:t>SYN</a:t>
            </a:r>
            <a:endParaRPr lang="en-US" baseline="0" dirty="0"/>
          </a:p>
          <a:p>
            <a:endParaRPr lang="en-US" baseline="0" dirty="0"/>
          </a:p>
          <a:p>
            <a:r>
              <a:rPr lang="en-US" baseline="0" dirty="0"/>
              <a:t>Is there a suffix?</a:t>
            </a:r>
          </a:p>
          <a:p>
            <a:r>
              <a:rPr lang="en-US" dirty="0"/>
              <a:t>IZE</a:t>
            </a:r>
            <a:endParaRPr lang="en-US" baseline="0" dirty="0"/>
          </a:p>
          <a:p>
            <a:endParaRPr lang="en-US" baseline="0" dirty="0"/>
          </a:p>
          <a:p>
            <a:r>
              <a:rPr lang="en-US" baseline="0" dirty="0"/>
              <a:t>What’s left? Can we slash it? Let’s look for the vowels and underline them.</a:t>
            </a:r>
          </a:p>
          <a:p>
            <a:r>
              <a:rPr lang="en-US" dirty="0"/>
              <a:t>THES</a:t>
            </a:r>
          </a:p>
          <a:p>
            <a:endParaRPr lang="en-US" baseline="0" dirty="0"/>
          </a:p>
          <a:p>
            <a:r>
              <a:rPr lang="en-US" baseline="0" dirty="0"/>
              <a:t>WRITING:</a:t>
            </a:r>
          </a:p>
          <a:p>
            <a:r>
              <a:rPr lang="en-US" baseline="0" dirty="0"/>
              <a:t>Cue students to write the words on their worksheet (on the next slide)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8111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Students can check what they wrote in their</a:t>
            </a:r>
            <a:r>
              <a:rPr lang="en-US" baseline="0" dirty="0"/>
              <a:t>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40120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use their worksheet to test themselves, an elbow partner, etc. Teacher’s choice.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74917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INDEPENDENT (or partners, small groups, etc.).</a:t>
            </a:r>
            <a:r>
              <a:rPr lang="en-US" baseline="0" dirty="0"/>
              <a:t> </a:t>
            </a:r>
          </a:p>
          <a:p>
            <a:endParaRPr lang="en-US" baseline="0" dirty="0"/>
          </a:p>
          <a:p>
            <a:r>
              <a:rPr lang="en-US" baseline="0" dirty="0"/>
              <a:t>Students come up with their own example and draw a picture with a caption on their worksheet.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1707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Play a Vocabulary Review Game from the list with this word and a few others you have</a:t>
            </a:r>
            <a:r>
              <a:rPr lang="en-US" baseline="0" dirty="0"/>
              <a:t> already taught.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D0D4EE-A777-D449-B37E-0667E04788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589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42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127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577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79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33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875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72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179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142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123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846E-3EFA-F142-810A-B6CAD327E6E5}" type="datetimeFigureOut">
              <a:rPr lang="en-US" smtClean="0"/>
              <a:t>2/18/19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29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B846E-3EFA-F142-810A-B6CAD327E6E5}" type="datetimeFigureOut">
              <a:rPr lang="en-US" smtClean="0"/>
              <a:t>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21A3D-D514-844C-ACC8-AE9B3D202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29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506237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Synthesize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1044" y="4169179"/>
            <a:ext cx="6038193" cy="14918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Example:</a:t>
            </a:r>
          </a:p>
          <a:p>
            <a:pPr marL="0" indent="0">
              <a:buNone/>
            </a:pPr>
            <a:r>
              <a:rPr lang="en-US" dirty="0"/>
              <a:t>When you </a:t>
            </a:r>
            <a:r>
              <a:rPr lang="en-US" b="1" dirty="0">
                <a:solidFill>
                  <a:srgbClr val="FF0000"/>
                </a:solidFill>
              </a:rPr>
              <a:t>synthesize</a:t>
            </a:r>
            <a:r>
              <a:rPr lang="en-US" dirty="0"/>
              <a:t> the colors red and yellow, you get orange.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198" y="1088213"/>
            <a:ext cx="5252357" cy="181588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Definition: to put together different ideas, facts, or things together to create something new.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14745" y="506237"/>
            <a:ext cx="406390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Ways you might hear this word: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Synthesize</a:t>
            </a:r>
            <a:r>
              <a:rPr lang="en-US" sz="2400" dirty="0"/>
              <a:t> the information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Synthesize </a:t>
            </a:r>
            <a:r>
              <a:rPr lang="en-US" sz="2400" dirty="0"/>
              <a:t>the chapters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Synthesize </a:t>
            </a:r>
            <a:r>
              <a:rPr lang="en-US" sz="2400" dirty="0"/>
              <a:t>the components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/>
              <a:t>Synthesize </a:t>
            </a:r>
            <a:r>
              <a:rPr lang="en-US" sz="2400" dirty="0"/>
              <a:t>the chemicals</a:t>
            </a:r>
          </a:p>
          <a:p>
            <a:pPr marL="285750" indent="-285750">
              <a:buFont typeface="Arial" charset="0"/>
              <a:buChar char="•"/>
            </a:pP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496287" y="2769657"/>
            <a:ext cx="5767705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i="1" dirty="0"/>
              <a:t>Synonyms: unify, blend, combine</a:t>
            </a:r>
          </a:p>
          <a:p>
            <a:r>
              <a:rPr lang="en-US" sz="2400" i="1" dirty="0"/>
              <a:t>Antonyms: separate, divide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AC175D26-D4BC-8246-9FBC-9F1237058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30" y="3137472"/>
            <a:ext cx="5679092" cy="174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4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Synthesize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1737" y="1567074"/>
            <a:ext cx="121102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What is being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synthesized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each picture?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123979" y="129012"/>
            <a:ext cx="3727209" cy="193899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Definition:</a:t>
            </a: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 to put together different ideas, facts, or things together to create something new.</a:t>
            </a:r>
            <a:endParaRPr lang="en-US" sz="2400" dirty="0">
              <a:latin typeface="Calibri" panose="020F0502020204030204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b="1" i="0" u="none" strike="noStrike" kern="1200" cap="none" spc="0" baseline="0" noProof="0" dirty="0">
              <a:solidFill>
                <a:prstClr val="black"/>
              </a:solidFill>
              <a:latin typeface="Calibri" panose="020F0502020204030204"/>
              <a:cs typeface="Calibri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977F3F3-A4F0-7B43-825C-5FCF57A655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969" y="2213405"/>
            <a:ext cx="4387850" cy="32866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264F7B7-7BF8-2647-941C-A4369C3303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6586" y="2198598"/>
            <a:ext cx="3605794" cy="349489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263C86C-D64E-1C42-BC87-116E91F128AE}"/>
              </a:ext>
            </a:extLst>
          </p:cNvPr>
          <p:cNvSpPr txBox="1"/>
          <p:nvPr/>
        </p:nvSpPr>
        <p:spPr>
          <a:xfrm>
            <a:off x="712969" y="5835273"/>
            <a:ext cx="5223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_______ and __________ are being </a:t>
            </a:r>
            <a:r>
              <a:rPr lang="en-US" b="1" dirty="0">
                <a:solidFill>
                  <a:srgbClr val="FF0000"/>
                </a:solidFill>
              </a:rPr>
              <a:t>synthesized </a:t>
            </a:r>
            <a:r>
              <a:rPr lang="en-US" dirty="0"/>
              <a:t>to create ________.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1D96844C-03C6-BE40-A284-99F4C8EFAFA5}"/>
              </a:ext>
            </a:extLst>
          </p:cNvPr>
          <p:cNvSpPr txBox="1"/>
          <p:nvPr/>
        </p:nvSpPr>
        <p:spPr>
          <a:xfrm>
            <a:off x="7206586" y="5835273"/>
            <a:ext cx="3766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Information from different  __________ is being </a:t>
            </a:r>
            <a:r>
              <a:rPr lang="en-US" b="1" dirty="0">
                <a:solidFill>
                  <a:srgbClr val="FF0000"/>
                </a:solidFill>
              </a:rPr>
              <a:t>synthesized </a:t>
            </a:r>
            <a:r>
              <a:rPr lang="en-US" dirty="0"/>
              <a:t>to write an essay.</a:t>
            </a:r>
          </a:p>
        </p:txBody>
      </p:sp>
    </p:spTree>
    <p:extLst>
      <p:ext uri="{BB962C8B-B14F-4D97-AF65-F5344CB8AC3E}">
        <p14:creationId xmlns:p14="http://schemas.microsoft.com/office/powerpoint/2010/main" val="2104135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953" y="365125"/>
            <a:ext cx="10982093" cy="1788795"/>
          </a:xfrm>
        </p:spPr>
        <p:txBody>
          <a:bodyPr>
            <a:normAutofit/>
          </a:bodyPr>
          <a:lstStyle/>
          <a:p>
            <a:r>
              <a:rPr lang="en-US" sz="4000" b="1" dirty="0"/>
              <a:t>WORD STUDY:</a:t>
            </a:r>
            <a:r>
              <a:rPr lang="en-US" b="1" dirty="0">
                <a:solidFill>
                  <a:srgbClr val="0432FF"/>
                </a:solidFill>
              </a:rPr>
              <a:t> Synthesize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199" y="1427040"/>
            <a:ext cx="10515600" cy="4351338"/>
          </a:xfrm>
        </p:spPr>
        <p:txBody>
          <a:bodyPr>
            <a:noAutofit/>
          </a:bodyPr>
          <a:lstStyle/>
          <a:p>
            <a:r>
              <a:rPr lang="en-US" sz="4000" dirty="0"/>
              <a:t>Directions:</a:t>
            </a:r>
          </a:p>
          <a:p>
            <a:pPr lvl="1"/>
            <a:r>
              <a:rPr lang="en-US" sz="3200" dirty="0"/>
              <a:t>Write the word on you paper in “Word Study”</a:t>
            </a:r>
          </a:p>
          <a:p>
            <a:pPr lvl="1"/>
            <a:r>
              <a:rPr lang="en-US" sz="3200" dirty="0"/>
              <a:t>Is there a prefix?</a:t>
            </a:r>
          </a:p>
          <a:p>
            <a:pPr lvl="2"/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Is there a suffix?</a:t>
            </a:r>
          </a:p>
          <a:p>
            <a:pPr marL="1143000" lvl="3">
              <a:spcBef>
                <a:spcPts val="1000"/>
              </a:spcBef>
            </a:pPr>
            <a:r>
              <a:rPr lang="en-US" sz="2400" dirty="0"/>
              <a:t>CIRCLE it</a:t>
            </a:r>
          </a:p>
          <a:p>
            <a:pPr lvl="1"/>
            <a:r>
              <a:rPr lang="en-US" sz="3200" dirty="0"/>
              <a:t>What’s left (root/base)?</a:t>
            </a:r>
          </a:p>
          <a:p>
            <a:pPr lvl="2"/>
            <a:r>
              <a:rPr lang="en-US" sz="2800" dirty="0"/>
              <a:t>UNDERLINE each vowel or vowel team</a:t>
            </a:r>
          </a:p>
          <a:p>
            <a:pPr lvl="2"/>
            <a:r>
              <a:rPr lang="en-US" sz="2400" dirty="0"/>
              <a:t>Add slashes if it’s too long</a:t>
            </a:r>
          </a:p>
          <a:p>
            <a:pPr lvl="2"/>
            <a:r>
              <a:rPr lang="en-US" sz="2400" dirty="0"/>
              <a:t>Make sure there is a vowel in each section</a:t>
            </a:r>
          </a:p>
        </p:txBody>
      </p:sp>
    </p:spTree>
    <p:extLst>
      <p:ext uri="{BB962C8B-B14F-4D97-AF65-F5344CB8AC3E}">
        <p14:creationId xmlns:p14="http://schemas.microsoft.com/office/powerpoint/2010/main" val="14693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WORD STUDY: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9600" dirty="0"/>
              <a:t>Syn/</a:t>
            </a:r>
            <a:r>
              <a:rPr lang="en-US" sz="9600" dirty="0" err="1"/>
              <a:t>th</a:t>
            </a:r>
            <a:r>
              <a:rPr lang="en-US" sz="9600" u="sng" dirty="0" err="1"/>
              <a:t>e</a:t>
            </a:r>
            <a:r>
              <a:rPr lang="en-US" sz="9600" dirty="0" err="1"/>
              <a:t>s</a:t>
            </a:r>
            <a:r>
              <a:rPr lang="en-US" sz="9600" dirty="0"/>
              <a:t>/</a:t>
            </a:r>
            <a:r>
              <a:rPr lang="en-US" sz="9600" dirty="0" err="1"/>
              <a:t>ize</a:t>
            </a:r>
            <a:endParaRPr lang="en-US" sz="9600" u="sng" dirty="0"/>
          </a:p>
          <a:p>
            <a:pPr marL="0" indent="0" algn="ctr">
              <a:buNone/>
            </a:pPr>
            <a:endParaRPr lang="en-US" sz="6500" dirty="0"/>
          </a:p>
          <a:p>
            <a:pPr marL="1371600" lvl="3" indent="0">
              <a:buNone/>
            </a:pPr>
            <a:r>
              <a:rPr lang="en-US" sz="5200" dirty="0"/>
              <a:t>Prefix = </a:t>
            </a:r>
            <a:r>
              <a:rPr lang="en-US" sz="5200" b="1" dirty="0">
                <a:solidFill>
                  <a:srgbClr val="FF0000"/>
                </a:solidFill>
              </a:rPr>
              <a:t>syn</a:t>
            </a:r>
            <a:r>
              <a:rPr lang="en-US" sz="5200" dirty="0"/>
              <a:t> (with, together)</a:t>
            </a:r>
            <a:endParaRPr lang="en-US" sz="5200" dirty="0">
              <a:cs typeface="Calibri"/>
            </a:endParaRPr>
          </a:p>
          <a:p>
            <a:pPr marL="1371600" lvl="3" indent="0">
              <a:buNone/>
            </a:pPr>
            <a:r>
              <a:rPr lang="en-US" sz="5200" dirty="0"/>
              <a:t>Suffix = </a:t>
            </a:r>
            <a:r>
              <a:rPr lang="en-US" sz="5200" b="1" dirty="0" err="1">
                <a:solidFill>
                  <a:srgbClr val="FF0000"/>
                </a:solidFill>
              </a:rPr>
              <a:t>ize</a:t>
            </a:r>
            <a:r>
              <a:rPr lang="en-US" sz="5200" dirty="0"/>
              <a:t> (quality or condition)</a:t>
            </a:r>
            <a:endParaRPr lang="en-US" sz="5200" dirty="0">
              <a:cs typeface="Calibri"/>
            </a:endParaRPr>
          </a:p>
          <a:p>
            <a:pPr marL="1371600" lvl="3" indent="0">
              <a:buNone/>
            </a:pPr>
            <a:r>
              <a:rPr lang="en-US" sz="5200" dirty="0"/>
              <a:t>What’s left = </a:t>
            </a:r>
            <a:r>
              <a:rPr lang="en-US" sz="5200" err="1">
                <a:solidFill>
                  <a:srgbClr val="FF0000"/>
                </a:solidFill>
              </a:rPr>
              <a:t>thes</a:t>
            </a:r>
            <a:r>
              <a:rPr lang="en-US" sz="5200" b="1" dirty="0">
                <a:solidFill>
                  <a:srgbClr val="FF0000"/>
                </a:solidFill>
              </a:rPr>
              <a:t> </a:t>
            </a:r>
            <a:r>
              <a:rPr lang="en-US" sz="5200" dirty="0"/>
              <a:t>(to put together)</a:t>
            </a:r>
            <a:endParaRPr lang="en-US" sz="4800" dirty="0"/>
          </a:p>
        </p:txBody>
      </p:sp>
      <p:sp>
        <p:nvSpPr>
          <p:cNvPr id="4" name="Oval 3"/>
          <p:cNvSpPr/>
          <p:nvPr/>
        </p:nvSpPr>
        <p:spPr>
          <a:xfrm>
            <a:off x="3226931" y="1610477"/>
            <a:ext cx="1711569" cy="15708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B139B3A7-679D-E54E-81EB-1E9559489190}"/>
              </a:ext>
            </a:extLst>
          </p:cNvPr>
          <p:cNvSpPr/>
          <p:nvPr/>
        </p:nvSpPr>
        <p:spPr>
          <a:xfrm>
            <a:off x="7534236" y="1690688"/>
            <a:ext cx="1711569" cy="15708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567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Use your notes: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	Quiz a partner!    </a:t>
            </a:r>
            <a:br>
              <a:rPr lang="en-US" dirty="0"/>
            </a:br>
            <a:r>
              <a:rPr lang="en-US" dirty="0"/>
              <a:t>	Test yourself.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Synthesize</a:t>
            </a:r>
            <a:endParaRPr lang="en-US" sz="8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14AC130-28D1-3049-A421-11D0F0EE9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6454" y="3016251"/>
            <a:ext cx="5679092" cy="174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116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 a picture with caption on your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929" y="1585233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0432FF"/>
                </a:solidFill>
              </a:rPr>
              <a:t>Synthesize</a:t>
            </a:r>
            <a:endParaRPr lang="en-US" sz="8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FB86618-A630-7644-BF06-C2E4DC524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6454" y="2965464"/>
            <a:ext cx="5679092" cy="174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994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Practice!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181100"/>
            <a:ext cx="8001000" cy="4495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7D016B1-17D3-FC4E-B5C7-8553BA5C17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99199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672</Words>
  <Application>Microsoft Macintosh PowerPoint</Application>
  <PresentationFormat>Widescreen</PresentationFormat>
  <Paragraphs>118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Calibri Light</vt:lpstr>
      <vt:lpstr>Arial</vt:lpstr>
      <vt:lpstr>1_Office Theme</vt:lpstr>
      <vt:lpstr>Synthesize </vt:lpstr>
      <vt:lpstr>Synthesize </vt:lpstr>
      <vt:lpstr>WORD STUDY: Synthesize </vt:lpstr>
      <vt:lpstr>WORD STUDY:  </vt:lpstr>
      <vt:lpstr>Use your notes:  Quiz a partner!      Test yourself.</vt:lpstr>
      <vt:lpstr>Draw a picture with caption on your paper</vt:lpstr>
      <vt:lpstr>Practice!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Friedman, Susan</dc:creator>
  <cp:lastModifiedBy>Microsoft Office User</cp:lastModifiedBy>
  <cp:revision>29</cp:revision>
  <dcterms:created xsi:type="dcterms:W3CDTF">2019-02-17T22:11:15Z</dcterms:created>
  <dcterms:modified xsi:type="dcterms:W3CDTF">2019-02-18T17:15:22Z</dcterms:modified>
</cp:coreProperties>
</file>