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82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04"/>
    <p:restoredTop sz="58276"/>
  </p:normalViewPr>
  <p:slideViewPr>
    <p:cSldViewPr snapToGrid="0" snapToObjects="1">
      <p:cViewPr varScale="1">
        <p:scale>
          <a:sx n="55" d="100"/>
          <a:sy n="55" d="100"/>
        </p:scale>
        <p:origin x="2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634FED53-A5BB-45FA-9A21-50AECE14784E}"/>
    <pc:docChg chg="modSld">
      <pc:chgData name="" userId="" providerId="" clId="Web-{634FED53-A5BB-45FA-9A21-50AECE14784E}" dt="2019-02-19T19:09:18.290" v="53"/>
      <pc:docMkLst>
        <pc:docMk/>
      </pc:docMkLst>
      <pc:sldChg chg="modSp modNotes">
        <pc:chgData name="" userId="" providerId="" clId="Web-{634FED53-A5BB-45FA-9A21-50AECE14784E}" dt="2019-02-19T19:06:11.897" v="1"/>
        <pc:sldMkLst>
          <pc:docMk/>
          <pc:sldMk cId="1190270079" sldId="258"/>
        </pc:sldMkLst>
        <pc:spChg chg="mod">
          <ac:chgData name="" userId="" providerId="" clId="Web-{634FED53-A5BB-45FA-9A21-50AECE14784E}" dt="2019-02-19T19:05:38.663" v="0" actId="1076"/>
          <ac:spMkLst>
            <pc:docMk/>
            <pc:sldMk cId="1190270079" sldId="258"/>
            <ac:spMk id="9" creationId="{00000000-0000-0000-0000-000000000000}"/>
          </ac:spMkLst>
        </pc:spChg>
      </pc:sldChg>
      <pc:sldChg chg="modNotes">
        <pc:chgData name="" userId="" providerId="" clId="Web-{634FED53-A5BB-45FA-9A21-50AECE14784E}" dt="2019-02-19T19:06:34.429" v="6"/>
        <pc:sldMkLst>
          <pc:docMk/>
          <pc:sldMk cId="644691318" sldId="282"/>
        </pc:sldMkLst>
      </pc:sldChg>
      <pc:sldChg chg="modNotes">
        <pc:chgData name="" userId="" providerId="" clId="Web-{634FED53-A5BB-45FA-9A21-50AECE14784E}" dt="2019-02-19T19:09:18.290" v="53"/>
        <pc:sldMkLst>
          <pc:docMk/>
          <pc:sldMk cId="1009036261" sldId="291"/>
        </pc:sldMkLst>
      </pc:sldChg>
      <pc:sldChg chg="modSp">
        <pc:chgData name="" userId="" providerId="" clId="Web-{634FED53-A5BB-45FA-9A21-50AECE14784E}" dt="2019-02-19T19:08:42.336" v="41" actId="20577"/>
        <pc:sldMkLst>
          <pc:docMk/>
          <pc:sldMk cId="1651824437" sldId="292"/>
        </pc:sldMkLst>
        <pc:spChg chg="mod">
          <ac:chgData name="" userId="" providerId="" clId="Web-{634FED53-A5BB-45FA-9A21-50AECE14784E}" dt="2019-02-19T19:08:42.336" v="41" actId="20577"/>
          <ac:spMkLst>
            <pc:docMk/>
            <pc:sldMk cId="1651824437" sldId="292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Persuade– what word? That’s right. Persuade.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Persuade </a:t>
            </a:r>
            <a:r>
              <a:rPr lang="en-US" sz="1200" dirty="0"/>
              <a:t>means to make someone decide to do something, or talk them into it.</a:t>
            </a:r>
            <a:endParaRPr lang="en-US" sz="1200" b="1" dirty="0"/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persuade are </a:t>
            </a:r>
            <a:r>
              <a:rPr lang="en-US" b="1" i="1" u="sng" baseline="0" dirty="0"/>
              <a:t>convince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encourage</a:t>
            </a:r>
            <a:r>
              <a:rPr lang="en-US" b="1" i="1" u="none" baseline="0" dirty="0"/>
              <a:t>, and </a:t>
            </a:r>
            <a:r>
              <a:rPr lang="en-US" b="1" i="1" u="sng" baseline="0" dirty="0"/>
              <a:t>coax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antonyms (you guys remember that antonyms are words that mean the opposite) for persuade are </a:t>
            </a:r>
            <a:r>
              <a:rPr lang="en-US" b="1" i="1" u="sng" baseline="0" dirty="0"/>
              <a:t>discourage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prevent</a:t>
            </a:r>
            <a:r>
              <a:rPr lang="en-US" b="1" i="1" u="none" baseline="0" dirty="0"/>
              <a:t>, and </a:t>
            </a:r>
            <a:r>
              <a:rPr lang="en-US" b="1" i="1" u="sng" baseline="0" dirty="0"/>
              <a:t>deter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here persuade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r>
              <a:rPr lang="en-US" b="1" i="1" baseline="0" dirty="0"/>
              <a:t>Persuade my teacher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>
              <a:defRPr/>
            </a:pPr>
            <a:r>
              <a:rPr lang="en-US" b="1" i="1" baseline="0" dirty="0"/>
              <a:t>Persuasive argument</a:t>
            </a:r>
            <a:r>
              <a:rPr lang="en-US" b="1" i="1" dirty="0"/>
              <a:t> 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Persuasive essay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indent="0">
              <a:buNone/>
            </a:pPr>
            <a:r>
              <a:rPr lang="en-US" sz="1200" b="1" i="1" dirty="0"/>
              <a:t>It wasn’t easy, but I was finally able to </a:t>
            </a:r>
            <a:r>
              <a:rPr lang="en-US" sz="1200" b="1" i="1" dirty="0">
                <a:solidFill>
                  <a:srgbClr val="FF0000"/>
                </a:solidFill>
              </a:rPr>
              <a:t>persuade </a:t>
            </a:r>
            <a:r>
              <a:rPr lang="en-US" sz="1200" b="1" i="1" dirty="0"/>
              <a:t>my teacher to change my grade.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pPr>
              <a:defRPr/>
            </a:pPr>
            <a:r>
              <a:rPr lang="en-US" sz="1200" b="1" i="1" dirty="0"/>
              <a:t>Which of these arguments is </a:t>
            </a:r>
            <a:r>
              <a:rPr lang="en-US" b="1" i="1" dirty="0"/>
              <a:t>persuasive? Why</a:t>
            </a:r>
            <a:r>
              <a:rPr lang="en-US" sz="1200" b="1" i="1" dirty="0"/>
              <a:t> or why not?</a:t>
            </a:r>
            <a:endParaRPr lang="en-US" sz="1200" b="1" i="1">
              <a:cs typeface="Calibri"/>
            </a:endParaRP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sentences]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>
                <a:latin typeface="Marker Felt Thin" charset="0"/>
                <a:ea typeface="Marker Felt Thin" charset="0"/>
                <a:cs typeface="Marker Felt Thin" charset="0"/>
              </a:rPr>
              <a:t>Please change my grade because I forgot it was due.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>
                <a:latin typeface="Marker Felt Thin"/>
                <a:ea typeface="Marker Felt Thin" charset="0"/>
                <a:cs typeface="Marker Felt Thin" charset="0"/>
              </a:rPr>
              <a:t>Please change my grade because you missed</a:t>
            </a:r>
            <a:r>
              <a:rPr lang="en-US" sz="1200" b="1" i="1" baseline="0" dirty="0">
                <a:latin typeface="Marker Felt Thin"/>
                <a:ea typeface="Marker Felt Thin" charset="0"/>
                <a:cs typeface="Marker Felt Thin" charset="0"/>
              </a:rPr>
              <a:t> the last page, so my grade was not complete</a:t>
            </a:r>
            <a:r>
              <a:rPr lang="en-US" b="1" i="1" dirty="0">
                <a:latin typeface="Marker Felt Thin"/>
                <a:ea typeface="Marker Felt Thin" charset="0"/>
                <a:cs typeface="Marker Felt Thin" charset="0"/>
              </a:rPr>
              <a:t>.</a:t>
            </a:r>
            <a:endParaRPr lang="en-US" sz="1200" b="1" i="1" dirty="0">
              <a:latin typeface="Marker Felt Thin" charset="0"/>
              <a:ea typeface="Marker Felt Thin" charset="0"/>
              <a:cs typeface="Marker Felt Thin" charset="0"/>
            </a:endParaRP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sz="1200" b="1" i="1" dirty="0"/>
              <a:t>The argument is/is not </a:t>
            </a:r>
            <a:r>
              <a:rPr lang="en-US" sz="1200" b="1" i="1" dirty="0">
                <a:solidFill>
                  <a:srgbClr val="FF0000"/>
                </a:solidFill>
              </a:rPr>
              <a:t>persuasive </a:t>
            </a:r>
            <a:r>
              <a:rPr lang="en-US" sz="1200" b="1" i="1" dirty="0"/>
              <a:t>because</a:t>
            </a:r>
            <a:r>
              <a:rPr lang="en-US" sz="1200" b="1" i="1" dirty="0">
                <a:solidFill>
                  <a:srgbClr val="FF0000"/>
                </a:solidFill>
              </a:rPr>
              <a:t> </a:t>
            </a:r>
            <a:r>
              <a:rPr lang="en-US" sz="1200" b="1" i="1" dirty="0"/>
              <a:t>____________</a:t>
            </a:r>
            <a:endParaRPr lang="en-US" baseline="0" dirty="0"/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Per-</a:t>
            </a:r>
            <a:r>
              <a:rPr lang="en-US" dirty="0" err="1"/>
              <a:t>suade</a:t>
            </a:r>
            <a:endParaRPr lang="en-US" dirty="0"/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baseline="0" dirty="0"/>
              <a:t>PER</a:t>
            </a: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baseline="0" dirty="0"/>
              <a:t>Not for this word. 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r>
              <a:rPr lang="en-US" dirty="0">
                <a:cs typeface="Calibri"/>
              </a:rPr>
              <a:t>SUADE (to recommend)</a:t>
            </a:r>
            <a:endParaRPr lang="en-US" baseline="0" dirty="0">
              <a:cs typeface="Calibri"/>
            </a:endParaRPr>
          </a:p>
          <a:p>
            <a:endParaRPr lang="en-US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Persuade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5264" y="4538511"/>
            <a:ext cx="5479264" cy="1604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It wasn’t easy, but I was finally able to </a:t>
            </a:r>
            <a:r>
              <a:rPr lang="en-US" sz="3000" b="1" dirty="0">
                <a:solidFill>
                  <a:srgbClr val="FF0000"/>
                </a:solidFill>
              </a:rPr>
              <a:t>persuade</a:t>
            </a:r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en-US" sz="3000" dirty="0"/>
              <a:t>my teacher to change my grade.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5252357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</a:t>
            </a:r>
            <a:r>
              <a:rPr lang="en-US" sz="2800" b="1" dirty="0">
                <a:solidFill>
                  <a:srgbClr val="FF0000"/>
                </a:solidFill>
              </a:rPr>
              <a:t>Persuade </a:t>
            </a:r>
            <a:r>
              <a:rPr lang="en-US" sz="2800" dirty="0"/>
              <a:t>means to make someone decide to do something, or talk them into it.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Persuade </a:t>
            </a:r>
            <a:r>
              <a:rPr lang="en-US" sz="2400" dirty="0"/>
              <a:t>my teacher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Persuasive </a:t>
            </a:r>
            <a:r>
              <a:rPr lang="en-US" sz="2400" dirty="0"/>
              <a:t>argument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Persuasive </a:t>
            </a:r>
            <a:r>
              <a:rPr lang="en-US" sz="2400" dirty="0"/>
              <a:t>essay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27426" y="2265392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convince, encourage, coax </a:t>
            </a:r>
          </a:p>
          <a:p>
            <a:r>
              <a:rPr lang="en-US" sz="2400" i="1" dirty="0"/>
              <a:t>Antonyms: discourage, prevent, deter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3185155"/>
            <a:ext cx="5199744" cy="322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Persuade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486" y="1714036"/>
            <a:ext cx="11494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Which of these are </a:t>
            </a:r>
            <a:r>
              <a:rPr lang="en-US" sz="3600" b="1" dirty="0">
                <a:solidFill>
                  <a:srgbClr val="FF0000"/>
                </a:solidFill>
              </a:rPr>
              <a:t>persuasive arguments? </a:t>
            </a:r>
            <a:r>
              <a:rPr lang="en-US" sz="3600" dirty="0"/>
              <a:t>Why or why not?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3394" y="5704909"/>
            <a:ext cx="10660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argument is/is not  </a:t>
            </a:r>
            <a:r>
              <a:rPr lang="en-US" sz="3600" b="1" dirty="0">
                <a:solidFill>
                  <a:srgbClr val="FF0000"/>
                </a:solidFill>
              </a:rPr>
              <a:t>persuasive </a:t>
            </a:r>
            <a:r>
              <a:rPr lang="en-US" sz="3600" dirty="0"/>
              <a:t>because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__________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72458" y="423569"/>
            <a:ext cx="4081342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talk somebody into 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2723122"/>
            <a:ext cx="70631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arker Felt Thin" charset="0"/>
                <a:ea typeface="Marker Felt Thin" charset="0"/>
                <a:cs typeface="Marker Felt Thin" charset="0"/>
              </a:rPr>
              <a:t>Please change my grade because:</a:t>
            </a:r>
          </a:p>
          <a:p>
            <a:endParaRPr lang="en-US" sz="2400" dirty="0">
              <a:latin typeface="Marker Felt Thin" charset="0"/>
              <a:ea typeface="Marker Felt Thin" charset="0"/>
              <a:cs typeface="Marker Felt Thin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400" dirty="0">
                <a:latin typeface="Marker Felt Thin" charset="0"/>
                <a:ea typeface="Marker Felt Thin" charset="0"/>
                <a:cs typeface="Marker Felt Thin" charset="0"/>
              </a:rPr>
              <a:t>I forgot it was due.</a:t>
            </a:r>
          </a:p>
          <a:p>
            <a:pPr marL="457200" indent="-457200">
              <a:buFont typeface="Arial" charset="0"/>
              <a:buChar char="•"/>
            </a:pPr>
            <a:endParaRPr lang="en-US" sz="2000" dirty="0">
              <a:latin typeface="Marker Felt Thin" charset="0"/>
              <a:ea typeface="Marker Felt Thin" charset="0"/>
              <a:cs typeface="Marker Felt Thin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400" dirty="0">
                <a:latin typeface="Marker Felt Thin" charset="0"/>
                <a:ea typeface="Marker Felt Thin" charset="0"/>
                <a:cs typeface="Marker Felt Thin" charset="0"/>
              </a:rPr>
              <a:t>You missed the last page so my grade was not complete.</a:t>
            </a:r>
          </a:p>
          <a:p>
            <a:endParaRPr lang="en-US" sz="4400" dirty="0">
              <a:latin typeface="Marker Felt Thin" charset="0"/>
              <a:ea typeface="Marker Felt Thin" charset="0"/>
              <a:cs typeface="Marker Felt Thin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191" y="3124680"/>
            <a:ext cx="3570657" cy="221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Persuade 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ctr">
              <a:buNone/>
            </a:pPr>
            <a:r>
              <a:rPr lang="en-US" sz="9600" dirty="0"/>
              <a:t>Per/s</a:t>
            </a:r>
            <a:r>
              <a:rPr lang="en-US" sz="9600" u="sng" dirty="0"/>
              <a:t>ua</a:t>
            </a:r>
            <a:r>
              <a:rPr lang="en-US" sz="9600" dirty="0"/>
              <a:t>de</a:t>
            </a:r>
            <a:endParaRPr lang="en-US" sz="650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per</a:t>
            </a:r>
            <a:r>
              <a:rPr lang="en-US" sz="5200" dirty="0"/>
              <a:t> (thoroughly/very)</a:t>
            </a:r>
          </a:p>
          <a:p>
            <a:pPr marL="1371600" lvl="3" indent="0">
              <a:buNone/>
            </a:pPr>
            <a:r>
              <a:rPr lang="en-US" sz="5200" dirty="0"/>
              <a:t>Suffix (none)</a:t>
            </a:r>
          </a:p>
          <a:p>
            <a:pPr marL="1371600" lvl="3" indent="0">
              <a:buNone/>
            </a:pPr>
            <a:r>
              <a:rPr lang="en-US" sz="5200" dirty="0"/>
              <a:t>What’s left = root </a:t>
            </a:r>
            <a:r>
              <a:rPr lang="en-US" sz="5200" b="1" dirty="0" err="1">
                <a:solidFill>
                  <a:srgbClr val="FF0000"/>
                </a:solidFill>
              </a:rPr>
              <a:t>suade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b="1" dirty="0"/>
              <a:t>(to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b="1" dirty="0"/>
              <a:t>recommend)</a:t>
            </a:r>
            <a:endParaRPr lang="en-US" sz="4800" b="1">
              <a:cs typeface="Calibri"/>
            </a:endParaRPr>
          </a:p>
        </p:txBody>
      </p:sp>
      <p:sp>
        <p:nvSpPr>
          <p:cNvPr id="4" name="Oval 3"/>
          <p:cNvSpPr/>
          <p:nvPr/>
        </p:nvSpPr>
        <p:spPr>
          <a:xfrm>
            <a:off x="3268820" y="1473271"/>
            <a:ext cx="2034700" cy="17021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Persuade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1275" y="3082719"/>
            <a:ext cx="5199744" cy="322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Persuade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128" y="3082719"/>
            <a:ext cx="5199744" cy="322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510</Words>
  <Application>Microsoft Office PowerPoint</Application>
  <PresentationFormat>Widescreen</PresentationFormat>
  <Paragraphs>113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Persuade </vt:lpstr>
      <vt:lpstr>Persuade </vt:lpstr>
      <vt:lpstr>WORD STUDY:  Persuade 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72</cp:revision>
  <dcterms:created xsi:type="dcterms:W3CDTF">2018-02-26T15:11:49Z</dcterms:created>
  <dcterms:modified xsi:type="dcterms:W3CDTF">2019-02-19T19:09:23Z</dcterms:modified>
</cp:coreProperties>
</file>