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62" r:id="rId2"/>
    <p:sldId id="282" r:id="rId3"/>
    <p:sldId id="283" r:id="rId4"/>
    <p:sldId id="284" r:id="rId5"/>
    <p:sldId id="285" r:id="rId6"/>
    <p:sldId id="286" r:id="rId7"/>
    <p:sldId id="27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07"/>
    <p:restoredTop sz="25954"/>
  </p:normalViewPr>
  <p:slideViewPr>
    <p:cSldViewPr snapToGrid="0" snapToObjects="1">
      <p:cViewPr>
        <p:scale>
          <a:sx n="30" d="100"/>
          <a:sy n="30" d="100"/>
        </p:scale>
        <p:origin x="430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4DB9ACC5-C89B-4724-80FF-3BCC6F502CCB}"/>
    <pc:docChg chg="modSld">
      <pc:chgData name="" userId="" providerId="" clId="Web-{4DB9ACC5-C89B-4724-80FF-3BCC6F502CCB}" dt="2019-02-19T19:02:07.415" v="67" actId="1076"/>
      <pc:docMkLst>
        <pc:docMk/>
      </pc:docMkLst>
      <pc:sldChg chg="modSp">
        <pc:chgData name="" userId="" providerId="" clId="Web-{4DB9ACC5-C89B-4724-80FF-3BCC6F502CCB}" dt="2019-02-19T19:01:39.556" v="56" actId="1076"/>
        <pc:sldMkLst>
          <pc:docMk/>
          <pc:sldMk cId="2042653603" sldId="262"/>
        </pc:sldMkLst>
        <pc:spChg chg="mod">
          <ac:chgData name="" userId="" providerId="" clId="Web-{4DB9ACC5-C89B-4724-80FF-3BCC6F502CCB}" dt="2019-02-19T19:01:39.556" v="56" actId="1076"/>
          <ac:spMkLst>
            <pc:docMk/>
            <pc:sldMk cId="2042653603" sldId="262"/>
            <ac:spMk id="2" creationId="{00000000-0000-0000-0000-000000000000}"/>
          </ac:spMkLst>
        </pc:spChg>
        <pc:spChg chg="mod">
          <ac:chgData name="" userId="" providerId="" clId="Web-{4DB9ACC5-C89B-4724-80FF-3BCC6F502CCB}" dt="2019-02-19T18:59:54.290" v="0" actId="1076"/>
          <ac:spMkLst>
            <pc:docMk/>
            <pc:sldMk cId="2042653603" sldId="262"/>
            <ac:spMk id="4" creationId="{00000000-0000-0000-0000-000000000000}"/>
          </ac:spMkLst>
        </pc:spChg>
      </pc:sldChg>
      <pc:sldChg chg="modSp">
        <pc:chgData name="" userId="" providerId="" clId="Web-{4DB9ACC5-C89B-4724-80FF-3BCC6F502CCB}" dt="2019-02-19T19:02:07.415" v="67" actId="1076"/>
        <pc:sldMkLst>
          <pc:docMk/>
          <pc:sldMk cId="644691318" sldId="282"/>
        </pc:sldMkLst>
        <pc:spChg chg="mod">
          <ac:chgData name="" userId="" providerId="" clId="Web-{4DB9ACC5-C89B-4724-80FF-3BCC6F502CCB}" dt="2019-02-19T19:02:07.415" v="67" actId="1076"/>
          <ac:spMkLst>
            <pc:docMk/>
            <pc:sldMk cId="644691318" sldId="282"/>
            <ac:spMk id="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49CFDC-69D2-5649-B4C0-F0B4A2711CD5}" type="datetimeFigureOut">
              <a:rPr lang="en-US" smtClean="0"/>
              <a:t>2/19/2019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D0D4EE-A777-D449-B37E-0667E0478846}" type="slidenum">
              <a:rPr lang="en-US" smtClean="0"/>
              <a:t>‹#›</a:t>
            </a:fld>
            <a:endParaRPr lang="en-US"/>
          </a:p>
        </p:txBody>
      </p:sp>
    </p:spTree>
    <p:extLst>
      <p:ext uri="{BB962C8B-B14F-4D97-AF65-F5344CB8AC3E}">
        <p14:creationId xmlns:p14="http://schemas.microsoft.com/office/powerpoint/2010/main" val="18278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GUIDED: Introduce the word</a:t>
            </a:r>
          </a:p>
          <a:p>
            <a:endParaRPr lang="en-US" baseline="0" dirty="0"/>
          </a:p>
          <a:p>
            <a:r>
              <a:rPr lang="en-US" baseline="0" dirty="0"/>
              <a:t>Say the word and ask students to repeat it:  </a:t>
            </a:r>
          </a:p>
          <a:p>
            <a:r>
              <a:rPr lang="en-US" b="1" i="1" baseline="0" dirty="0"/>
              <a:t>Nuance– what word? That’s right. Nuance.</a:t>
            </a:r>
          </a:p>
          <a:p>
            <a:endParaRPr lang="en-US" baseline="0" dirty="0"/>
          </a:p>
          <a:p>
            <a:r>
              <a:rPr lang="en-US" baseline="0" dirty="0"/>
              <a:t>Read the definition out loud and ask students to </a:t>
            </a:r>
            <a:r>
              <a:rPr lang="en-US" b="1" baseline="0" dirty="0"/>
              <a:t>repeat</a:t>
            </a:r>
            <a:r>
              <a:rPr lang="en-US" baseline="0" dirty="0"/>
              <a:t> it.</a:t>
            </a:r>
          </a:p>
          <a:p>
            <a:r>
              <a:rPr lang="en-US" sz="1200" b="1" i="1" dirty="0"/>
              <a:t>A nuance is a small difference. It can be a difference in things like sound, feeling, appearance, or meaning.</a:t>
            </a:r>
          </a:p>
          <a:p>
            <a:endParaRPr lang="en-US" baseline="0" dirty="0"/>
          </a:p>
          <a:p>
            <a:r>
              <a:rPr lang="en-US" b="1" i="1" baseline="0" dirty="0"/>
              <a:t>A synonym (you guys remember that synonyms are words that mean the same thing) for nuance is </a:t>
            </a:r>
            <a:r>
              <a:rPr lang="en-US" b="1" i="1" u="sng" baseline="0" dirty="0"/>
              <a:t>subtle</a:t>
            </a:r>
            <a:r>
              <a:rPr lang="en-US" b="1" i="1" baseline="0" dirty="0"/>
              <a:t>.</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1" i="1" baseline="0" dirty="0"/>
              <a:t>Some antonyms (you guys remember that antonyms are words that mean the opposite) for nuance are </a:t>
            </a:r>
            <a:r>
              <a:rPr lang="en-US" b="1" i="1" u="sng" baseline="0" dirty="0"/>
              <a:t>obvious </a:t>
            </a:r>
            <a:r>
              <a:rPr lang="en-US" b="1" i="1" baseline="0" dirty="0"/>
              <a:t>and </a:t>
            </a:r>
            <a:r>
              <a:rPr lang="en-US" b="1" i="1" u="sng" baseline="0" dirty="0"/>
              <a:t>unmistakable</a:t>
            </a:r>
            <a:r>
              <a:rPr lang="en-US" b="1" i="1" baseline="0" dirty="0"/>
              <a:t>.</a:t>
            </a:r>
          </a:p>
          <a:p>
            <a:endParaRPr lang="en-US" baseline="0" dirty="0"/>
          </a:p>
          <a:p>
            <a:r>
              <a:rPr lang="en-US" b="1" i="1" baseline="0" dirty="0"/>
              <a:t>Some ways you might here nuance every day are:  </a:t>
            </a:r>
            <a:r>
              <a:rPr lang="en-US" baseline="0" dirty="0"/>
              <a:t>[say the common usages one at a time and have students </a:t>
            </a:r>
            <a:r>
              <a:rPr lang="en-US" b="1" baseline="0" dirty="0"/>
              <a:t>repeat</a:t>
            </a:r>
            <a:r>
              <a:rPr lang="en-US" baseline="0" dirty="0"/>
              <a:t> </a:t>
            </a:r>
            <a:r>
              <a:rPr lang="en-US" b="1" u="sng" baseline="0" dirty="0">
                <a:solidFill>
                  <a:srgbClr val="FF0000"/>
                </a:solidFill>
              </a:rPr>
              <a:t>EACH ONE</a:t>
            </a:r>
            <a:r>
              <a:rPr lang="en-US" b="1" u="none" baseline="0" dirty="0">
                <a:solidFill>
                  <a:srgbClr val="FF0000"/>
                </a:solidFill>
              </a:rPr>
              <a:t> </a:t>
            </a:r>
            <a:r>
              <a:rPr lang="en-US" baseline="0" dirty="0"/>
              <a:t>after you - </a:t>
            </a:r>
            <a:r>
              <a:rPr lang="en-US" b="1" baseline="0" dirty="0"/>
              <a:t>put it in their mouths</a:t>
            </a:r>
            <a:r>
              <a:rPr lang="en-US" baseline="0" dirty="0"/>
              <a:t>].</a:t>
            </a:r>
          </a:p>
          <a:p>
            <a:pPr marL="342900" marR="0" indent="-342900" algn="l" defTabSz="914400" rtl="0" eaLnBrk="1" fontAlgn="auto" latinLnBrk="0" hangingPunct="1">
              <a:lnSpc>
                <a:spcPct val="100000"/>
              </a:lnSpc>
              <a:spcBef>
                <a:spcPts val="0"/>
              </a:spcBef>
              <a:spcAft>
                <a:spcPts val="0"/>
              </a:spcAft>
              <a:buClrTx/>
              <a:buSzTx/>
              <a:buFont typeface="Arial" charset="0"/>
              <a:buChar char="•"/>
              <a:tabLst/>
              <a:defRPr/>
            </a:pPr>
            <a:r>
              <a:rPr lang="en-US" sz="1200" b="1" dirty="0"/>
              <a:t>Nuanced </a:t>
            </a:r>
            <a:r>
              <a:rPr lang="en-US" sz="1200" dirty="0"/>
              <a:t>flavor </a:t>
            </a:r>
            <a:r>
              <a:rPr lang="en-US" b="0" i="0" baseline="0" dirty="0"/>
              <a:t>(students repeat –cue to repeat if they don’t - </a:t>
            </a:r>
            <a:r>
              <a:rPr lang="en-US" b="1" baseline="0" dirty="0"/>
              <a:t>put it in their mouths</a:t>
            </a:r>
            <a:r>
              <a:rPr lang="en-US" b="0" i="0" baseline="0" dirty="0"/>
              <a:t>)</a:t>
            </a:r>
            <a:endParaRPr lang="en-US" sz="1200" dirty="0"/>
          </a:p>
          <a:p>
            <a:pPr marL="342900" marR="0" indent="-34290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t>Understand the </a:t>
            </a:r>
            <a:r>
              <a:rPr lang="en-US" sz="1200" b="1" dirty="0"/>
              <a:t>nuance </a:t>
            </a:r>
            <a:r>
              <a:rPr lang="en-US" b="0" i="0" baseline="0" dirty="0"/>
              <a:t>(students repeat)</a:t>
            </a:r>
            <a:endParaRPr lang="en-US" sz="1200" dirty="0"/>
          </a:p>
          <a:p>
            <a:pPr marL="342900" marR="0" indent="-342900" algn="l" defTabSz="914400" rtl="0" eaLnBrk="1" fontAlgn="auto" latinLnBrk="0" hangingPunct="1">
              <a:lnSpc>
                <a:spcPct val="100000"/>
              </a:lnSpc>
              <a:spcBef>
                <a:spcPts val="0"/>
              </a:spcBef>
              <a:spcAft>
                <a:spcPts val="0"/>
              </a:spcAft>
              <a:buClrTx/>
              <a:buSzTx/>
              <a:buFont typeface="Arial" charset="0"/>
              <a:buChar char="•"/>
              <a:tabLst/>
              <a:defRPr/>
            </a:pPr>
            <a:r>
              <a:rPr lang="en-US" sz="1200" b="1" dirty="0"/>
              <a:t>Nuanced </a:t>
            </a:r>
            <a:r>
              <a:rPr lang="en-US" sz="1200" dirty="0"/>
              <a:t>policy </a:t>
            </a:r>
            <a:r>
              <a:rPr lang="en-US" b="0" i="0" baseline="0" dirty="0"/>
              <a:t>(students repeat)</a:t>
            </a:r>
            <a:endParaRPr lang="en-US" sz="1200" b="1" dirty="0"/>
          </a:p>
          <a:p>
            <a:pPr marL="342900" marR="0" indent="-342900" algn="l" defTabSz="914400" rtl="0" eaLnBrk="1" fontAlgn="auto" latinLnBrk="0" hangingPunct="1">
              <a:lnSpc>
                <a:spcPct val="100000"/>
              </a:lnSpc>
              <a:spcBef>
                <a:spcPts val="0"/>
              </a:spcBef>
              <a:spcAft>
                <a:spcPts val="0"/>
              </a:spcAft>
              <a:buClrTx/>
              <a:buSzTx/>
              <a:buFont typeface="Arial" charset="0"/>
              <a:buChar char="•"/>
              <a:tabLst/>
              <a:defRPr/>
            </a:pPr>
            <a:r>
              <a:rPr lang="en-US" sz="1200" b="1" dirty="0"/>
              <a:t>Nuanced </a:t>
            </a:r>
            <a:r>
              <a:rPr lang="en-US" sz="1200" dirty="0"/>
              <a:t>tone </a:t>
            </a:r>
            <a:r>
              <a:rPr lang="en-US" b="0" i="0" baseline="0" dirty="0"/>
              <a:t>(students repeat)</a:t>
            </a:r>
            <a:endParaRPr lang="en-US" b="1" i="1" baseline="0" dirty="0"/>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Read the example and ask students to repeat it (</a:t>
            </a:r>
            <a:r>
              <a:rPr lang="en-US" b="1" baseline="0" dirty="0"/>
              <a:t>put it in their mouths</a:t>
            </a:r>
            <a:r>
              <a:rPr lang="en-US"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dirty="0"/>
              <a:t>When her more </a:t>
            </a:r>
            <a:r>
              <a:rPr lang="en-US" sz="1200" b="1" i="1" dirty="0">
                <a:solidFill>
                  <a:srgbClr val="FF0000"/>
                </a:solidFill>
              </a:rPr>
              <a:t>nuanced</a:t>
            </a:r>
            <a:r>
              <a:rPr lang="en-US" sz="1200" b="1" i="1" dirty="0"/>
              <a:t> flirting didn’t work, she offered to buy him a cup of coffee to let him know she was interested.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Ask students to </a:t>
            </a:r>
            <a:r>
              <a:rPr lang="en-US" b="1" baseline="0" dirty="0"/>
              <a:t>repeat </a:t>
            </a:r>
            <a:r>
              <a:rPr lang="en-US" baseline="0" dirty="0"/>
              <a:t>example.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WRITING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dirty="0"/>
              <a:t>Write these in your notes (use the student worksheet)</a:t>
            </a:r>
            <a:r>
              <a:rPr lang="en-US" b="1" i="1" baseline="0" dirty="0"/>
              <a:t>.</a:t>
            </a:r>
            <a:endParaRPr lang="en-US" sz="1200" b="1" i="1" dirty="0"/>
          </a:p>
          <a:p>
            <a:endParaRPr lang="en-US" baseline="0" dirty="0"/>
          </a:p>
        </p:txBody>
      </p:sp>
      <p:sp>
        <p:nvSpPr>
          <p:cNvPr id="4" name="Slide Number Placeholder 3"/>
          <p:cNvSpPr>
            <a:spLocks noGrp="1"/>
          </p:cNvSpPr>
          <p:nvPr>
            <p:ph type="sldNum" sz="quarter" idx="10"/>
          </p:nvPr>
        </p:nvSpPr>
        <p:spPr/>
        <p:txBody>
          <a:bodyPr/>
          <a:lstStyle/>
          <a:p>
            <a:fld id="{B5D0D4EE-A777-D449-B37E-0667E0478846}" type="slidenum">
              <a:rPr lang="en-US" smtClean="0"/>
              <a:t>1</a:t>
            </a:fld>
            <a:endParaRPr lang="en-US"/>
          </a:p>
        </p:txBody>
      </p:sp>
    </p:spTree>
    <p:extLst>
      <p:ext uri="{BB962C8B-B14F-4D97-AF65-F5344CB8AC3E}">
        <p14:creationId xmlns:p14="http://schemas.microsoft.com/office/powerpoint/2010/main" val="1205524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GUIDED:</a:t>
            </a:r>
            <a:r>
              <a:rPr lang="en-US" baseline="0" dirty="0"/>
              <a:t> </a:t>
            </a:r>
            <a:r>
              <a:rPr lang="en-US" dirty="0"/>
              <a:t>Practice using the word in context</a:t>
            </a:r>
            <a:endParaRPr lang="en-US" baseline="0" dirty="0"/>
          </a:p>
          <a:p>
            <a:endParaRPr lang="en-US" dirty="0"/>
          </a:p>
          <a:p>
            <a:r>
              <a:rPr lang="en-US" dirty="0"/>
              <a:t>VERBAL:</a:t>
            </a:r>
          </a:p>
          <a:p>
            <a:r>
              <a:rPr lang="en-US" dirty="0"/>
              <a:t>Teacher reads the question.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dirty="0"/>
              <a:t>Flirting is often nuanced, meaning you are subtle about</a:t>
            </a:r>
            <a:r>
              <a:rPr lang="en-US" sz="1200" b="1" i="1" baseline="0" dirty="0"/>
              <a:t> it giving more hints than actually coming right out and saying you like somebody. Here are some examples of flirting. Which are nuanced, and which are not (overt is an antonym for nuanced).</a:t>
            </a:r>
            <a:endParaRPr lang="en-US" sz="1200" b="1" i="1" dirty="0"/>
          </a:p>
          <a:p>
            <a:endParaRPr lang="en-US" dirty="0"/>
          </a:p>
          <a:p>
            <a:r>
              <a:rPr lang="en-US" dirty="0"/>
              <a:t>[read the </a:t>
            </a:r>
            <a:r>
              <a:rPr lang="en-US" baseline="0" dirty="0"/>
              <a:t>sentences one at a time. You can have students raise hands or use Yes/No cards, or just keep track and go over them at the end.]</a:t>
            </a:r>
          </a:p>
          <a:p>
            <a:r>
              <a:rPr lang="en-US" sz="1200" dirty="0">
                <a:latin typeface="Marker Felt Thin" charset="0"/>
                <a:ea typeface="Marker Felt Thin" charset="0"/>
                <a:cs typeface="Marker Felt Thin" charset="0"/>
              </a:rPr>
              <a:t>___ Buying somebody a cup of coffee. (is it nuanced or overt?)</a:t>
            </a:r>
          </a:p>
          <a:p>
            <a:r>
              <a:rPr lang="en-US" sz="1200" dirty="0">
                <a:latin typeface="Marker Felt Thin" charset="0"/>
                <a:ea typeface="Marker Felt Thin" charset="0"/>
                <a:cs typeface="Marker Felt Thin" charset="0"/>
              </a:rPr>
              <a:t>___ Making eye contact. (is it nuanced or overt?)</a:t>
            </a:r>
          </a:p>
          <a:p>
            <a:r>
              <a:rPr lang="en-US" sz="1200" dirty="0">
                <a:latin typeface="Marker Felt Thin" charset="0"/>
                <a:ea typeface="Marker Felt Thin" charset="0"/>
                <a:cs typeface="Marker Felt Thin" charset="0"/>
              </a:rPr>
              <a:t>___ Telling somebody you like them. (is it nuanced or overt?)</a:t>
            </a:r>
          </a:p>
          <a:p>
            <a:r>
              <a:rPr lang="en-US" sz="1200" dirty="0">
                <a:latin typeface="Marker Felt Thin" charset="0"/>
                <a:ea typeface="Marker Felt Thin" charset="0"/>
                <a:cs typeface="Marker Felt Thin" charset="0"/>
              </a:rPr>
              <a:t>___ Giving a lot of compliments. (is it nuanced or overt?)</a:t>
            </a:r>
          </a:p>
          <a:p>
            <a:r>
              <a:rPr lang="en-US" sz="1200" dirty="0">
                <a:latin typeface="Marker Felt Thin" charset="0"/>
                <a:ea typeface="Marker Felt Thin" charset="0"/>
                <a:cs typeface="Marker Felt Thin" charset="0"/>
              </a:rPr>
              <a:t>___ Telling somebody they are beautiful. (is it nuanced or overt?)</a:t>
            </a:r>
          </a:p>
          <a:p>
            <a:r>
              <a:rPr lang="en-US" sz="1200" dirty="0">
                <a:latin typeface="Marker Felt Thin" charset="0"/>
                <a:ea typeface="Marker Felt Thin" charset="0"/>
                <a:cs typeface="Marker Felt Thin" charset="0"/>
              </a:rPr>
              <a:t>___ Bumping into somebody by “accident.” (is it nuanced or overt?)</a:t>
            </a:r>
          </a:p>
          <a:p>
            <a:endParaRPr lang="en-US" dirty="0"/>
          </a:p>
          <a:p>
            <a:r>
              <a:rPr lang="en-US" baseline="0" dirty="0"/>
              <a:t>Ask for a few student volunteers to give reasons WHY they think each is nuanced or overt. </a:t>
            </a:r>
          </a:p>
          <a:p>
            <a:r>
              <a:rPr lang="en-US" baseline="0" dirty="0"/>
              <a:t>**Accept any logical answer.</a:t>
            </a:r>
          </a:p>
          <a:p>
            <a:endParaRPr lang="en-US" baseline="0" dirty="0"/>
          </a:p>
          <a:p>
            <a:r>
              <a:rPr lang="en-US" b="1" baseline="0" dirty="0"/>
              <a:t>Cue students to answer in a complete sentence using the sentence frame.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5D0D4EE-A777-D449-B37E-0667E0478846}" type="slidenum">
              <a:rPr lang="en-US" smtClean="0"/>
              <a:t>2</a:t>
            </a:fld>
            <a:endParaRPr lang="en-US"/>
          </a:p>
        </p:txBody>
      </p:sp>
    </p:spTree>
    <p:extLst>
      <p:ext uri="{BB962C8B-B14F-4D97-AF65-F5344CB8AC3E}">
        <p14:creationId xmlns:p14="http://schemas.microsoft.com/office/powerpoint/2010/main" val="1271982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GUIDED: Word Study</a:t>
            </a:r>
          </a:p>
          <a:p>
            <a:endParaRPr lang="en-US" dirty="0"/>
          </a:p>
          <a:p>
            <a:r>
              <a:rPr lang="en-US" dirty="0"/>
              <a:t>VERBAL</a:t>
            </a:r>
          </a:p>
          <a:p>
            <a:r>
              <a:rPr lang="en-US" dirty="0"/>
              <a:t>Let’s look for word parts.</a:t>
            </a:r>
            <a:r>
              <a:rPr lang="en-US" baseline="0" dirty="0"/>
              <a:t> Is there a prefix?</a:t>
            </a:r>
          </a:p>
          <a:p>
            <a:r>
              <a:rPr lang="en-US" baseline="0" dirty="0"/>
              <a:t>Nu</a:t>
            </a:r>
          </a:p>
          <a:p>
            <a:endParaRPr lang="en-US" baseline="0" dirty="0"/>
          </a:p>
          <a:p>
            <a:r>
              <a:rPr lang="en-US" baseline="0" dirty="0"/>
              <a:t>Is there a suffix?</a:t>
            </a:r>
          </a:p>
          <a:p>
            <a:r>
              <a:rPr lang="en-US" baseline="0" dirty="0" err="1"/>
              <a:t>ance</a:t>
            </a:r>
            <a:endParaRPr lang="en-US" baseline="0" dirty="0"/>
          </a:p>
          <a:p>
            <a:endParaRPr lang="en-US" baseline="0" dirty="0"/>
          </a:p>
          <a:p>
            <a:r>
              <a:rPr lang="en-US" baseline="0" dirty="0"/>
              <a:t>What’s left? </a:t>
            </a:r>
          </a:p>
          <a:p>
            <a:r>
              <a:rPr lang="en-US" baseline="0" dirty="0"/>
              <a:t>Nothing!</a:t>
            </a:r>
          </a:p>
          <a:p>
            <a:endParaRPr lang="en-US" dirty="0"/>
          </a:p>
          <a:p>
            <a:endParaRPr lang="en-US" baseline="0" dirty="0"/>
          </a:p>
          <a:p>
            <a:r>
              <a:rPr lang="en-US" baseline="0" dirty="0"/>
              <a:t>WRITING:</a:t>
            </a:r>
          </a:p>
          <a:p>
            <a:r>
              <a:rPr lang="en-US" baseline="0" dirty="0"/>
              <a:t>Cue students to write the words on their worksheet (on the next slide)</a:t>
            </a:r>
            <a:endParaRPr lang="en-US" dirty="0"/>
          </a:p>
        </p:txBody>
      </p:sp>
      <p:sp>
        <p:nvSpPr>
          <p:cNvPr id="4" name="Slide Number Placeholder 3"/>
          <p:cNvSpPr>
            <a:spLocks noGrp="1"/>
          </p:cNvSpPr>
          <p:nvPr>
            <p:ph type="sldNum" sz="quarter" idx="10"/>
          </p:nvPr>
        </p:nvSpPr>
        <p:spPr/>
        <p:txBody>
          <a:bodyPr/>
          <a:lstStyle/>
          <a:p>
            <a:fld id="{B5D0D4EE-A777-D449-B37E-0667E0478846}" type="slidenum">
              <a:rPr lang="en-US" smtClean="0"/>
              <a:t>3</a:t>
            </a:fld>
            <a:endParaRPr lang="en-US"/>
          </a:p>
        </p:txBody>
      </p:sp>
    </p:spTree>
    <p:extLst>
      <p:ext uri="{BB962C8B-B14F-4D97-AF65-F5344CB8AC3E}">
        <p14:creationId xmlns:p14="http://schemas.microsoft.com/office/powerpoint/2010/main" val="1188684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Students can check what they wrote in their</a:t>
            </a:r>
            <a:r>
              <a:rPr lang="en-US" baseline="0" dirty="0"/>
              <a:t> notes</a:t>
            </a:r>
            <a:endParaRPr lang="en-US" dirty="0"/>
          </a:p>
        </p:txBody>
      </p:sp>
      <p:sp>
        <p:nvSpPr>
          <p:cNvPr id="4" name="Slide Number Placeholder 3"/>
          <p:cNvSpPr>
            <a:spLocks noGrp="1"/>
          </p:cNvSpPr>
          <p:nvPr>
            <p:ph type="sldNum" sz="quarter" idx="10"/>
          </p:nvPr>
        </p:nvSpPr>
        <p:spPr/>
        <p:txBody>
          <a:bodyPr/>
          <a:lstStyle/>
          <a:p>
            <a:fld id="{B5D0D4EE-A777-D449-B37E-0667E0478846}" type="slidenum">
              <a:rPr lang="en-US" smtClean="0"/>
              <a:t>4</a:t>
            </a:fld>
            <a:endParaRPr lang="en-US"/>
          </a:p>
        </p:txBody>
      </p:sp>
    </p:spTree>
    <p:extLst>
      <p:ext uri="{BB962C8B-B14F-4D97-AF65-F5344CB8AC3E}">
        <p14:creationId xmlns:p14="http://schemas.microsoft.com/office/powerpoint/2010/main" val="455072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INDEPENDENT (or partners, small groups, etc.).</a:t>
            </a:r>
            <a:r>
              <a:rPr lang="en-US" baseline="0" dirty="0"/>
              <a:t> </a:t>
            </a:r>
          </a:p>
          <a:p>
            <a:endParaRPr lang="en-US" baseline="0" dirty="0"/>
          </a:p>
          <a:p>
            <a:r>
              <a:rPr lang="en-US" baseline="0" dirty="0"/>
              <a:t>Students use their worksheet to test themselves, an elbow partner, etc. Teacher’s choice. </a:t>
            </a:r>
            <a:endParaRPr lang="en-US" dirty="0"/>
          </a:p>
        </p:txBody>
      </p:sp>
      <p:sp>
        <p:nvSpPr>
          <p:cNvPr id="4" name="Slide Number Placeholder 3"/>
          <p:cNvSpPr>
            <a:spLocks noGrp="1"/>
          </p:cNvSpPr>
          <p:nvPr>
            <p:ph type="sldNum" sz="quarter" idx="10"/>
          </p:nvPr>
        </p:nvSpPr>
        <p:spPr/>
        <p:txBody>
          <a:bodyPr/>
          <a:lstStyle/>
          <a:p>
            <a:fld id="{B5D0D4EE-A777-D449-B37E-0667E0478846}" type="slidenum">
              <a:rPr lang="en-US" smtClean="0"/>
              <a:t>5</a:t>
            </a:fld>
            <a:endParaRPr lang="en-US"/>
          </a:p>
        </p:txBody>
      </p:sp>
    </p:spTree>
    <p:extLst>
      <p:ext uri="{BB962C8B-B14F-4D97-AF65-F5344CB8AC3E}">
        <p14:creationId xmlns:p14="http://schemas.microsoft.com/office/powerpoint/2010/main" val="1102087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INDEPENDENT (or partners, small groups, etc.).</a:t>
            </a:r>
            <a:r>
              <a:rPr lang="en-US" baseline="0" dirty="0"/>
              <a:t> </a:t>
            </a:r>
          </a:p>
          <a:p>
            <a:endParaRPr lang="en-US" baseline="0" dirty="0"/>
          </a:p>
          <a:p>
            <a:r>
              <a:rPr lang="en-US" baseline="0" dirty="0"/>
              <a:t>Students come up with their own example and draw a picture with a caption on their worksheet. </a:t>
            </a:r>
            <a:endParaRPr lang="en-US" dirty="0"/>
          </a:p>
          <a:p>
            <a:endParaRPr lang="en-US" dirty="0"/>
          </a:p>
        </p:txBody>
      </p:sp>
      <p:sp>
        <p:nvSpPr>
          <p:cNvPr id="4" name="Slide Number Placeholder 3"/>
          <p:cNvSpPr>
            <a:spLocks noGrp="1"/>
          </p:cNvSpPr>
          <p:nvPr>
            <p:ph type="sldNum" sz="quarter" idx="10"/>
          </p:nvPr>
        </p:nvSpPr>
        <p:spPr/>
        <p:txBody>
          <a:bodyPr/>
          <a:lstStyle/>
          <a:p>
            <a:fld id="{B5D0D4EE-A777-D449-B37E-0667E0478846}" type="slidenum">
              <a:rPr lang="en-US" smtClean="0"/>
              <a:t>6</a:t>
            </a:fld>
            <a:endParaRPr lang="en-US"/>
          </a:p>
        </p:txBody>
      </p:sp>
    </p:spTree>
    <p:extLst>
      <p:ext uri="{BB962C8B-B14F-4D97-AF65-F5344CB8AC3E}">
        <p14:creationId xmlns:p14="http://schemas.microsoft.com/office/powerpoint/2010/main" val="1102394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Play </a:t>
            </a:r>
            <a:r>
              <a:rPr lang="en-US"/>
              <a:t>a Vocabulary Review Game from the list</a:t>
            </a:r>
            <a:endParaRPr lang="en-US" dirty="0"/>
          </a:p>
        </p:txBody>
      </p:sp>
      <p:sp>
        <p:nvSpPr>
          <p:cNvPr id="4" name="Slide Number Placeholder 3"/>
          <p:cNvSpPr>
            <a:spLocks noGrp="1"/>
          </p:cNvSpPr>
          <p:nvPr>
            <p:ph type="sldNum" sz="quarter" idx="10"/>
          </p:nvPr>
        </p:nvSpPr>
        <p:spPr/>
        <p:txBody>
          <a:bodyPr/>
          <a:lstStyle/>
          <a:p>
            <a:fld id="{B5D0D4EE-A777-D449-B37E-0667E0478846}" type="slidenum">
              <a:rPr lang="en-US" smtClean="0"/>
              <a:t>7</a:t>
            </a:fld>
            <a:endParaRPr lang="en-US"/>
          </a:p>
        </p:txBody>
      </p:sp>
    </p:spTree>
    <p:extLst>
      <p:ext uri="{BB962C8B-B14F-4D97-AF65-F5344CB8AC3E}">
        <p14:creationId xmlns:p14="http://schemas.microsoft.com/office/powerpoint/2010/main" val="844056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B6B846E-3EFA-F142-810A-B6CAD327E6E5}" type="datetimeFigureOut">
              <a:rPr lang="en-US" smtClean="0"/>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1735640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6B846E-3EFA-F142-810A-B6CAD327E6E5}" type="datetimeFigureOut">
              <a:rPr lang="en-US" smtClean="0"/>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1716376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6B846E-3EFA-F142-810A-B6CAD327E6E5}" type="datetimeFigureOut">
              <a:rPr lang="en-US" smtClean="0"/>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2146631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6B846E-3EFA-F142-810A-B6CAD327E6E5}" type="datetimeFigureOut">
              <a:rPr lang="en-US" smtClean="0"/>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1647035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6B846E-3EFA-F142-810A-B6CAD327E6E5}" type="datetimeFigureOut">
              <a:rPr lang="en-US" smtClean="0"/>
              <a:t>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667069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B6B846E-3EFA-F142-810A-B6CAD327E6E5}" type="datetimeFigureOut">
              <a:rPr lang="en-US" smtClean="0"/>
              <a:t>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1564297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6B846E-3EFA-F142-810A-B6CAD327E6E5}" type="datetimeFigureOut">
              <a:rPr lang="en-US" smtClean="0"/>
              <a:t>2/19/2019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1657729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B6B846E-3EFA-F142-810A-B6CAD327E6E5}" type="datetimeFigureOut">
              <a:rPr lang="en-US" smtClean="0"/>
              <a:t>2/19/2019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11593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6B846E-3EFA-F142-810A-B6CAD327E6E5}" type="datetimeFigureOut">
              <a:rPr lang="en-US" smtClean="0"/>
              <a:t>2/19/2019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1571518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846E-3EFA-F142-810A-B6CAD327E6E5}" type="datetimeFigureOut">
              <a:rPr lang="en-US" smtClean="0"/>
              <a:t>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611618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846E-3EFA-F142-810A-B6CAD327E6E5}" type="datetimeFigureOut">
              <a:rPr lang="en-US" smtClean="0"/>
              <a:t>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C21A3D-D514-844C-ACC8-AE9B3D202640}" type="slidenum">
              <a:rPr lang="en-US" smtClean="0"/>
              <a:t>‹#›</a:t>
            </a:fld>
            <a:endParaRPr lang="en-US"/>
          </a:p>
        </p:txBody>
      </p:sp>
    </p:spTree>
    <p:extLst>
      <p:ext uri="{BB962C8B-B14F-4D97-AF65-F5344CB8AC3E}">
        <p14:creationId xmlns:p14="http://schemas.microsoft.com/office/powerpoint/2010/main" val="1608638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6B846E-3EFA-F142-810A-B6CAD327E6E5}" type="datetimeFigureOut">
              <a:rPr lang="en-US" smtClean="0"/>
              <a:t>2/19/2019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C21A3D-D514-844C-ACC8-AE9B3D202640}" type="slidenum">
              <a:rPr lang="en-US" smtClean="0"/>
              <a:t>‹#›</a:t>
            </a:fld>
            <a:endParaRPr lang="en-US"/>
          </a:p>
        </p:txBody>
      </p:sp>
    </p:spTree>
    <p:extLst>
      <p:ext uri="{BB962C8B-B14F-4D97-AF65-F5344CB8AC3E}">
        <p14:creationId xmlns:p14="http://schemas.microsoft.com/office/powerpoint/2010/main" val="145416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230" y="107391"/>
            <a:ext cx="10515600" cy="1325563"/>
          </a:xfrm>
        </p:spPr>
        <p:txBody>
          <a:bodyPr>
            <a:normAutofit/>
          </a:bodyPr>
          <a:lstStyle/>
          <a:p>
            <a:r>
              <a:rPr lang="en-US" sz="4000" b="1" dirty="0">
                <a:solidFill>
                  <a:srgbClr val="0432FF"/>
                </a:solidFill>
                <a:cs typeface="Calibri Light"/>
              </a:rPr>
              <a:t>Nuance</a:t>
            </a:r>
            <a:br>
              <a:rPr lang="en-US" sz="4000" dirty="0"/>
            </a:br>
            <a:endParaRPr lang="en-US">
              <a:cs typeface="Calibri Light"/>
            </a:endParaRPr>
          </a:p>
        </p:txBody>
      </p:sp>
      <p:sp>
        <p:nvSpPr>
          <p:cNvPr id="3" name="Content Placeholder 2"/>
          <p:cNvSpPr>
            <a:spLocks noGrp="1"/>
          </p:cNvSpPr>
          <p:nvPr>
            <p:ph idx="1"/>
          </p:nvPr>
        </p:nvSpPr>
        <p:spPr>
          <a:xfrm>
            <a:off x="445280" y="4301467"/>
            <a:ext cx="6490825" cy="2099333"/>
          </a:xfrm>
        </p:spPr>
        <p:txBody>
          <a:bodyPr>
            <a:normAutofit lnSpcReduction="10000"/>
          </a:bodyPr>
          <a:lstStyle/>
          <a:p>
            <a:pPr marL="0" indent="0">
              <a:buNone/>
            </a:pPr>
            <a:r>
              <a:rPr lang="en-US" dirty="0"/>
              <a:t>Example:</a:t>
            </a:r>
          </a:p>
          <a:p>
            <a:pPr marL="0" indent="0">
              <a:buNone/>
            </a:pPr>
            <a:r>
              <a:rPr lang="en-US" sz="3000" dirty="0"/>
              <a:t>When her more </a:t>
            </a:r>
            <a:r>
              <a:rPr lang="en-US" sz="3000" b="1" dirty="0">
                <a:solidFill>
                  <a:srgbClr val="FF0000"/>
                </a:solidFill>
              </a:rPr>
              <a:t>nuanced</a:t>
            </a:r>
            <a:r>
              <a:rPr lang="en-US" sz="3000" dirty="0"/>
              <a:t> flirting didn’t work, she offered to buy him a cup of coffee to let him know she was interested. </a:t>
            </a:r>
          </a:p>
        </p:txBody>
      </p:sp>
      <p:sp>
        <p:nvSpPr>
          <p:cNvPr id="4" name="TextBox 3"/>
          <p:cNvSpPr txBox="1"/>
          <p:nvPr/>
        </p:nvSpPr>
        <p:spPr>
          <a:xfrm>
            <a:off x="612076" y="1179811"/>
            <a:ext cx="6290411" cy="2492990"/>
          </a:xfrm>
          <a:prstGeom prst="rect">
            <a:avLst/>
          </a:prstGeom>
          <a:solidFill>
            <a:schemeClr val="accent4">
              <a:lumMod val="40000"/>
              <a:lumOff val="60000"/>
            </a:schemeClr>
          </a:solidFill>
        </p:spPr>
        <p:txBody>
          <a:bodyPr wrap="square" rtlCol="0">
            <a:spAutoFit/>
          </a:bodyPr>
          <a:lstStyle/>
          <a:p>
            <a:r>
              <a:rPr lang="en-US" sz="2800" b="1" dirty="0"/>
              <a:t>Definition: </a:t>
            </a:r>
            <a:r>
              <a:rPr lang="en-US" sz="2800" dirty="0"/>
              <a:t>A </a:t>
            </a:r>
            <a:r>
              <a:rPr lang="en-US" sz="2800" b="1" dirty="0">
                <a:solidFill>
                  <a:srgbClr val="FF0000"/>
                </a:solidFill>
              </a:rPr>
              <a:t>nuance</a:t>
            </a:r>
            <a:r>
              <a:rPr lang="en-US" sz="2800" dirty="0"/>
              <a:t> is a small difference (in sound, feeling, appearance, or meaning).</a:t>
            </a:r>
          </a:p>
          <a:p>
            <a:r>
              <a:rPr lang="en-US" sz="2400" i="1" dirty="0"/>
              <a:t>Synonyms: subtle, trace, hint, dash</a:t>
            </a:r>
          </a:p>
          <a:p>
            <a:r>
              <a:rPr lang="en-US" sz="2400" i="1" dirty="0"/>
              <a:t>Antonyms: obvious, overt, open-and-shut, unmistakable</a:t>
            </a:r>
          </a:p>
        </p:txBody>
      </p:sp>
      <p:sp>
        <p:nvSpPr>
          <p:cNvPr id="5" name="TextBox 4"/>
          <p:cNvSpPr txBox="1"/>
          <p:nvPr/>
        </p:nvSpPr>
        <p:spPr>
          <a:xfrm>
            <a:off x="7614745" y="677917"/>
            <a:ext cx="3499945" cy="2215991"/>
          </a:xfrm>
          <a:prstGeom prst="rect">
            <a:avLst/>
          </a:prstGeom>
          <a:noFill/>
        </p:spPr>
        <p:txBody>
          <a:bodyPr wrap="square" rtlCol="0">
            <a:spAutoFit/>
          </a:bodyPr>
          <a:lstStyle/>
          <a:p>
            <a:r>
              <a:rPr lang="en-US" dirty="0"/>
              <a:t>Ways you might hear this word:</a:t>
            </a:r>
          </a:p>
          <a:p>
            <a:pPr marL="342900" indent="-342900">
              <a:buFont typeface="Arial" charset="0"/>
              <a:buChar char="•"/>
            </a:pPr>
            <a:r>
              <a:rPr lang="en-US" sz="2400" b="1" dirty="0"/>
              <a:t>Nuanced </a:t>
            </a:r>
            <a:r>
              <a:rPr lang="en-US" sz="2400" dirty="0"/>
              <a:t>flavor</a:t>
            </a:r>
          </a:p>
          <a:p>
            <a:pPr marL="342900" indent="-342900">
              <a:buFont typeface="Arial" charset="0"/>
              <a:buChar char="•"/>
            </a:pPr>
            <a:r>
              <a:rPr lang="en-US" sz="2400" dirty="0"/>
              <a:t>Understand the </a:t>
            </a:r>
            <a:r>
              <a:rPr lang="en-US" sz="2400" b="1" dirty="0"/>
              <a:t>nuance</a:t>
            </a:r>
            <a:endParaRPr lang="en-US" sz="2400" dirty="0"/>
          </a:p>
          <a:p>
            <a:pPr marL="342900" indent="-342900">
              <a:buFont typeface="Arial" charset="0"/>
              <a:buChar char="•"/>
            </a:pPr>
            <a:r>
              <a:rPr lang="en-US" sz="2400" b="1" dirty="0"/>
              <a:t>Nuanced </a:t>
            </a:r>
            <a:r>
              <a:rPr lang="en-US" sz="2400" dirty="0"/>
              <a:t>policy</a:t>
            </a:r>
            <a:endParaRPr lang="en-US" sz="2400" b="1" dirty="0"/>
          </a:p>
          <a:p>
            <a:pPr marL="342900" indent="-342900">
              <a:buFont typeface="Arial" charset="0"/>
              <a:buChar char="•"/>
            </a:pPr>
            <a:r>
              <a:rPr lang="en-US" sz="2400" b="1" dirty="0"/>
              <a:t>Nuanced </a:t>
            </a:r>
            <a:r>
              <a:rPr lang="en-US" sz="2400" dirty="0"/>
              <a:t>tone</a:t>
            </a:r>
          </a:p>
          <a:p>
            <a:pPr marL="342900" indent="-342900">
              <a:buFont typeface="Arial" charset="0"/>
              <a:buChar char="•"/>
            </a:pPr>
            <a:endParaRPr lang="en-US" sz="2400" b="1" dirty="0"/>
          </a:p>
        </p:txBody>
      </p:sp>
      <p:pic>
        <p:nvPicPr>
          <p:cNvPr id="7" name="Picture 6"/>
          <p:cNvPicPr>
            <a:picLocks noChangeAspect="1"/>
          </p:cNvPicPr>
          <p:nvPr/>
        </p:nvPicPr>
        <p:blipFill>
          <a:blip r:embed="rId3"/>
          <a:stretch>
            <a:fillRect/>
          </a:stretch>
        </p:blipFill>
        <p:spPr>
          <a:xfrm>
            <a:off x="7614745" y="3576032"/>
            <a:ext cx="3962400" cy="2603500"/>
          </a:xfrm>
          <a:prstGeom prst="rect">
            <a:avLst/>
          </a:prstGeom>
        </p:spPr>
      </p:pic>
    </p:spTree>
    <p:extLst>
      <p:ext uri="{BB962C8B-B14F-4D97-AF65-F5344CB8AC3E}">
        <p14:creationId xmlns:p14="http://schemas.microsoft.com/office/powerpoint/2010/main" val="2042653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Sufficient</a:t>
            </a:r>
            <a:br>
              <a:rPr lang="en-US" dirty="0"/>
            </a:br>
            <a:endParaRPr lang="en-US" dirty="0"/>
          </a:p>
        </p:txBody>
      </p:sp>
      <p:sp>
        <p:nvSpPr>
          <p:cNvPr id="4" name="TextBox 3"/>
          <p:cNvSpPr txBox="1"/>
          <p:nvPr/>
        </p:nvSpPr>
        <p:spPr>
          <a:xfrm>
            <a:off x="369109" y="1651294"/>
            <a:ext cx="9709034" cy="1200329"/>
          </a:xfrm>
          <a:prstGeom prst="rect">
            <a:avLst/>
          </a:prstGeom>
          <a:noFill/>
        </p:spPr>
        <p:txBody>
          <a:bodyPr wrap="square" rtlCol="0" anchor="t">
            <a:spAutoFit/>
          </a:bodyPr>
          <a:lstStyle/>
          <a:p>
            <a:r>
              <a:rPr lang="en-US" sz="3600" dirty="0"/>
              <a:t>Often flirting is nuanced. Are of each of these </a:t>
            </a:r>
            <a:r>
              <a:rPr lang="en-US" sz="3600" b="1" dirty="0">
                <a:solidFill>
                  <a:srgbClr val="FF0000"/>
                </a:solidFill>
              </a:rPr>
              <a:t>nuanced</a:t>
            </a:r>
            <a:r>
              <a:rPr lang="en-US" sz="3600" dirty="0"/>
              <a:t>, or overt? (N or O) and then explain WHY. </a:t>
            </a:r>
            <a:endParaRPr lang="en-US" dirty="0"/>
          </a:p>
        </p:txBody>
      </p:sp>
      <p:sp>
        <p:nvSpPr>
          <p:cNvPr id="9" name="TextBox 8"/>
          <p:cNvSpPr txBox="1"/>
          <p:nvPr/>
        </p:nvSpPr>
        <p:spPr>
          <a:xfrm>
            <a:off x="7272458" y="423569"/>
            <a:ext cx="4081342" cy="954107"/>
          </a:xfrm>
          <a:prstGeom prst="rect">
            <a:avLst/>
          </a:prstGeom>
          <a:solidFill>
            <a:schemeClr val="accent4">
              <a:lumMod val="40000"/>
              <a:lumOff val="60000"/>
            </a:schemeClr>
          </a:solidFill>
        </p:spPr>
        <p:txBody>
          <a:bodyPr wrap="square" rtlCol="0">
            <a:spAutoFit/>
          </a:bodyPr>
          <a:lstStyle/>
          <a:p>
            <a:r>
              <a:rPr lang="en-US" sz="2800" b="1" dirty="0"/>
              <a:t>Definition: A small difference. Subtle.</a:t>
            </a:r>
          </a:p>
        </p:txBody>
      </p:sp>
      <p:sp>
        <p:nvSpPr>
          <p:cNvPr id="3" name="TextBox 2"/>
          <p:cNvSpPr txBox="1"/>
          <p:nvPr/>
        </p:nvSpPr>
        <p:spPr>
          <a:xfrm>
            <a:off x="838200" y="3127141"/>
            <a:ext cx="7197553" cy="3539430"/>
          </a:xfrm>
          <a:prstGeom prst="rect">
            <a:avLst/>
          </a:prstGeom>
          <a:noFill/>
        </p:spPr>
        <p:txBody>
          <a:bodyPr wrap="square" rtlCol="0">
            <a:spAutoFit/>
          </a:bodyPr>
          <a:lstStyle/>
          <a:p>
            <a:r>
              <a:rPr lang="en-US" sz="3200" dirty="0">
                <a:latin typeface="Marker Felt Thin" charset="0"/>
                <a:ea typeface="Marker Felt Thin" charset="0"/>
                <a:cs typeface="Marker Felt Thin" charset="0"/>
              </a:rPr>
              <a:t>___ Buying somebody a cup of coffee.</a:t>
            </a:r>
          </a:p>
          <a:p>
            <a:r>
              <a:rPr lang="en-US" sz="3200" dirty="0">
                <a:latin typeface="Marker Felt Thin" charset="0"/>
                <a:ea typeface="Marker Felt Thin" charset="0"/>
                <a:cs typeface="Marker Felt Thin" charset="0"/>
              </a:rPr>
              <a:t>___ Making eye contact.</a:t>
            </a:r>
          </a:p>
          <a:p>
            <a:r>
              <a:rPr lang="en-US" sz="3200" dirty="0">
                <a:latin typeface="Marker Felt Thin" charset="0"/>
                <a:ea typeface="Marker Felt Thin" charset="0"/>
                <a:cs typeface="Marker Felt Thin" charset="0"/>
              </a:rPr>
              <a:t>___ Telling somebody you like them.</a:t>
            </a:r>
          </a:p>
          <a:p>
            <a:r>
              <a:rPr lang="en-US" sz="3200" dirty="0">
                <a:latin typeface="Marker Felt Thin" charset="0"/>
                <a:ea typeface="Marker Felt Thin" charset="0"/>
                <a:cs typeface="Marker Felt Thin" charset="0"/>
              </a:rPr>
              <a:t>___ Giving a lot of compliments.</a:t>
            </a:r>
          </a:p>
          <a:p>
            <a:r>
              <a:rPr lang="en-US" sz="3200" dirty="0">
                <a:latin typeface="Marker Felt Thin" charset="0"/>
                <a:ea typeface="Marker Felt Thin" charset="0"/>
                <a:cs typeface="Marker Felt Thin" charset="0"/>
              </a:rPr>
              <a:t>___ Telling somebody they are beautiful.</a:t>
            </a:r>
          </a:p>
          <a:p>
            <a:r>
              <a:rPr lang="en-US" sz="3200" dirty="0">
                <a:latin typeface="Marker Felt Thin" charset="0"/>
                <a:ea typeface="Marker Felt Thin" charset="0"/>
                <a:cs typeface="Marker Felt Thin" charset="0"/>
              </a:rPr>
              <a:t>___ Bumping into somebody by “accident.”</a:t>
            </a:r>
          </a:p>
          <a:p>
            <a:endParaRPr lang="en-US" sz="3200" dirty="0">
              <a:latin typeface="Marker Felt Thin" charset="0"/>
              <a:ea typeface="Marker Felt Thin" charset="0"/>
              <a:cs typeface="Marker Felt Thin" charset="0"/>
            </a:endParaRPr>
          </a:p>
        </p:txBody>
      </p:sp>
      <p:pic>
        <p:nvPicPr>
          <p:cNvPr id="11" name="Picture 10"/>
          <p:cNvPicPr>
            <a:picLocks noChangeAspect="1"/>
          </p:cNvPicPr>
          <p:nvPr/>
        </p:nvPicPr>
        <p:blipFill>
          <a:blip r:embed="rId3"/>
          <a:stretch>
            <a:fillRect/>
          </a:stretch>
        </p:blipFill>
        <p:spPr>
          <a:xfrm>
            <a:off x="7872663" y="3175802"/>
            <a:ext cx="3962400" cy="2603500"/>
          </a:xfrm>
          <a:prstGeom prst="rect">
            <a:avLst/>
          </a:prstGeom>
        </p:spPr>
      </p:pic>
    </p:spTree>
    <p:extLst>
      <p:ext uri="{BB962C8B-B14F-4D97-AF65-F5344CB8AC3E}">
        <p14:creationId xmlns:p14="http://schemas.microsoft.com/office/powerpoint/2010/main" val="644691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953" y="365125"/>
            <a:ext cx="10982093" cy="1788795"/>
          </a:xfrm>
        </p:spPr>
        <p:txBody>
          <a:bodyPr>
            <a:normAutofit/>
          </a:bodyPr>
          <a:lstStyle/>
          <a:p>
            <a:r>
              <a:rPr lang="en-US" sz="4000" b="1" dirty="0"/>
              <a:t>WORD STUDY:  </a:t>
            </a:r>
            <a:r>
              <a:rPr lang="en-US" sz="6000" b="1" dirty="0">
                <a:solidFill>
                  <a:srgbClr val="0432FF"/>
                </a:solidFill>
              </a:rPr>
              <a:t>Nuance</a:t>
            </a:r>
            <a:br>
              <a:rPr lang="en-US" dirty="0"/>
            </a:br>
            <a:endParaRPr lang="en-US" dirty="0"/>
          </a:p>
        </p:txBody>
      </p:sp>
      <p:sp>
        <p:nvSpPr>
          <p:cNvPr id="4" name="Content Placeholder 3"/>
          <p:cNvSpPr>
            <a:spLocks noGrp="1"/>
          </p:cNvSpPr>
          <p:nvPr>
            <p:ph idx="1"/>
          </p:nvPr>
        </p:nvSpPr>
        <p:spPr>
          <a:xfrm>
            <a:off x="838199" y="1427040"/>
            <a:ext cx="10515600" cy="4351338"/>
          </a:xfrm>
        </p:spPr>
        <p:txBody>
          <a:bodyPr>
            <a:noAutofit/>
          </a:bodyPr>
          <a:lstStyle/>
          <a:p>
            <a:r>
              <a:rPr lang="en-US" sz="4000" dirty="0"/>
              <a:t>Directions:</a:t>
            </a:r>
          </a:p>
          <a:p>
            <a:pPr lvl="1"/>
            <a:r>
              <a:rPr lang="en-US" sz="3200" dirty="0"/>
              <a:t>Write the word on you paper in “Word Study”</a:t>
            </a:r>
          </a:p>
          <a:p>
            <a:pPr lvl="1"/>
            <a:r>
              <a:rPr lang="en-US" sz="3200" dirty="0"/>
              <a:t>Is there a prefix?</a:t>
            </a:r>
          </a:p>
          <a:p>
            <a:pPr lvl="2"/>
            <a:r>
              <a:rPr lang="en-US" sz="2400" dirty="0"/>
              <a:t>CIRCLE it</a:t>
            </a:r>
          </a:p>
          <a:p>
            <a:pPr lvl="1"/>
            <a:r>
              <a:rPr lang="en-US" sz="3200" dirty="0"/>
              <a:t>Is there a suffix?</a:t>
            </a:r>
          </a:p>
          <a:p>
            <a:pPr marL="1143000" lvl="3">
              <a:spcBef>
                <a:spcPts val="1000"/>
              </a:spcBef>
            </a:pPr>
            <a:r>
              <a:rPr lang="en-US" sz="2400" dirty="0"/>
              <a:t>CIRCLE it</a:t>
            </a:r>
          </a:p>
          <a:p>
            <a:pPr lvl="1"/>
            <a:r>
              <a:rPr lang="en-US" sz="3200" dirty="0"/>
              <a:t>What’s left (root/base)?</a:t>
            </a:r>
          </a:p>
          <a:p>
            <a:pPr lvl="2"/>
            <a:r>
              <a:rPr lang="en-US" sz="2400" dirty="0"/>
              <a:t>UNDERLINE each vowel or vowel team</a:t>
            </a:r>
          </a:p>
          <a:p>
            <a:pPr lvl="2"/>
            <a:r>
              <a:rPr lang="en-US" sz="2400" dirty="0"/>
              <a:t>Add slashes if it’s too long</a:t>
            </a:r>
          </a:p>
          <a:p>
            <a:pPr lvl="2"/>
            <a:r>
              <a:rPr lang="en-US" sz="2400" dirty="0"/>
              <a:t>Make sure there is a vowel in each section</a:t>
            </a:r>
          </a:p>
        </p:txBody>
      </p:sp>
    </p:spTree>
    <p:extLst>
      <p:ext uri="{BB962C8B-B14F-4D97-AF65-F5344CB8AC3E}">
        <p14:creationId xmlns:p14="http://schemas.microsoft.com/office/powerpoint/2010/main" val="1066593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WORD STUDY: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pPr marL="0" indent="0" algn="ctr">
              <a:buNone/>
            </a:pPr>
            <a:r>
              <a:rPr lang="en-US" sz="9600" dirty="0"/>
              <a:t>Nu/</a:t>
            </a:r>
            <a:r>
              <a:rPr lang="en-US" sz="9600" dirty="0" err="1"/>
              <a:t>ance</a:t>
            </a:r>
            <a:endParaRPr lang="en-US" sz="9600" dirty="0"/>
          </a:p>
          <a:p>
            <a:pPr marL="914400" lvl="2" indent="0">
              <a:buNone/>
            </a:pPr>
            <a:endParaRPr lang="en-US" sz="6500" dirty="0"/>
          </a:p>
          <a:p>
            <a:pPr marL="914400" lvl="2" indent="0">
              <a:buNone/>
            </a:pPr>
            <a:r>
              <a:rPr lang="en-US" sz="6500" dirty="0"/>
              <a:t>Prefix = </a:t>
            </a:r>
            <a:r>
              <a:rPr lang="en-US" sz="6500" b="1" dirty="0">
                <a:solidFill>
                  <a:srgbClr val="FF0000"/>
                </a:solidFill>
              </a:rPr>
              <a:t>nu</a:t>
            </a:r>
            <a:r>
              <a:rPr lang="en-US" sz="6500" dirty="0">
                <a:solidFill>
                  <a:srgbClr val="FF0000"/>
                </a:solidFill>
              </a:rPr>
              <a:t> </a:t>
            </a:r>
            <a:r>
              <a:rPr lang="en-US" sz="6500" dirty="0"/>
              <a:t>(new)</a:t>
            </a:r>
          </a:p>
          <a:p>
            <a:pPr marL="914400" lvl="2" indent="0">
              <a:buNone/>
            </a:pPr>
            <a:r>
              <a:rPr lang="en-US" sz="6500" dirty="0"/>
              <a:t>Suffix = </a:t>
            </a:r>
            <a:r>
              <a:rPr lang="en-US" sz="6500" b="1" dirty="0" err="1">
                <a:solidFill>
                  <a:srgbClr val="FF0000"/>
                </a:solidFill>
              </a:rPr>
              <a:t>ance</a:t>
            </a:r>
            <a:r>
              <a:rPr lang="en-US" sz="6500" dirty="0">
                <a:solidFill>
                  <a:srgbClr val="FF0000"/>
                </a:solidFill>
              </a:rPr>
              <a:t> </a:t>
            </a:r>
            <a:r>
              <a:rPr lang="en-US" sz="6500" dirty="0"/>
              <a:t>(acting or being)</a:t>
            </a:r>
          </a:p>
          <a:p>
            <a:pPr marL="914400" lvl="2" indent="0">
              <a:buNone/>
            </a:pPr>
            <a:r>
              <a:rPr lang="en-US" sz="6500" dirty="0"/>
              <a:t>What’s left = none</a:t>
            </a:r>
            <a:endParaRPr lang="en-US" sz="5200" dirty="0"/>
          </a:p>
          <a:p>
            <a:pPr marL="0" indent="0" algn="ctr">
              <a:buNone/>
            </a:pPr>
            <a:endParaRPr lang="en-US" sz="9600" dirty="0"/>
          </a:p>
        </p:txBody>
      </p:sp>
      <p:sp>
        <p:nvSpPr>
          <p:cNvPr id="4" name="Oval 3"/>
          <p:cNvSpPr/>
          <p:nvPr/>
        </p:nvSpPr>
        <p:spPr>
          <a:xfrm>
            <a:off x="3885274" y="1358642"/>
            <a:ext cx="1986136" cy="174550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638799" y="1388972"/>
            <a:ext cx="2735179" cy="174550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393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Use your notes:</a:t>
            </a:r>
            <a:br>
              <a:rPr lang="en-US" dirty="0"/>
            </a:br>
            <a:r>
              <a:rPr lang="en-US" dirty="0"/>
              <a:t>	Quiz a partner!    </a:t>
            </a:r>
            <a:br>
              <a:rPr lang="en-US" dirty="0"/>
            </a:br>
            <a:r>
              <a:rPr lang="en-US" dirty="0"/>
              <a:t>	Test yourself.</a:t>
            </a:r>
          </a:p>
        </p:txBody>
      </p:sp>
      <p:sp>
        <p:nvSpPr>
          <p:cNvPr id="3" name="Content Placeholder 2"/>
          <p:cNvSpPr>
            <a:spLocks noGrp="1"/>
          </p:cNvSpPr>
          <p:nvPr>
            <p:ph idx="1"/>
          </p:nvPr>
        </p:nvSpPr>
        <p:spPr/>
        <p:txBody>
          <a:bodyPr>
            <a:normAutofit/>
          </a:bodyPr>
          <a:lstStyle/>
          <a:p>
            <a:pPr marL="0" indent="0" algn="ctr">
              <a:buNone/>
            </a:pPr>
            <a:r>
              <a:rPr lang="en-US" sz="8000" b="1" dirty="0">
                <a:solidFill>
                  <a:srgbClr val="0432FF"/>
                </a:solidFill>
              </a:rPr>
              <a:t>Nuance</a:t>
            </a:r>
            <a:endParaRPr lang="en-US" sz="8000" dirty="0"/>
          </a:p>
        </p:txBody>
      </p:sp>
      <p:pic>
        <p:nvPicPr>
          <p:cNvPr id="5" name="Picture 4"/>
          <p:cNvPicPr>
            <a:picLocks noChangeAspect="1"/>
          </p:cNvPicPr>
          <p:nvPr/>
        </p:nvPicPr>
        <p:blipFill>
          <a:blip r:embed="rId3"/>
          <a:stretch>
            <a:fillRect/>
          </a:stretch>
        </p:blipFill>
        <p:spPr>
          <a:xfrm>
            <a:off x="3609472" y="3079550"/>
            <a:ext cx="4919479" cy="3232350"/>
          </a:xfrm>
          <a:prstGeom prst="rect">
            <a:avLst/>
          </a:prstGeom>
        </p:spPr>
      </p:pic>
    </p:spTree>
    <p:extLst>
      <p:ext uri="{BB962C8B-B14F-4D97-AF65-F5344CB8AC3E}">
        <p14:creationId xmlns:p14="http://schemas.microsoft.com/office/powerpoint/2010/main" val="1215316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Draw a picture with caption on your paper</a:t>
            </a:r>
          </a:p>
        </p:txBody>
      </p:sp>
      <p:sp>
        <p:nvSpPr>
          <p:cNvPr id="3" name="Content Placeholder 2"/>
          <p:cNvSpPr>
            <a:spLocks noGrp="1"/>
          </p:cNvSpPr>
          <p:nvPr>
            <p:ph idx="1"/>
          </p:nvPr>
        </p:nvSpPr>
        <p:spPr/>
        <p:txBody>
          <a:bodyPr>
            <a:normAutofit/>
          </a:bodyPr>
          <a:lstStyle/>
          <a:p>
            <a:pPr marL="0" indent="0" algn="ctr">
              <a:buNone/>
            </a:pPr>
            <a:r>
              <a:rPr lang="en-US" sz="8000" b="1" dirty="0">
                <a:solidFill>
                  <a:srgbClr val="0432FF"/>
                </a:solidFill>
              </a:rPr>
              <a:t>Nuance</a:t>
            </a:r>
            <a:endParaRPr lang="en-US" sz="8000" dirty="0"/>
          </a:p>
        </p:txBody>
      </p:sp>
      <p:pic>
        <p:nvPicPr>
          <p:cNvPr id="5" name="Picture 4"/>
          <p:cNvPicPr>
            <a:picLocks noChangeAspect="1"/>
          </p:cNvPicPr>
          <p:nvPr/>
        </p:nvPicPr>
        <p:blipFill>
          <a:blip r:embed="rId3"/>
          <a:stretch>
            <a:fillRect/>
          </a:stretch>
        </p:blipFill>
        <p:spPr>
          <a:xfrm>
            <a:off x="3609472" y="3079550"/>
            <a:ext cx="4919479" cy="3232350"/>
          </a:xfrm>
          <a:prstGeom prst="rect">
            <a:avLst/>
          </a:prstGeom>
        </p:spPr>
      </p:pic>
    </p:spTree>
    <p:extLst>
      <p:ext uri="{BB962C8B-B14F-4D97-AF65-F5344CB8AC3E}">
        <p14:creationId xmlns:p14="http://schemas.microsoft.com/office/powerpoint/2010/main" val="737316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Practice!</a:t>
            </a:r>
          </a:p>
        </p:txBody>
      </p:sp>
      <p:sp>
        <p:nvSpPr>
          <p:cNvPr id="3" name="Content Placeholder 2"/>
          <p:cNvSpPr>
            <a:spLocks noGrp="1"/>
          </p:cNvSpPr>
          <p:nvPr>
            <p:ph idx="1"/>
          </p:nvPr>
        </p:nvSpPr>
        <p:spPr/>
        <p:txBody>
          <a:bodyPr/>
          <a:lstStyle/>
          <a:p>
            <a:endParaRPr lang="en-US" dirty="0"/>
          </a:p>
          <a:p>
            <a:endParaRPr lang="en-US" dirty="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5500" y="1181100"/>
            <a:ext cx="8001000" cy="4495800"/>
          </a:xfrm>
          <a:prstGeom prst="rect">
            <a:avLst/>
          </a:prstGeom>
        </p:spPr>
      </p:pic>
    </p:spTree>
    <p:extLst>
      <p:ext uri="{BB962C8B-B14F-4D97-AF65-F5344CB8AC3E}">
        <p14:creationId xmlns:p14="http://schemas.microsoft.com/office/powerpoint/2010/main" val="3141210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795</Words>
  <Application>Microsoft Office PowerPoint</Application>
  <PresentationFormat>Widescreen</PresentationFormat>
  <Paragraphs>116</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Nuance </vt:lpstr>
      <vt:lpstr>Sufficient </vt:lpstr>
      <vt:lpstr>WORD STUDY:  Nuance </vt:lpstr>
      <vt:lpstr>WORD STUDY:  </vt:lpstr>
      <vt:lpstr>Use your notes:  Quiz a partner!      Test yourself.</vt:lpstr>
      <vt:lpstr>Draw a picture with caption on your paper</vt:lpstr>
      <vt:lpstr>Practice!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1</dc:title>
  <dc:creator>Microsoft Office User</dc:creator>
  <cp:lastModifiedBy>Microsoft Office User</cp:lastModifiedBy>
  <cp:revision>61</cp:revision>
  <dcterms:created xsi:type="dcterms:W3CDTF">2018-02-26T15:11:49Z</dcterms:created>
  <dcterms:modified xsi:type="dcterms:W3CDTF">2019-02-19T19:02:26Z</dcterms:modified>
</cp:coreProperties>
</file>