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0"/>
  </p:notesMasterIdLst>
  <p:sldIdLst>
    <p:sldId id="264" r:id="rId3"/>
    <p:sldId id="286" r:id="rId4"/>
    <p:sldId id="291" r:id="rId5"/>
    <p:sldId id="292" r:id="rId6"/>
    <p:sldId id="293" r:id="rId7"/>
    <p:sldId id="294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513"/>
    <p:restoredTop sz="94694"/>
  </p:normalViewPr>
  <p:slideViewPr>
    <p:cSldViewPr snapToGrid="0" snapToObjects="1">
      <p:cViewPr varScale="1">
        <p:scale>
          <a:sx n="56" d="100"/>
          <a:sy n="56" d="100"/>
        </p:scale>
        <p:origin x="200" y="1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168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7412627C-0A74-4D31-A508-B1D94A4832BC}"/>
    <pc:docChg chg="modSld">
      <pc:chgData name="" userId="" providerId="" clId="Web-{7412627C-0A74-4D31-A508-B1D94A4832BC}" dt="2019-02-19T19:59:57.310" v="88" actId="20577"/>
      <pc:docMkLst>
        <pc:docMk/>
      </pc:docMkLst>
      <pc:sldChg chg="modSp modNotes">
        <pc:chgData name="" userId="" providerId="" clId="Web-{7412627C-0A74-4D31-A508-B1D94A4832BC}" dt="2019-02-19T19:58:43.387" v="71" actId="1076"/>
        <pc:sldMkLst>
          <pc:docMk/>
          <pc:sldMk cId="3073089971" sldId="264"/>
        </pc:sldMkLst>
        <pc:spChg chg="mod">
          <ac:chgData name="" userId="" providerId="" clId="Web-{7412627C-0A74-4D31-A508-B1D94A4832BC}" dt="2019-02-19T19:58:43.387" v="71" actId="1076"/>
          <ac:spMkLst>
            <pc:docMk/>
            <pc:sldMk cId="3073089971" sldId="264"/>
            <ac:spMk id="3" creationId="{00000000-0000-0000-0000-000000000000}"/>
          </ac:spMkLst>
        </pc:spChg>
        <pc:spChg chg="mod">
          <ac:chgData name="" userId="" providerId="" clId="Web-{7412627C-0A74-4D31-A508-B1D94A4832BC}" dt="2019-02-19T19:58:35.340" v="70" actId="1076"/>
          <ac:spMkLst>
            <pc:docMk/>
            <pc:sldMk cId="3073089971" sldId="264"/>
            <ac:spMk id="4" creationId="{00000000-0000-0000-0000-000000000000}"/>
          </ac:spMkLst>
        </pc:spChg>
      </pc:sldChg>
      <pc:sldChg chg="modNotes">
        <pc:chgData name="" userId="" providerId="" clId="Web-{7412627C-0A74-4D31-A508-B1D94A4832BC}" dt="2019-02-19T19:59:48.763" v="85"/>
        <pc:sldMkLst>
          <pc:docMk/>
          <pc:sldMk cId="2722876347" sldId="291"/>
        </pc:sldMkLst>
      </pc:sldChg>
      <pc:sldChg chg="delSp modSp">
        <pc:chgData name="" userId="" providerId="" clId="Web-{7412627C-0A74-4D31-A508-B1D94A4832BC}" dt="2019-02-19T19:59:55.575" v="86" actId="20577"/>
        <pc:sldMkLst>
          <pc:docMk/>
          <pc:sldMk cId="2905840244" sldId="292"/>
        </pc:sldMkLst>
        <pc:spChg chg="mod">
          <ac:chgData name="" userId="" providerId="" clId="Web-{7412627C-0A74-4D31-A508-B1D94A4832BC}" dt="2019-02-19T19:59:55.575" v="86" actId="20577"/>
          <ac:spMkLst>
            <pc:docMk/>
            <pc:sldMk cId="2905840244" sldId="292"/>
            <ac:spMk id="3" creationId="{00000000-0000-0000-0000-000000000000}"/>
          </ac:spMkLst>
        </pc:spChg>
        <pc:spChg chg="del">
          <ac:chgData name="" userId="" providerId="" clId="Web-{7412627C-0A74-4D31-A508-B1D94A4832BC}" dt="2019-02-19T19:59:26.716" v="83"/>
          <ac:spMkLst>
            <pc:docMk/>
            <pc:sldMk cId="2905840244" sldId="292"/>
            <ac:spMk id="5" creationId="{63936B28-3BED-47D0-9551-FAC110D13A40}"/>
          </ac:spMkLst>
        </pc:spChg>
      </pc:sldChg>
    </pc:docChg>
  </pc:docChgLst>
  <pc:docChgLst>
    <pc:chgData clId="Web-{9C24F17F-08FC-411C-8805-64CAAA61DD59}"/>
    <pc:docChg chg="modSld">
      <pc:chgData name="" userId="" providerId="" clId="Web-{9C24F17F-08FC-411C-8805-64CAAA61DD59}" dt="2019-02-18T00:54:16.334" v="13" actId="20577"/>
      <pc:docMkLst>
        <pc:docMk/>
      </pc:docMkLst>
      <pc:sldChg chg="addSp modSp">
        <pc:chgData name="" userId="" providerId="" clId="Web-{9C24F17F-08FC-411C-8805-64CAAA61DD59}" dt="2019-02-18T00:54:12.302" v="11" actId="20577"/>
        <pc:sldMkLst>
          <pc:docMk/>
          <pc:sldMk cId="2905840244" sldId="292"/>
        </pc:sldMkLst>
        <pc:spChg chg="mod">
          <ac:chgData name="" userId="" providerId="" clId="Web-{9C24F17F-08FC-411C-8805-64CAAA61DD59}" dt="2019-02-18T00:54:12.302" v="11" actId="20577"/>
          <ac:spMkLst>
            <pc:docMk/>
            <pc:sldMk cId="2905840244" sldId="292"/>
            <ac:spMk id="3" creationId="{00000000-0000-0000-0000-000000000000}"/>
          </ac:spMkLst>
        </pc:spChg>
        <pc:spChg chg="add mod">
          <ac:chgData name="" userId="" providerId="" clId="Web-{9C24F17F-08FC-411C-8805-64CAAA61DD59}" dt="2019-02-18T00:53:28.833" v="2" actId="14100"/>
          <ac:spMkLst>
            <pc:docMk/>
            <pc:sldMk cId="2905840244" sldId="292"/>
            <ac:spMk id="5" creationId="{63936B28-3BED-47D0-9551-FAC110D13A4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C956E-66EF-894A-976E-1D748BABB250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F590-D744-1E4F-8907-9E8A1C9E0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39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739" y="4413802"/>
            <a:ext cx="5486400" cy="5512076"/>
          </a:xfrm>
        </p:spPr>
        <p:txBody>
          <a:bodyPr/>
          <a:lstStyle/>
          <a:p>
            <a:r>
              <a:rPr lang="en-US" dirty="0"/>
              <a:t>GUIDED: Introduce the word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Say the word and ask students to repeat it:  </a:t>
            </a:r>
          </a:p>
          <a:p>
            <a:r>
              <a:rPr lang="en-US" b="1" i="1" dirty="0"/>
              <a:t>Tolerance– what word? That’s right. Tolerance.</a:t>
            </a:r>
          </a:p>
          <a:p>
            <a:endParaRPr lang="en-US" dirty="0"/>
          </a:p>
          <a:p>
            <a:r>
              <a:rPr lang="en-US" dirty="0"/>
              <a:t>Read the definition out loud and ask students to </a:t>
            </a:r>
            <a:r>
              <a:rPr lang="en-US" b="1" dirty="0"/>
              <a:t>repeat</a:t>
            </a:r>
            <a:r>
              <a:rPr lang="en-US" dirty="0"/>
              <a:t> it.</a:t>
            </a:r>
          </a:p>
          <a:p>
            <a:r>
              <a:rPr lang="en-US" b="1" i="1" dirty="0"/>
              <a:t>Tolerance</a:t>
            </a:r>
            <a:r>
              <a:rPr lang="en-US" b="1" dirty="0"/>
              <a:t> (for people) means allowing other people to do what they like or be who they are even when you don’t necessarily agree with their choices. </a:t>
            </a:r>
          </a:p>
          <a:p>
            <a:endParaRPr lang="en-US" dirty="0"/>
          </a:p>
          <a:p>
            <a:r>
              <a:rPr lang="en-US" b="1" i="1" dirty="0"/>
              <a:t>Some synonyms (you guys remember that synonyms are words that mean the same thing) for tolerance are </a:t>
            </a:r>
            <a:r>
              <a:rPr lang="en-US" b="1" i="1" u="sng" dirty="0"/>
              <a:t>acceptance and approval.</a:t>
            </a:r>
            <a:endParaRPr lang="en-US" dirty="0"/>
          </a:p>
          <a:p>
            <a:pPr>
              <a:defRPr/>
            </a:pPr>
            <a:r>
              <a:rPr lang="en-US" b="1" i="1" dirty="0"/>
              <a:t>Some antonyms (you guys remember that antonyms are words that mean the opposite) for tolerance are </a:t>
            </a:r>
            <a:r>
              <a:rPr lang="en-US" b="1" i="1" u="sng" dirty="0"/>
              <a:t>bias </a:t>
            </a:r>
            <a:r>
              <a:rPr lang="en-US" b="1" i="1" dirty="0"/>
              <a:t>and </a:t>
            </a:r>
            <a:r>
              <a:rPr lang="en-US" b="1" i="1" u="sng" dirty="0"/>
              <a:t>disapproval</a:t>
            </a:r>
            <a:r>
              <a:rPr lang="en-US" b="1" i="1" dirty="0"/>
              <a:t>.</a:t>
            </a:r>
          </a:p>
          <a:p>
            <a:endParaRPr lang="en-US" dirty="0"/>
          </a:p>
          <a:p>
            <a:r>
              <a:rPr lang="en-US" b="1" i="1" dirty="0"/>
              <a:t>Some ways you might here analyze every day are:  </a:t>
            </a:r>
            <a:r>
              <a:rPr lang="en-US" dirty="0"/>
              <a:t>[say the common usages one at a time and have students </a:t>
            </a:r>
            <a:r>
              <a:rPr lang="en-US" b="1" dirty="0"/>
              <a:t>repeat</a:t>
            </a:r>
            <a:r>
              <a:rPr lang="en-US" dirty="0"/>
              <a:t> </a:t>
            </a:r>
            <a:r>
              <a:rPr lang="en-US" b="1" u="sng" dirty="0">
                <a:solidFill>
                  <a:srgbClr val="FF0000"/>
                </a:solidFill>
              </a:rPr>
              <a:t>EACH ONE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after you - </a:t>
            </a:r>
            <a:r>
              <a:rPr lang="en-US" b="1" dirty="0"/>
              <a:t>put it in their mouths</a:t>
            </a:r>
            <a:r>
              <a:rPr lang="en-US" dirty="0"/>
              <a:t>].</a:t>
            </a:r>
          </a:p>
          <a:p>
            <a:pPr>
              <a:defRPr/>
            </a:pPr>
            <a:r>
              <a:rPr lang="en-US" b="1" i="1" dirty="0"/>
              <a:t>Tolerance for others</a:t>
            </a:r>
          </a:p>
          <a:p>
            <a:pPr>
              <a:defRPr/>
            </a:pPr>
            <a:r>
              <a:rPr lang="en-US" dirty="0"/>
              <a:t>(students repeat –cue to repeat if they don’t - </a:t>
            </a:r>
            <a:r>
              <a:rPr lang="en-US" b="1" dirty="0"/>
              <a:t>put it in their mouths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en-US" b="1" i="1" dirty="0"/>
              <a:t>Racial Tolerance </a:t>
            </a:r>
            <a:r>
              <a:rPr lang="en-US" dirty="0"/>
              <a:t>(students repeat)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Zero Tolerance </a:t>
            </a:r>
            <a:r>
              <a:rPr lang="en-US" dirty="0"/>
              <a:t>(students repeat)</a:t>
            </a:r>
            <a:endParaRPr lang="en-US" b="1" i="1" dirty="0"/>
          </a:p>
          <a:p>
            <a:endParaRPr lang="en-US" dirty="0"/>
          </a:p>
          <a:p>
            <a:pPr>
              <a:defRPr/>
            </a:pPr>
            <a:r>
              <a:rPr lang="en-US" dirty="0"/>
              <a:t>Read the example and ask students to repeat it (</a:t>
            </a:r>
            <a:r>
              <a:rPr lang="en-US" b="1" dirty="0"/>
              <a:t>put it in their mouths</a:t>
            </a:r>
            <a:r>
              <a:rPr lang="en-US" dirty="0"/>
              <a:t>).</a:t>
            </a:r>
          </a:p>
          <a:p>
            <a:pPr>
              <a:defRPr/>
            </a:pPr>
            <a:r>
              <a:rPr lang="en-US" b="1" i="1" dirty="0"/>
              <a:t>Many people have a lack of tolerance for people who are different or who think differently from them.</a:t>
            </a:r>
          </a:p>
          <a:p>
            <a:pPr>
              <a:defRPr/>
            </a:pPr>
            <a:r>
              <a:rPr lang="en-US" dirty="0"/>
              <a:t>Ask students to </a:t>
            </a:r>
            <a:r>
              <a:rPr lang="en-US" b="1" dirty="0"/>
              <a:t>repeat </a:t>
            </a:r>
            <a:r>
              <a:rPr lang="en-US" dirty="0"/>
              <a:t>example.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WRITING</a:t>
            </a:r>
          </a:p>
          <a:p>
            <a:pPr>
              <a:defRPr/>
            </a:pPr>
            <a:r>
              <a:rPr lang="en-US" b="1" i="1" dirty="0"/>
              <a:t>Write these in your notes (use the student worksheet).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146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GUIDED: Practice using the word in context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b="1" i="1" dirty="0"/>
              <a:t>Which image demonstrates </a:t>
            </a:r>
            <a:r>
              <a:rPr lang="en-US" b="1" i="1" dirty="0">
                <a:solidFill>
                  <a:srgbClr val="FF0000"/>
                </a:solidFill>
              </a:rPr>
              <a:t>tolerance</a:t>
            </a:r>
            <a:r>
              <a:rPr lang="en-US" b="1" i="1" dirty="0"/>
              <a:t>?</a:t>
            </a:r>
          </a:p>
          <a:p>
            <a:endParaRPr lang="en-US" dirty="0"/>
          </a:p>
          <a:p>
            <a:r>
              <a:rPr lang="en-US" dirty="0"/>
              <a:t>[read the sample sentence]</a:t>
            </a:r>
          </a:p>
          <a:p>
            <a:endParaRPr lang="en-US" dirty="0"/>
          </a:p>
          <a:p>
            <a:r>
              <a:rPr lang="en-US" b="1" i="1" dirty="0"/>
              <a:t>The image on the left/right shows </a:t>
            </a:r>
            <a:r>
              <a:rPr lang="en-US" b="1" i="1" dirty="0">
                <a:solidFill>
                  <a:srgbClr val="FF0000"/>
                </a:solidFill>
              </a:rPr>
              <a:t>tolerance </a:t>
            </a:r>
            <a:r>
              <a:rPr lang="en-US" b="1" i="1" dirty="0"/>
              <a:t>because_____________. </a:t>
            </a:r>
          </a:p>
          <a:p>
            <a:endParaRPr lang="en-US" dirty="0"/>
          </a:p>
          <a:p>
            <a:r>
              <a:rPr lang="en-US" dirty="0"/>
              <a:t>Ask for a few student volunteers to give possible answers. </a:t>
            </a:r>
          </a:p>
          <a:p>
            <a:endParaRPr lang="en-US" dirty="0"/>
          </a:p>
          <a:p>
            <a:r>
              <a:rPr lang="en-US" b="1" i="1" dirty="0"/>
              <a:t>Ok – answer this question in a complete sentence and give your own reason. </a:t>
            </a:r>
            <a:r>
              <a:rPr lang="en-US" dirty="0"/>
              <a:t>**Accept any logical answer.</a:t>
            </a:r>
          </a:p>
          <a:p>
            <a:endParaRPr lang="en-US" dirty="0"/>
          </a:p>
          <a:p>
            <a:r>
              <a:rPr lang="en-US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567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Tol-</a:t>
            </a:r>
            <a:r>
              <a:rPr lang="en-US" dirty="0" err="1"/>
              <a:t>er</a:t>
            </a:r>
            <a:r>
              <a:rPr lang="en-US" dirty="0"/>
              <a:t>-</a:t>
            </a:r>
            <a:r>
              <a:rPr lang="en-US" dirty="0" err="1"/>
              <a:t>ance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NO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ANCE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dirty="0"/>
              <a:t>T</a:t>
            </a:r>
            <a:r>
              <a:rPr lang="en-US" u="sng" dirty="0"/>
              <a:t>O</a:t>
            </a:r>
            <a:r>
              <a:rPr lang="en-US" dirty="0"/>
              <a:t>L-</a:t>
            </a:r>
            <a:r>
              <a:rPr lang="en-US" u="sng" dirty="0"/>
              <a:t>E</a:t>
            </a:r>
            <a:r>
              <a:rPr lang="en-US" dirty="0"/>
              <a:t>R </a:t>
            </a:r>
            <a:endParaRPr lang="en-US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36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30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56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65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68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BEAB-E561-3747-81C1-E2EE26F61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2BC57-17F1-8D4E-8A8B-A97DFB523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08A09-23BE-944C-A22B-A1A47F901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470C7-E760-F042-8290-2914D4865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94354-2558-144C-AED9-1FC52A55F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7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3FFFB-FE81-ED48-85B6-BF59AB05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90AD4C-471C-DA4E-9C6A-7A2D21C27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B3E4F-B85D-654A-8DF8-C98BBCA4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34C26-C61E-6C4B-AEF2-316AD793D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C4F5E-CC22-0B4A-9AF6-441042D6F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6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5EFC15-F8B1-BD49-98E0-FE34DED64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91BC5A-E455-EA4F-8C37-BDBE216A9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08DB-B433-3444-9B0A-A2CEC509D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AAA0E-8570-D34F-9214-7CB92FB05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B4310-E198-B24F-A1F4-69AC2F3C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74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78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36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078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5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911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16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18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863EB-4482-1D43-A5A1-AAECB4E42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B0E42-0050-C549-98A7-FD6024730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1C576-547A-114B-947A-25BE2BB8A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9EC2A-30DC-3A4A-A3DD-380BC4E6B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5B799-EE06-044F-B217-1A215804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207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09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870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0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BA045-8433-6945-AC84-D3F5CFA43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67DAF-7CBF-CB40-BBE6-4331D5A7D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DE5FA-712B-F24C-8DD4-BAB358410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E15F5-C05D-664B-849D-F88D93BE3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40FD3-D0C5-BC45-BA0A-D121DBC3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383D1-16F1-6149-87E6-600E95692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8EB8E-03CC-174D-BBD6-D614C864A5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80A30-52A2-8247-9A7F-72B900858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EB075-A398-2C48-85C2-08C0BEB4B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802C34-8B26-5E44-8889-95EAC8E3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E6CDD-EE4E-F343-B34E-32A88239B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5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A5022-6409-4B4F-BF16-8CD25DD8E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C2437-6DA2-7244-92C5-AF9E09ADD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C3636-E57D-4E40-8230-9B0AC0635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6C24B-F953-784E-99BD-9F7BA5161A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AAA3A2-D431-F748-A8CA-F565BC1564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33412B-87C2-3B42-8610-C63B90F4F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78E04-A574-464C-87F6-02F5E70F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D144B3-D1EE-9B48-9AB7-65B92253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8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BBAED-F74E-444A-BC92-97D69ABF2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179F0-CD6A-E84E-A8C0-612622F8A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9E4C77-7E00-514D-B696-40586DC9C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1856D-91B7-BB43-9203-FCA5F1B6B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3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C27832-0B67-2645-8CAE-C0B07ED8D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F645FC-1C11-9D4E-8BC2-8F4696671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0BED7-0028-A547-8DCD-AEAEC11A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B0982-4192-A446-9552-B7BE34E3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6E6E-FF89-4A4C-8AA1-4A3A18844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C84EF-1DB1-F74D-968A-60D102807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2F329-12A1-9C40-9173-09A0A1981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5752E-FB7F-3740-A997-A1141C600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21129B-B951-6843-8DE4-3ECDC553E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1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328A5-7912-D94D-8B2A-7C579668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CE1657-EC33-8747-98CB-AE0C85BB7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8D06AA-6B69-1D48-BC14-76AB69626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BC31AA-E005-9348-AEE6-F551708AF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32A00-4403-1C49-BC6C-7F60B613C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D0770-6E6D-EA4D-B4A4-D7E2E77A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0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6C138-2A4B-EF4B-B1DF-DE8D9B392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CD970-2FE0-5849-8682-F438D6857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C8900-072B-EB48-9B30-C34518C9A8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7081A-F314-EC4D-A060-779630D8507F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DC5AC-CCF6-4440-9771-7BAEC08D1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8DE28-74B0-AB40-890B-7309B054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A6E68-D855-D243-B30B-C50D6E951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9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5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456" y="35899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54" y="4235538"/>
            <a:ext cx="6038193" cy="14532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Many people have a lack of </a:t>
            </a:r>
            <a:r>
              <a:rPr lang="en-US" b="1" dirty="0">
                <a:solidFill>
                  <a:srgbClr val="FF0000"/>
                </a:solidFill>
              </a:rPr>
              <a:t>tolerance</a:t>
            </a:r>
            <a:r>
              <a:rPr lang="en-US" dirty="0"/>
              <a:t> for people who are different or who think differently from them.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8456" y="1275374"/>
            <a:ext cx="6542503" cy="28315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Definition: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Tolerance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(for people) means allowing other people to do what they like or be who they are even when you don’t necessarily agree with their choices. </a:t>
            </a:r>
          </a:p>
          <a:p>
            <a:pPr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Synonym: acceptance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, approval</a:t>
            </a:r>
            <a:endParaRPr lang="en-US" sz="2400" b="0" i="1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2400" i="1" dirty="0">
                <a:solidFill>
                  <a:prstClr val="black"/>
                </a:solidFill>
                <a:latin typeface="Calibri"/>
                <a:cs typeface="Calibri"/>
              </a:rPr>
              <a:t>Antonyms: bias, disapproval</a:t>
            </a:r>
            <a:endParaRPr lang="en-US" sz="2400" b="0" i="1" u="none" strike="noStrike" kern="1200" cap="none" spc="0" baseline="0" noProof="0" dirty="0">
              <a:solidFill>
                <a:prstClr val="black"/>
              </a:solidFill>
              <a:latin typeface="Calibri"/>
              <a:cs typeface="Calibri"/>
            </a:endParaRPr>
          </a:p>
          <a:p>
            <a:pPr>
              <a:defRPr/>
            </a:pPr>
            <a:endParaRPr lang="en-US" i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4745" y="684667"/>
            <a:ext cx="40928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Ways you might hear this word: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others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Racial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intolerance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Zero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14745" y="2204537"/>
            <a:ext cx="32093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Related words: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Tolerable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Intolerance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180B7D-54C4-B449-850C-5BDF242EB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4744" y="3549560"/>
            <a:ext cx="4027941" cy="2851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7308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Tolerance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949" y="1210587"/>
            <a:ext cx="828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Which image demonstrates </a:t>
            </a:r>
            <a:r>
              <a:rPr lang="en-US" sz="3600" b="1" dirty="0">
                <a:solidFill>
                  <a:srgbClr val="FF0000"/>
                </a:solidFill>
              </a:rPr>
              <a:t>tolerance</a:t>
            </a:r>
            <a:r>
              <a:rPr lang="en-US" sz="3600" dirty="0"/>
              <a:t>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8802B-53CE-6447-8D80-017DBD967235}"/>
              </a:ext>
            </a:extLst>
          </p:cNvPr>
          <p:cNvSpPr txBox="1"/>
          <p:nvPr/>
        </p:nvSpPr>
        <p:spPr>
          <a:xfrm>
            <a:off x="8188638" y="536082"/>
            <a:ext cx="349994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Definition: Accepting those who may be different from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AD567B-EBE8-4E4D-8CA6-5ED91F9DF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329" y="1987022"/>
            <a:ext cx="3705225" cy="3171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674092-5FBA-6841-BAD6-EBE5799D2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550" y="2057899"/>
            <a:ext cx="4612656" cy="30695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5614251"/>
            <a:ext cx="10923439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dirty="0"/>
              <a:t>The image on the left/right shows </a:t>
            </a:r>
            <a:r>
              <a:rPr lang="en-US" sz="3200" b="1" dirty="0">
                <a:solidFill>
                  <a:srgbClr val="FF0000"/>
                </a:solidFill>
              </a:rPr>
              <a:t>tolerance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because ___________.</a:t>
            </a:r>
            <a:endParaRPr lang="en-US" sz="3200" dirty="0"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53800" y="6356350"/>
            <a:ext cx="49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362726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Tolerance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2722876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/>
              <a:t>T</a:t>
            </a:r>
            <a:r>
              <a:rPr lang="en-US" sz="9600" u="sng" dirty="0"/>
              <a:t>o</a:t>
            </a:r>
            <a:r>
              <a:rPr lang="en-US" sz="9600" dirty="0"/>
              <a:t>l/</a:t>
            </a:r>
            <a:r>
              <a:rPr lang="en-US" sz="9600" u="sng" dirty="0" err="1"/>
              <a:t>e</a:t>
            </a:r>
            <a:r>
              <a:rPr lang="en-US" sz="9600" dirty="0" err="1"/>
              <a:t>r</a:t>
            </a:r>
            <a:r>
              <a:rPr lang="en-US" sz="9600" dirty="0"/>
              <a:t>/</a:t>
            </a:r>
            <a:r>
              <a:rPr lang="en-US" sz="9600" dirty="0" err="1"/>
              <a:t>ance</a:t>
            </a:r>
            <a:endParaRPr lang="en-US" sz="9600">
              <a:cs typeface="Calibri"/>
            </a:endParaRP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 none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 err="1">
                <a:solidFill>
                  <a:srgbClr val="FF0000"/>
                </a:solidFill>
              </a:rPr>
              <a:t>ance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(action or process)</a:t>
            </a: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 err="1">
                <a:solidFill>
                  <a:srgbClr val="FF0000"/>
                </a:solidFill>
              </a:rPr>
              <a:t>toler</a:t>
            </a:r>
            <a:r>
              <a:rPr lang="en-US" sz="5200" dirty="0"/>
              <a:t> (to allow without interference)</a:t>
            </a:r>
            <a:endParaRPr lang="en-US" sz="4800" b="1" dirty="0"/>
          </a:p>
        </p:txBody>
      </p:sp>
      <p:sp>
        <p:nvSpPr>
          <p:cNvPr id="4" name="Oval 3"/>
          <p:cNvSpPr/>
          <p:nvPr/>
        </p:nvSpPr>
        <p:spPr>
          <a:xfrm>
            <a:off x="6578991" y="1416368"/>
            <a:ext cx="2016369" cy="20126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4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Tolerance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5282A9-7D3E-AF49-B518-4AC2EDA1D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994" y="2683137"/>
            <a:ext cx="5382011" cy="38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7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Tolerance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A1ABC8-470E-614B-BAD7-0100ED62C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994" y="2683137"/>
            <a:ext cx="5382011" cy="38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1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3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621</Words>
  <Application>Microsoft Office PowerPoint</Application>
  <PresentationFormat>Widescreen</PresentationFormat>
  <Paragraphs>123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Tolerance</vt:lpstr>
      <vt:lpstr>Tolerance </vt:lpstr>
      <vt:lpstr>WORD STUDY:  Tolerance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Friedman, Susan</cp:lastModifiedBy>
  <cp:revision>33</cp:revision>
  <dcterms:created xsi:type="dcterms:W3CDTF">2019-02-17T21:19:53Z</dcterms:created>
  <dcterms:modified xsi:type="dcterms:W3CDTF">2019-02-19T20:00:11Z</dcterms:modified>
</cp:coreProperties>
</file>