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sldIdLst>
    <p:sldId id="258" r:id="rId2"/>
    <p:sldId id="294" r:id="rId3"/>
    <p:sldId id="291" r:id="rId4"/>
    <p:sldId id="292" r:id="rId5"/>
    <p:sldId id="293" r:id="rId6"/>
    <p:sldId id="295" r:id="rId7"/>
    <p:sldId id="27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 horzBarState="maximized">
    <p:restoredLeft sz="47464"/>
    <p:restoredTop sz="94694"/>
  </p:normalViewPr>
  <p:slideViewPr>
    <p:cSldViewPr snapToGrid="0" snapToObjects="1">
      <p:cViewPr varScale="1">
        <p:scale>
          <a:sx n="53" d="100"/>
          <a:sy n="53" d="100"/>
        </p:scale>
        <p:origin x="168" y="18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>
        <p:scale>
          <a:sx n="72" d="100"/>
          <a:sy n="72" d="100"/>
        </p:scale>
        <p:origin x="2672" y="92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DEDFFBA8-3963-46B0-A61A-D98FE3264C70}"/>
    <pc:docChg chg="modSld">
      <pc:chgData name="" userId="" providerId="" clId="Web-{DEDFFBA8-3963-46B0-A61A-D98FE3264C70}" dt="2019-02-19T19:18:35.519" v="6" actId="14100"/>
      <pc:docMkLst>
        <pc:docMk/>
      </pc:docMkLst>
      <pc:sldChg chg="modSp">
        <pc:chgData name="" userId="" providerId="" clId="Web-{DEDFFBA8-3963-46B0-A61A-D98FE3264C70}" dt="2019-02-19T19:18:35.519" v="6" actId="14100"/>
        <pc:sldMkLst>
          <pc:docMk/>
          <pc:sldMk cId="3944712599" sldId="292"/>
        </pc:sldMkLst>
        <pc:spChg chg="mod">
          <ac:chgData name="" userId="" providerId="" clId="Web-{DEDFFBA8-3963-46B0-A61A-D98FE3264C70}" dt="2019-02-19T19:18:12.613" v="0" actId="1076"/>
          <ac:spMkLst>
            <pc:docMk/>
            <pc:sldMk cId="3944712599" sldId="292"/>
            <ac:spMk id="3" creationId="{00000000-0000-0000-0000-000000000000}"/>
          </ac:spMkLst>
        </pc:spChg>
        <pc:spChg chg="mod">
          <ac:chgData name="" userId="" providerId="" clId="Web-{DEDFFBA8-3963-46B0-A61A-D98FE3264C70}" dt="2019-02-19T19:18:25.410" v="3" actId="14100"/>
          <ac:spMkLst>
            <pc:docMk/>
            <pc:sldMk cId="3944712599" sldId="292"/>
            <ac:spMk id="4" creationId="{00000000-0000-0000-0000-000000000000}"/>
          </ac:spMkLst>
        </pc:spChg>
        <pc:spChg chg="mod">
          <ac:chgData name="" userId="" providerId="" clId="Web-{DEDFFBA8-3963-46B0-A61A-D98FE3264C70}" dt="2019-02-19T19:18:35.519" v="6" actId="14100"/>
          <ac:spMkLst>
            <pc:docMk/>
            <pc:sldMk cId="3944712599" sldId="292"/>
            <ac:spMk id="7" creationId="{0D34A5B5-B903-6D42-9557-C34D83662D32}"/>
          </ac:spMkLst>
        </pc:spChg>
      </pc:sldChg>
    </pc:docChg>
  </pc:docChgLst>
  <pc:docChgLst>
    <pc:chgData clId="Web-{C14A5DDC-0CD8-4E48-948A-05A577A3B373}"/>
    <pc:docChg chg="modSld">
      <pc:chgData name="" userId="" providerId="" clId="Web-{C14A5DDC-0CD8-4E48-948A-05A577A3B373}" dt="2019-02-19T18:46:31.813" v="132" actId="20577"/>
      <pc:docMkLst>
        <pc:docMk/>
      </pc:docMkLst>
      <pc:sldChg chg="addSp delSp modSp">
        <pc:chgData name="" userId="" providerId="" clId="Web-{C14A5DDC-0CD8-4E48-948A-05A577A3B373}" dt="2019-02-19T18:39:32.076" v="90" actId="20577"/>
        <pc:sldMkLst>
          <pc:docMk/>
          <pc:sldMk cId="1669932156" sldId="258"/>
        </pc:sldMkLst>
        <pc:spChg chg="mod">
          <ac:chgData name="" userId="" providerId="" clId="Web-{C14A5DDC-0CD8-4E48-948A-05A577A3B373}" dt="2019-02-19T18:37:51.357" v="52" actId="14100"/>
          <ac:spMkLst>
            <pc:docMk/>
            <pc:sldMk cId="1669932156" sldId="258"/>
            <ac:spMk id="4" creationId="{00000000-0000-0000-0000-000000000000}"/>
          </ac:spMkLst>
        </pc:spChg>
        <pc:spChg chg="mod">
          <ac:chgData name="" userId="" providerId="" clId="Web-{C14A5DDC-0CD8-4E48-948A-05A577A3B373}" dt="2019-02-19T18:38:39.686" v="61" actId="20577"/>
          <ac:spMkLst>
            <pc:docMk/>
            <pc:sldMk cId="1669932156" sldId="258"/>
            <ac:spMk id="5" creationId="{00000000-0000-0000-0000-000000000000}"/>
          </ac:spMkLst>
        </pc:spChg>
        <pc:spChg chg="mod">
          <ac:chgData name="" userId="" providerId="" clId="Web-{C14A5DDC-0CD8-4E48-948A-05A577A3B373}" dt="2019-02-19T18:38:30.514" v="59" actId="14100"/>
          <ac:spMkLst>
            <pc:docMk/>
            <pc:sldMk cId="1669932156" sldId="258"/>
            <ac:spMk id="6" creationId="{00000000-0000-0000-0000-000000000000}"/>
          </ac:spMkLst>
        </pc:spChg>
        <pc:spChg chg="add del">
          <ac:chgData name="" userId="" providerId="" clId="Web-{C14A5DDC-0CD8-4E48-948A-05A577A3B373}" dt="2019-02-19T18:36:50.466" v="6"/>
          <ac:spMkLst>
            <pc:docMk/>
            <pc:sldMk cId="1669932156" sldId="258"/>
            <ac:spMk id="10" creationId="{C04E22F8-08BF-4318-8573-4061E9A261C8}"/>
          </ac:spMkLst>
        </pc:spChg>
        <pc:spChg chg="add mod">
          <ac:chgData name="" userId="" providerId="" clId="Web-{C14A5DDC-0CD8-4E48-948A-05A577A3B373}" dt="2019-02-19T18:39:32.076" v="90" actId="20577"/>
          <ac:spMkLst>
            <pc:docMk/>
            <pc:sldMk cId="1669932156" sldId="258"/>
            <ac:spMk id="11" creationId="{2974B076-7DE5-4310-A9BE-EB4C925560EF}"/>
          </ac:spMkLst>
        </pc:spChg>
      </pc:sldChg>
      <pc:sldChg chg="modSp">
        <pc:chgData name="" userId="" providerId="" clId="Web-{C14A5DDC-0CD8-4E48-948A-05A577A3B373}" dt="2019-02-19T18:46:31.813" v="131" actId="20577"/>
        <pc:sldMkLst>
          <pc:docMk/>
          <pc:sldMk cId="3944712599" sldId="292"/>
        </pc:sldMkLst>
        <pc:spChg chg="mod">
          <ac:chgData name="" userId="" providerId="" clId="Web-{C14A5DDC-0CD8-4E48-948A-05A577A3B373}" dt="2019-02-19T18:46:31.813" v="131" actId="20577"/>
          <ac:spMkLst>
            <pc:docMk/>
            <pc:sldMk cId="3944712599" sldId="292"/>
            <ac:spMk id="3" creationId="{00000000-0000-0000-0000-000000000000}"/>
          </ac:spMkLst>
        </pc:spChg>
        <pc:spChg chg="mod">
          <ac:chgData name="" userId="" providerId="" clId="Web-{C14A5DDC-0CD8-4E48-948A-05A577A3B373}" dt="2019-02-19T18:46:24.016" v="128" actId="1076"/>
          <ac:spMkLst>
            <pc:docMk/>
            <pc:sldMk cId="3944712599" sldId="292"/>
            <ac:spMk id="4" creationId="{00000000-0000-0000-0000-000000000000}"/>
          </ac:spMkLst>
        </pc:spChg>
        <pc:spChg chg="mod">
          <ac:chgData name="" userId="" providerId="" clId="Web-{C14A5DDC-0CD8-4E48-948A-05A577A3B373}" dt="2019-02-19T18:43:35.875" v="115" actId="1076"/>
          <ac:spMkLst>
            <pc:docMk/>
            <pc:sldMk cId="3944712599" sldId="292"/>
            <ac:spMk id="7" creationId="{0D34A5B5-B903-6D42-9557-C34D83662D32}"/>
          </ac:spMkLst>
        </pc:spChg>
      </pc:sldChg>
      <pc:sldChg chg="modSp modNotes">
        <pc:chgData name="" userId="" providerId="" clId="Web-{C14A5DDC-0CD8-4E48-948A-05A577A3B373}" dt="2019-02-19T18:40:26.702" v="100" actId="1076"/>
        <pc:sldMkLst>
          <pc:docMk/>
          <pc:sldMk cId="872291245" sldId="294"/>
        </pc:sldMkLst>
        <pc:picChg chg="mod">
          <ac:chgData name="" userId="" providerId="" clId="Web-{C14A5DDC-0CD8-4E48-948A-05A577A3B373}" dt="2019-02-19T18:40:26.702" v="100" actId="1076"/>
          <ac:picMkLst>
            <pc:docMk/>
            <pc:sldMk cId="872291245" sldId="294"/>
            <ac:picMk id="6" creationId="{74B39FC9-D6E6-4D61-97EE-D3EB72E9F75D}"/>
          </ac:picMkLst>
        </pc:picChg>
        <pc:picChg chg="mod">
          <ac:chgData name="" userId="" providerId="" clId="Web-{C14A5DDC-0CD8-4E48-948A-05A577A3B373}" dt="2019-02-19T18:40:16.827" v="99" actId="14100"/>
          <ac:picMkLst>
            <pc:docMk/>
            <pc:sldMk cId="872291245" sldId="294"/>
            <ac:picMk id="10" creationId="{A661503E-472D-DD49-B735-645D1C6BCAA4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E75730-ACE4-1843-9A2E-F226978D0496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F0450D-B2DA-6642-8914-BA83E494E6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851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30182"/>
            <a:ext cx="5211417" cy="4584424"/>
          </a:xfrm>
        </p:spPr>
        <p:txBody>
          <a:bodyPr/>
          <a:lstStyle/>
          <a:p>
            <a:r>
              <a:rPr lang="en-US" dirty="0"/>
              <a:t>GUIDED: Introduce the word</a:t>
            </a:r>
          </a:p>
          <a:p>
            <a:r>
              <a:rPr lang="en-US" dirty="0"/>
              <a:t>VERBAL:</a:t>
            </a:r>
          </a:p>
          <a:p>
            <a:r>
              <a:rPr lang="en-US" dirty="0"/>
              <a:t>Say the word and ask students to repeat it:  </a:t>
            </a:r>
          </a:p>
          <a:p>
            <a:r>
              <a:rPr lang="en-US" b="1" i="1" dirty="0"/>
              <a:t>Integrate– what word? That’s right. Integrate.</a:t>
            </a:r>
          </a:p>
          <a:p>
            <a:endParaRPr lang="en-US" dirty="0"/>
          </a:p>
          <a:p>
            <a:r>
              <a:rPr lang="en-US" dirty="0"/>
              <a:t>Read the definition out loud and ask students to </a:t>
            </a:r>
            <a:r>
              <a:rPr lang="en-US" b="1" dirty="0"/>
              <a:t>repeat</a:t>
            </a:r>
            <a:r>
              <a:rPr lang="en-US" dirty="0"/>
              <a:t> it.</a:t>
            </a:r>
          </a:p>
          <a:p>
            <a:pPr>
              <a:defRPr/>
            </a:pPr>
            <a:r>
              <a:rPr lang="en-US" b="1" i="1" dirty="0"/>
              <a:t>Integrate </a:t>
            </a:r>
            <a:r>
              <a:rPr lang="en-US" b="1" dirty="0"/>
              <a:t>means to put things together.</a:t>
            </a:r>
          </a:p>
          <a:p>
            <a:endParaRPr lang="en-US" dirty="0"/>
          </a:p>
          <a:p>
            <a:r>
              <a:rPr lang="en-US" b="1" i="1" dirty="0"/>
              <a:t>Some synonyms (you guys remember that synonyms are words that mean the same thing) for integrate are </a:t>
            </a:r>
            <a:r>
              <a:rPr lang="en-US" b="1" i="1" u="sng" dirty="0"/>
              <a:t>combine </a:t>
            </a:r>
            <a:r>
              <a:rPr lang="en-US" b="1" i="1" dirty="0"/>
              <a:t>and </a:t>
            </a:r>
            <a:r>
              <a:rPr lang="en-US" b="1" i="1" u="sng" dirty="0"/>
              <a:t>blend</a:t>
            </a:r>
            <a:r>
              <a:rPr lang="en-US" b="1" i="1" dirty="0"/>
              <a:t>.</a:t>
            </a:r>
          </a:p>
          <a:p>
            <a:endParaRPr lang="en-US" dirty="0"/>
          </a:p>
          <a:p>
            <a:pPr>
              <a:defRPr/>
            </a:pPr>
            <a:r>
              <a:rPr lang="en-US" b="1" i="1" dirty="0"/>
              <a:t>Some antonyms (you guys remember that antonyms are words that mean the opposite) for integrate are </a:t>
            </a:r>
            <a:r>
              <a:rPr lang="en-US" b="1" i="1" u="sng" dirty="0"/>
              <a:t>segregate</a:t>
            </a:r>
            <a:r>
              <a:rPr lang="en-US" b="1" i="1" dirty="0"/>
              <a:t>, </a:t>
            </a:r>
            <a:r>
              <a:rPr lang="en-US" b="1" i="1" u="sng" dirty="0"/>
              <a:t>divide,</a:t>
            </a:r>
            <a:r>
              <a:rPr lang="en-US" b="1" i="1" dirty="0"/>
              <a:t> and </a:t>
            </a:r>
            <a:r>
              <a:rPr lang="en-US" b="1" i="1" u="sng" dirty="0"/>
              <a:t>separate</a:t>
            </a:r>
            <a:endParaRPr lang="en-US" u="sng" dirty="0"/>
          </a:p>
          <a:p>
            <a:r>
              <a:rPr lang="en-US" b="1" i="1" dirty="0"/>
              <a:t>Some ways you might here integrate every day are:  </a:t>
            </a:r>
            <a:r>
              <a:rPr lang="en-US" dirty="0"/>
              <a:t>[say the common usages one at a time and have students </a:t>
            </a:r>
            <a:r>
              <a:rPr lang="en-US" b="1" dirty="0"/>
              <a:t>repeat</a:t>
            </a:r>
            <a:r>
              <a:rPr lang="en-US" dirty="0"/>
              <a:t> </a:t>
            </a:r>
            <a:r>
              <a:rPr lang="en-US" b="1" u="sng" dirty="0">
                <a:solidFill>
                  <a:srgbClr val="FF0000"/>
                </a:solidFill>
              </a:rPr>
              <a:t>EACH ONE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dirty="0"/>
              <a:t>after you - </a:t>
            </a:r>
            <a:r>
              <a:rPr lang="en-US" b="1" dirty="0"/>
              <a:t>put it in their mouths</a:t>
            </a:r>
            <a:r>
              <a:rPr lang="en-US" dirty="0"/>
              <a:t>].</a:t>
            </a:r>
          </a:p>
          <a:p>
            <a:pPr>
              <a:defRPr/>
            </a:pPr>
            <a:r>
              <a:rPr lang="en-US" b="1" i="1" dirty="0"/>
              <a:t>Integrate races </a:t>
            </a:r>
            <a:r>
              <a:rPr lang="en-US" dirty="0"/>
              <a:t>(students repeat –cue to repeat if they don’t - </a:t>
            </a:r>
            <a:r>
              <a:rPr lang="en-US" b="1" dirty="0"/>
              <a:t>put it in their mouths</a:t>
            </a:r>
            <a:r>
              <a:rPr lang="en-US" dirty="0"/>
              <a:t>)</a:t>
            </a:r>
          </a:p>
          <a:p>
            <a:pPr>
              <a:defRPr/>
            </a:pPr>
            <a:r>
              <a:rPr lang="en-US" b="1" i="1" dirty="0"/>
              <a:t>Integrate a country </a:t>
            </a:r>
            <a:r>
              <a:rPr lang="en-US" i="1" dirty="0"/>
              <a:t>(</a:t>
            </a:r>
            <a:r>
              <a:rPr lang="en-US" dirty="0"/>
              <a:t>students repeat)</a:t>
            </a:r>
            <a:endParaRPr lang="en-US" b="1" i="1" dirty="0"/>
          </a:p>
          <a:p>
            <a:pPr>
              <a:defRPr/>
            </a:pPr>
            <a:r>
              <a:rPr lang="en-US" b="1" i="1" dirty="0"/>
              <a:t>Integrate schools </a:t>
            </a:r>
            <a:r>
              <a:rPr lang="en-US" dirty="0"/>
              <a:t>(students repeat)</a:t>
            </a:r>
            <a:endParaRPr lang="en-US" b="1" i="1" dirty="0"/>
          </a:p>
          <a:p>
            <a:pPr>
              <a:defRPr/>
            </a:pPr>
            <a:r>
              <a:rPr lang="en-US" b="1" i="1" dirty="0"/>
              <a:t>Integrate into society </a:t>
            </a:r>
            <a:r>
              <a:rPr lang="en-US" dirty="0"/>
              <a:t>(students repeat)</a:t>
            </a:r>
          </a:p>
          <a:p>
            <a:endParaRPr lang="en-US" dirty="0"/>
          </a:p>
          <a:p>
            <a:pPr>
              <a:defRPr/>
            </a:pPr>
            <a:r>
              <a:rPr lang="en-US" dirty="0"/>
              <a:t>Read the example and ask students to repeat it (</a:t>
            </a:r>
            <a:r>
              <a:rPr lang="en-US" b="1" dirty="0"/>
              <a:t>put it in their mouths</a:t>
            </a:r>
            <a:r>
              <a:rPr lang="en-US" dirty="0"/>
              <a:t>).</a:t>
            </a:r>
          </a:p>
          <a:p>
            <a:r>
              <a:rPr lang="en-US" b="1" i="1" dirty="0"/>
              <a:t>My daughter’s school has students from many different ethnic groups.  It is very racially </a:t>
            </a:r>
            <a:r>
              <a:rPr lang="en-US" b="1" i="1" dirty="0">
                <a:solidFill>
                  <a:srgbClr val="FF0000"/>
                </a:solidFill>
              </a:rPr>
              <a:t>integrated.</a:t>
            </a:r>
          </a:p>
          <a:p>
            <a:r>
              <a:rPr lang="en-US" dirty="0"/>
              <a:t>Ask students to </a:t>
            </a:r>
            <a:r>
              <a:rPr lang="en-US" b="1" dirty="0"/>
              <a:t>repeat </a:t>
            </a:r>
            <a:r>
              <a:rPr lang="en-US" dirty="0"/>
              <a:t>example.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WRITING</a:t>
            </a:r>
          </a:p>
          <a:p>
            <a:pPr>
              <a:defRPr/>
            </a:pPr>
            <a:r>
              <a:rPr lang="en-US" b="1" i="1" dirty="0"/>
              <a:t>Write these in your notes (use the student worksheet).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6008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746125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3941762"/>
            <a:ext cx="5486400" cy="5202237"/>
          </a:xfrm>
        </p:spPr>
        <p:txBody>
          <a:bodyPr/>
          <a:lstStyle/>
          <a:p>
            <a:pPr>
              <a:defRPr/>
            </a:pPr>
            <a:r>
              <a:rPr lang="en-US" dirty="0"/>
              <a:t>GUIDED: Practice using the word in context</a:t>
            </a:r>
          </a:p>
          <a:p>
            <a:endParaRPr lang="en-US" dirty="0"/>
          </a:p>
          <a:p>
            <a:r>
              <a:rPr lang="en-US" dirty="0"/>
              <a:t>VERBAL:</a:t>
            </a:r>
          </a:p>
          <a:p>
            <a:r>
              <a:rPr lang="en-US" dirty="0"/>
              <a:t>Teacher reads the question. From your perspective, which picture shows a classroom that is racially </a:t>
            </a:r>
            <a:r>
              <a:rPr lang="en-US" b="1" i="1" dirty="0">
                <a:solidFill>
                  <a:srgbClr val="FF0000"/>
                </a:solidFill>
              </a:rPr>
              <a:t>integrated.  </a:t>
            </a:r>
            <a:endParaRPr lang="en-US" dirty="0"/>
          </a:p>
          <a:p>
            <a:endParaRPr lang="en-US" dirty="0"/>
          </a:p>
          <a:p>
            <a:r>
              <a:rPr lang="en-US" dirty="0"/>
              <a:t>[read the sample sentence]</a:t>
            </a:r>
          </a:p>
          <a:p>
            <a:r>
              <a:rPr lang="en-US" b="1" i="1" dirty="0"/>
              <a:t>The classroom in this picture is/is not integrated because ___________.</a:t>
            </a:r>
            <a:endParaRPr lang="en-US" b="1" i="1" dirty="0">
              <a:cs typeface="Calibri"/>
            </a:endParaRPr>
          </a:p>
          <a:p>
            <a:endParaRPr lang="en-US" dirty="0"/>
          </a:p>
          <a:p>
            <a:r>
              <a:rPr lang="en-US" dirty="0"/>
              <a:t>Ask for a few student volunteers to give possible answers. </a:t>
            </a:r>
          </a:p>
          <a:p>
            <a:r>
              <a:rPr lang="en-US" b="1" i="1" dirty="0"/>
              <a:t>Ok – answer this question in a complete sentence and give your own reason. </a:t>
            </a:r>
            <a:r>
              <a:rPr lang="en-US" dirty="0"/>
              <a:t>**Accept any logical answer.</a:t>
            </a:r>
          </a:p>
          <a:p>
            <a:endParaRPr lang="en-US" dirty="0"/>
          </a:p>
          <a:p>
            <a:r>
              <a:rPr lang="en-US" dirty="0"/>
              <a:t>Cue students to answer in a complete sentence using the sentence frame.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5772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GUIDED: Word Study</a:t>
            </a:r>
          </a:p>
          <a:p>
            <a:endParaRPr lang="en-US" dirty="0"/>
          </a:p>
          <a:p>
            <a:r>
              <a:rPr lang="en-US" dirty="0"/>
              <a:t>VERBAL:</a:t>
            </a:r>
          </a:p>
          <a:p>
            <a:r>
              <a:rPr lang="en-US" dirty="0"/>
              <a:t>In-</a:t>
            </a:r>
            <a:r>
              <a:rPr lang="en-US" dirty="0" err="1"/>
              <a:t>teg</a:t>
            </a:r>
            <a:r>
              <a:rPr lang="en-US" dirty="0"/>
              <a:t>/rate</a:t>
            </a:r>
          </a:p>
          <a:p>
            <a:r>
              <a:rPr lang="en-US" dirty="0"/>
              <a:t>Let’s look for word parts.</a:t>
            </a:r>
            <a:r>
              <a:rPr lang="en-US" baseline="0" dirty="0"/>
              <a:t> Is there a prefix?</a:t>
            </a:r>
          </a:p>
          <a:p>
            <a:r>
              <a:rPr lang="en-US" dirty="0"/>
              <a:t>IN</a:t>
            </a:r>
            <a:endParaRPr lang="en-US" baseline="0" dirty="0"/>
          </a:p>
          <a:p>
            <a:endParaRPr lang="en-US" baseline="0" dirty="0"/>
          </a:p>
          <a:p>
            <a:r>
              <a:rPr lang="en-US" baseline="0" dirty="0"/>
              <a:t>Is there a suffix?</a:t>
            </a:r>
          </a:p>
          <a:p>
            <a:r>
              <a:rPr lang="en-US" baseline="0" dirty="0"/>
              <a:t>ATE</a:t>
            </a:r>
          </a:p>
          <a:p>
            <a:endParaRPr lang="en-US" baseline="0" dirty="0"/>
          </a:p>
          <a:p>
            <a:r>
              <a:rPr lang="en-US" baseline="0" dirty="0"/>
              <a:t>What’s left? Can we slash it? Let’s look for the vowels and underline them.</a:t>
            </a:r>
            <a:endParaRPr lang="en-US" dirty="0"/>
          </a:p>
          <a:p>
            <a:r>
              <a:rPr lang="en-US" baseline="0" dirty="0"/>
              <a:t>Root word: TEG (R)</a:t>
            </a:r>
          </a:p>
          <a:p>
            <a:endParaRPr lang="en-US" baseline="0" dirty="0"/>
          </a:p>
          <a:p>
            <a:r>
              <a:rPr lang="en-US" baseline="0" dirty="0"/>
              <a:t>WRITING:</a:t>
            </a:r>
          </a:p>
          <a:p>
            <a:r>
              <a:rPr lang="en-US" baseline="0" dirty="0"/>
              <a:t>Cue students to write the words on their worksheet (on the next slide)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5362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ANSWER: Students can check what they wrote in their</a:t>
            </a:r>
            <a:r>
              <a:rPr lang="en-US" baseline="0" dirty="0"/>
              <a:t> notes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2981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INDEPENDENT (or partners, small groups, etc.).</a:t>
            </a:r>
            <a:r>
              <a:rPr lang="en-US" baseline="0" dirty="0"/>
              <a:t> </a:t>
            </a:r>
          </a:p>
          <a:p>
            <a:endParaRPr lang="en-US" baseline="0" dirty="0"/>
          </a:p>
          <a:p>
            <a:r>
              <a:rPr lang="en-US" baseline="0" dirty="0"/>
              <a:t>Students use their worksheet to test themselves, an elbow partner, etc. Teacher’s choice.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D0D4EE-A777-D449-B37E-0667E047884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83638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INDEPENDENT (or partners, small groups, etc.).</a:t>
            </a:r>
            <a:r>
              <a:rPr lang="en-US" baseline="0" dirty="0"/>
              <a:t> </a:t>
            </a:r>
          </a:p>
          <a:p>
            <a:endParaRPr lang="en-US" baseline="0" dirty="0"/>
          </a:p>
          <a:p>
            <a:r>
              <a:rPr lang="en-US" baseline="0" dirty="0"/>
              <a:t>Students come up with their own example and draw a picture with a caption on their worksheet.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6792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Play a Vocabulary Review Game from the list with this word and a few others you have</a:t>
            </a:r>
            <a:r>
              <a:rPr lang="en-US" baseline="0" dirty="0"/>
              <a:t> already taught.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509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25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360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472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227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350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051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656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913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462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699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694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067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432FF"/>
                </a:solidFill>
              </a:rPr>
              <a:t>Integrate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571999"/>
            <a:ext cx="6038193" cy="1604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Example: My daughter’s school  has students from many different ethnic groups.  It is very racially </a:t>
            </a:r>
            <a:r>
              <a:rPr lang="en-US" b="1" dirty="0">
                <a:solidFill>
                  <a:srgbClr val="FF0000"/>
                </a:solidFill>
              </a:rPr>
              <a:t>integrated</a:t>
            </a:r>
            <a:r>
              <a:rPr lang="en-US" dirty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8199" y="1360041"/>
            <a:ext cx="4636034" cy="209288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 anchor="t">
            <a:spAutoFit/>
          </a:bodyPr>
          <a:lstStyle/>
          <a:p>
            <a:r>
              <a:rPr lang="en-US" sz="2800" b="1" dirty="0"/>
              <a:t>Definition: When you </a:t>
            </a:r>
            <a:r>
              <a:rPr lang="en-US" sz="2800" b="1" dirty="0">
                <a:solidFill>
                  <a:srgbClr val="FF0000"/>
                </a:solidFill>
              </a:rPr>
              <a:t>integrate </a:t>
            </a:r>
            <a:r>
              <a:rPr lang="en-US" sz="2800" b="1" dirty="0"/>
              <a:t>things they come together.  This can include people, ideas, places, etc. </a:t>
            </a:r>
          </a:p>
          <a:p>
            <a:endParaRPr lang="en-US" i="1" dirty="0">
              <a:cs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8716" y="251967"/>
            <a:ext cx="3499945" cy="1908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/>
              <a:t>Ways you might hear this word: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1" dirty="0"/>
              <a:t>Integrate</a:t>
            </a:r>
            <a:r>
              <a:rPr lang="en-US" sz="2000" dirty="0"/>
              <a:t> races</a:t>
            </a:r>
            <a:endParaRPr lang="en-US" sz="2000" dirty="0">
              <a:cs typeface="Calibri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b="1" dirty="0"/>
              <a:t>Integrate</a:t>
            </a:r>
            <a:r>
              <a:rPr lang="en-US" sz="2000" dirty="0"/>
              <a:t> a country</a:t>
            </a:r>
            <a:endParaRPr lang="en-US" sz="2000" dirty="0">
              <a:cs typeface="Calibri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b="1" dirty="0"/>
              <a:t>Integrate</a:t>
            </a:r>
            <a:r>
              <a:rPr lang="en-US" sz="2000" dirty="0"/>
              <a:t> schools</a:t>
            </a:r>
            <a:endParaRPr lang="en-US" sz="2000" dirty="0">
              <a:cs typeface="Calibri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b="1" dirty="0"/>
              <a:t>Integrate</a:t>
            </a:r>
            <a:r>
              <a:rPr lang="en-US" sz="2000" dirty="0"/>
              <a:t> into society</a:t>
            </a:r>
            <a:endParaRPr lang="en-US" sz="2000" dirty="0">
              <a:cs typeface="Calibri"/>
            </a:endParaRPr>
          </a:p>
          <a:p>
            <a:pPr marL="285750" indent="-285750">
              <a:buFont typeface="Arial" charset="0"/>
              <a:buChar char="•"/>
            </a:pPr>
            <a:endParaRPr lang="en-US" sz="2000" dirty="0">
              <a:cs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8716" y="2589380"/>
            <a:ext cx="38864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Related words: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Integration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Integrated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Segregated  (opposite)</a:t>
            </a:r>
          </a:p>
          <a:p>
            <a:pPr marL="285750" indent="-285750">
              <a:buFont typeface="Arial" charset="0"/>
              <a:buChar char="•"/>
            </a:pP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7CE0CE4-862A-594A-9F76-7F81942AFC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9561" y="3768952"/>
            <a:ext cx="4354239" cy="300591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353800" y="6356350"/>
            <a:ext cx="490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974B076-7DE5-4310-A9BE-EB4C925560EF}"/>
              </a:ext>
            </a:extLst>
          </p:cNvPr>
          <p:cNvSpPr txBox="1"/>
          <p:nvPr/>
        </p:nvSpPr>
        <p:spPr>
          <a:xfrm>
            <a:off x="6810934" y="1841892"/>
            <a:ext cx="5151504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 anchor="t">
            <a:spAutoFit/>
          </a:bodyPr>
          <a:lstStyle/>
          <a:p>
            <a:r>
              <a:rPr lang="en-US" sz="2000" i="1" dirty="0">
                <a:cs typeface="Calibri"/>
              </a:rPr>
              <a:t>Synonyms: combine, blend, unite, join</a:t>
            </a:r>
          </a:p>
          <a:p>
            <a:r>
              <a:rPr lang="en-US" sz="2000" i="1" dirty="0">
                <a:cs typeface="Calibri"/>
              </a:rPr>
              <a:t>Antonyms: segregate, divide, separate</a:t>
            </a:r>
          </a:p>
        </p:txBody>
      </p:sp>
    </p:spTree>
    <p:extLst>
      <p:ext uri="{BB962C8B-B14F-4D97-AF65-F5344CB8AC3E}">
        <p14:creationId xmlns:p14="http://schemas.microsoft.com/office/powerpoint/2010/main" val="1669932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Integrate</a:t>
            </a:r>
            <a:br>
              <a:rPr lang="en-US" dirty="0"/>
            </a:b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14745" y="677917"/>
            <a:ext cx="3499945" cy="12003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lvl="0"/>
            <a:r>
              <a:rPr lang="en-US" sz="2400" b="1" dirty="0"/>
              <a:t>Definition: Bringing people, things, ideas together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A400E73-45EA-5C45-9CAA-881E721857BF}"/>
              </a:ext>
            </a:extLst>
          </p:cNvPr>
          <p:cNvSpPr/>
          <p:nvPr/>
        </p:nvSpPr>
        <p:spPr>
          <a:xfrm>
            <a:off x="838200" y="1140499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dirty="0"/>
              <a:t>From your perspective, which picture shows a classroom that is racially </a:t>
            </a:r>
            <a:r>
              <a:rPr lang="en-US" sz="3600" b="1" dirty="0"/>
              <a:t>integrated?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661503E-472D-DD49-B735-645D1C6BCA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6341" y="2822047"/>
            <a:ext cx="3944257" cy="280269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7AAAEE1-519E-FE42-82FF-74363DD40208}"/>
              </a:ext>
            </a:extLst>
          </p:cNvPr>
          <p:cNvSpPr txBox="1"/>
          <p:nvPr/>
        </p:nvSpPr>
        <p:spPr>
          <a:xfrm>
            <a:off x="838200" y="5707335"/>
            <a:ext cx="98580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The classroom in this picture </a:t>
            </a:r>
            <a:r>
              <a:rPr lang="en-US" sz="2400" b="1" dirty="0"/>
              <a:t>is/is not </a:t>
            </a:r>
            <a:r>
              <a:rPr lang="en-US" sz="2400" dirty="0"/>
              <a:t>an </a:t>
            </a:r>
            <a:r>
              <a:rPr lang="en-US" sz="2400" b="1" dirty="0"/>
              <a:t>integrated</a:t>
            </a:r>
            <a:r>
              <a:rPr lang="en-US" sz="2400" dirty="0"/>
              <a:t> classroom because ________________.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353800" y="6356350"/>
            <a:ext cx="490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10</a:t>
            </a:r>
          </a:p>
        </p:txBody>
      </p:sp>
      <p:pic>
        <p:nvPicPr>
          <p:cNvPr id="6" name="Picture 6" descr="A group of people sitting posing for the camera&#10;&#10;Description generated with very high confidence">
            <a:extLst>
              <a:ext uri="{FF2B5EF4-FFF2-40B4-BE49-F238E27FC236}">
                <a16:creationId xmlns:a16="http://schemas.microsoft.com/office/drawing/2014/main" id="{74B39FC9-D6E6-4D61-97EE-D3EB72E9F7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5621" y="2464986"/>
            <a:ext cx="3385107" cy="3118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291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953" y="365125"/>
            <a:ext cx="10982093" cy="1788795"/>
          </a:xfrm>
        </p:spPr>
        <p:txBody>
          <a:bodyPr>
            <a:normAutofit/>
          </a:bodyPr>
          <a:lstStyle/>
          <a:p>
            <a:r>
              <a:rPr lang="en-US" sz="4000" b="1" dirty="0"/>
              <a:t>WORD STUDY:  </a:t>
            </a:r>
            <a:r>
              <a:rPr lang="en-US" sz="6000" b="1" dirty="0">
                <a:solidFill>
                  <a:srgbClr val="0432FF"/>
                </a:solidFill>
              </a:rPr>
              <a:t>Integrate</a:t>
            </a:r>
            <a:br>
              <a:rPr lang="en-US" dirty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199" y="1427040"/>
            <a:ext cx="10515600" cy="4351338"/>
          </a:xfrm>
        </p:spPr>
        <p:txBody>
          <a:bodyPr>
            <a:noAutofit/>
          </a:bodyPr>
          <a:lstStyle/>
          <a:p>
            <a:r>
              <a:rPr lang="en-US" sz="4000" dirty="0"/>
              <a:t>Directions:</a:t>
            </a:r>
          </a:p>
          <a:p>
            <a:pPr lvl="1"/>
            <a:r>
              <a:rPr lang="en-US" sz="3200" dirty="0"/>
              <a:t>Write the word on you paper in “Word Study”</a:t>
            </a:r>
          </a:p>
          <a:p>
            <a:pPr lvl="1"/>
            <a:r>
              <a:rPr lang="en-US" sz="3200" dirty="0"/>
              <a:t>Is there a prefix?</a:t>
            </a:r>
          </a:p>
          <a:p>
            <a:pPr lvl="2"/>
            <a:r>
              <a:rPr lang="en-US" sz="2400" dirty="0"/>
              <a:t>CIRCLE it</a:t>
            </a:r>
          </a:p>
          <a:p>
            <a:pPr lvl="1"/>
            <a:r>
              <a:rPr lang="en-US" sz="3200" dirty="0"/>
              <a:t>Is there a suffix?</a:t>
            </a:r>
          </a:p>
          <a:p>
            <a:pPr marL="1143000" lvl="3">
              <a:spcBef>
                <a:spcPts val="1000"/>
              </a:spcBef>
            </a:pPr>
            <a:r>
              <a:rPr lang="en-US" sz="2400" dirty="0"/>
              <a:t>CIRCLE it</a:t>
            </a:r>
          </a:p>
          <a:p>
            <a:pPr lvl="1"/>
            <a:r>
              <a:rPr lang="en-US" sz="3200" dirty="0"/>
              <a:t>What’s left (root/base)?</a:t>
            </a:r>
          </a:p>
          <a:p>
            <a:pPr lvl="2"/>
            <a:r>
              <a:rPr lang="en-US" sz="2800" dirty="0"/>
              <a:t>UNDERLINE each vowel or vowel team</a:t>
            </a:r>
          </a:p>
          <a:p>
            <a:pPr lvl="2"/>
            <a:r>
              <a:rPr lang="en-US" sz="2400" dirty="0"/>
              <a:t>Add slashes if it’s too long</a:t>
            </a:r>
          </a:p>
          <a:p>
            <a:pPr lvl="2"/>
            <a:r>
              <a:rPr lang="en-US" sz="2400" dirty="0"/>
              <a:t>Make sure there is a vowel in each section</a:t>
            </a:r>
          </a:p>
        </p:txBody>
      </p:sp>
    </p:spTree>
    <p:extLst>
      <p:ext uri="{BB962C8B-B14F-4D97-AF65-F5344CB8AC3E}">
        <p14:creationId xmlns:p14="http://schemas.microsoft.com/office/powerpoint/2010/main" val="451283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6492" y="228122"/>
            <a:ext cx="10515600" cy="1325563"/>
          </a:xfrm>
        </p:spPr>
        <p:txBody>
          <a:bodyPr>
            <a:normAutofit fontScale="90000"/>
          </a:bodyPr>
          <a:lstStyle/>
          <a:p>
            <a:br>
              <a:rPr lang="en-US" sz="4000" b="1" dirty="0"/>
            </a:br>
            <a:r>
              <a:rPr lang="en-US" sz="4000" b="1" dirty="0"/>
              <a:t>WORD STUDY: </a:t>
            </a:r>
            <a:r>
              <a:rPr lang="en-US" b="1" dirty="0">
                <a:solidFill>
                  <a:srgbClr val="0432FF"/>
                </a:solidFill>
              </a:rPr>
              <a:t>Integrate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6994" y="1086971"/>
            <a:ext cx="10515600" cy="4531042"/>
          </a:xfrm>
          <a:ln>
            <a:solidFill>
              <a:schemeClr val="accent1"/>
            </a:solidFill>
          </a:ln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 algn="ctr">
              <a:buNone/>
            </a:pPr>
            <a:r>
              <a:rPr lang="en-US" sz="9600" dirty="0"/>
              <a:t>In/</a:t>
            </a:r>
            <a:r>
              <a:rPr lang="en-US" sz="9600" dirty="0" err="1"/>
              <a:t>t</a:t>
            </a:r>
            <a:r>
              <a:rPr lang="en-US" sz="9600" u="sng" dirty="0" err="1"/>
              <a:t>e</a:t>
            </a:r>
            <a:r>
              <a:rPr lang="en-US" sz="9600" dirty="0" err="1"/>
              <a:t>gr</a:t>
            </a:r>
            <a:r>
              <a:rPr lang="en-US" sz="9600" dirty="0"/>
              <a:t>/ate</a:t>
            </a:r>
            <a:endParaRPr lang="en-US" sz="9600" u="sng" dirty="0"/>
          </a:p>
          <a:p>
            <a:pPr marL="0" indent="0" algn="ctr">
              <a:buNone/>
            </a:pPr>
            <a:endParaRPr lang="en-US" sz="6500" dirty="0"/>
          </a:p>
          <a:p>
            <a:pPr marL="1371600" lvl="3" indent="0">
              <a:buNone/>
            </a:pPr>
            <a:r>
              <a:rPr lang="en-US" sz="5200" dirty="0"/>
              <a:t>Prefix = </a:t>
            </a:r>
            <a:r>
              <a:rPr lang="en-US" sz="5200" b="1" dirty="0">
                <a:solidFill>
                  <a:srgbClr val="FF0000"/>
                </a:solidFill>
              </a:rPr>
              <a:t>in</a:t>
            </a:r>
            <a:r>
              <a:rPr lang="en-US" sz="5200" dirty="0"/>
              <a:t> (in)</a:t>
            </a:r>
            <a:endParaRPr lang="en-US" sz="5200" dirty="0">
              <a:cs typeface="Calibri"/>
            </a:endParaRPr>
          </a:p>
          <a:p>
            <a:pPr marL="1371600" lvl="3" indent="0">
              <a:buNone/>
            </a:pPr>
            <a:r>
              <a:rPr lang="en-US" sz="5200" dirty="0"/>
              <a:t>Suffix = </a:t>
            </a:r>
            <a:r>
              <a:rPr lang="en-US" sz="5200" b="1" dirty="0">
                <a:solidFill>
                  <a:srgbClr val="FF0000"/>
                </a:solidFill>
              </a:rPr>
              <a:t>ate</a:t>
            </a:r>
            <a:r>
              <a:rPr lang="en-US" sz="5200" dirty="0"/>
              <a:t> (to cause or make)</a:t>
            </a:r>
          </a:p>
          <a:p>
            <a:pPr marL="1371600" lvl="3" indent="0">
              <a:buNone/>
            </a:pPr>
            <a:r>
              <a:rPr lang="en-US" sz="5200" dirty="0"/>
              <a:t>What’s left = </a:t>
            </a:r>
            <a:r>
              <a:rPr lang="en-US" sz="5200" dirty="0" err="1"/>
              <a:t>tegr</a:t>
            </a:r>
            <a:endParaRPr lang="en-US" sz="4800" b="1" dirty="0" err="1"/>
          </a:p>
        </p:txBody>
      </p:sp>
      <p:sp>
        <p:nvSpPr>
          <p:cNvPr id="4" name="Oval 3"/>
          <p:cNvSpPr/>
          <p:nvPr/>
        </p:nvSpPr>
        <p:spPr>
          <a:xfrm>
            <a:off x="3086040" y="1082326"/>
            <a:ext cx="1336973" cy="123293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D34A5B5-B903-6D42-9557-C34D83662D32}"/>
              </a:ext>
            </a:extLst>
          </p:cNvPr>
          <p:cNvSpPr/>
          <p:nvPr/>
        </p:nvSpPr>
        <p:spPr>
          <a:xfrm>
            <a:off x="7193239" y="1091595"/>
            <a:ext cx="1644334" cy="13613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7125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Use your notes:</a:t>
            </a:r>
            <a:br>
              <a:rPr lang="en-US" dirty="0"/>
            </a:br>
            <a:r>
              <a:rPr lang="en-US" dirty="0"/>
              <a:t>	Quiz a partner!    </a:t>
            </a:r>
            <a:br>
              <a:rPr lang="en-US" dirty="0"/>
            </a:br>
            <a:r>
              <a:rPr lang="en-US" dirty="0"/>
              <a:t>	Test yourself.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b="1" dirty="0">
                <a:solidFill>
                  <a:srgbClr val="0432FF"/>
                </a:solidFill>
              </a:rPr>
              <a:t>Integrate</a:t>
            </a:r>
            <a:endParaRPr lang="en-US" sz="8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7C41F08-18EF-E146-A053-E92800C448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0303" y="2830970"/>
            <a:ext cx="4651393" cy="3211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7398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Draw a picture with caption on your paper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929" y="1585233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b="1" dirty="0">
                <a:solidFill>
                  <a:srgbClr val="0432FF"/>
                </a:solidFill>
              </a:rPr>
              <a:t>Integrate</a:t>
            </a:r>
            <a:endParaRPr lang="en-US" sz="8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5715C5-4CD2-0548-AD42-DCFAD8F8DD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8032" y="2835733"/>
            <a:ext cx="4651393" cy="3131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899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Practice!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500" y="1181100"/>
            <a:ext cx="80010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17003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698</Words>
  <Application>Microsoft Office PowerPoint</Application>
  <PresentationFormat>Widescreen</PresentationFormat>
  <Paragraphs>108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1_Office Theme</vt:lpstr>
      <vt:lpstr>Integrate </vt:lpstr>
      <vt:lpstr>Integrate </vt:lpstr>
      <vt:lpstr>WORD STUDY:  Integrate </vt:lpstr>
      <vt:lpstr> WORD STUDY: Integrate  </vt:lpstr>
      <vt:lpstr>Use your notes:  Quiz a partner!      Test yourself.</vt:lpstr>
      <vt:lpstr>Draw a picture with caption on your paper</vt:lpstr>
      <vt:lpstr>Practice!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Friedman, Susan</dc:creator>
  <cp:lastModifiedBy>Friedman, Susan</cp:lastModifiedBy>
  <cp:revision>63</cp:revision>
  <dcterms:created xsi:type="dcterms:W3CDTF">2019-02-17T18:20:53Z</dcterms:created>
  <dcterms:modified xsi:type="dcterms:W3CDTF">2019-02-19T19:18:51Z</dcterms:modified>
</cp:coreProperties>
</file>