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8" r:id="rId2"/>
    <p:sldId id="282" r:id="rId3"/>
    <p:sldId id="291" r:id="rId4"/>
    <p:sldId id="292" r:id="rId5"/>
    <p:sldId id="293" r:id="rId6"/>
    <p:sldId id="294" r:id="rId7"/>
    <p:sldId id="27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94"/>
    <p:restoredTop sz="58276"/>
  </p:normalViewPr>
  <p:slideViewPr>
    <p:cSldViewPr snapToGrid="0" snapToObjects="1">
      <p:cViewPr varScale="1">
        <p:scale>
          <a:sx n="55" d="100"/>
          <a:sy n="55" d="100"/>
        </p:scale>
        <p:origin x="203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F7F60A04-BE12-4D80-8712-3F1EFF10DBF4}"/>
    <pc:docChg chg="modSld">
      <pc:chgData name="" userId="" providerId="" clId="Web-{F7F60A04-BE12-4D80-8712-3F1EFF10DBF4}" dt="2019-02-19T18:06:14.287" v="4" actId="20577"/>
      <pc:docMkLst>
        <pc:docMk/>
      </pc:docMkLst>
      <pc:sldChg chg="modSp">
        <pc:chgData name="" userId="" providerId="" clId="Web-{F7F60A04-BE12-4D80-8712-3F1EFF10DBF4}" dt="2019-02-19T18:06:09.052" v="2" actId="20577"/>
        <pc:sldMkLst>
          <pc:docMk/>
          <pc:sldMk cId="1651824437" sldId="292"/>
        </pc:sldMkLst>
        <pc:spChg chg="mod">
          <ac:chgData name="" userId="" providerId="" clId="Web-{F7F60A04-BE12-4D80-8712-3F1EFF10DBF4}" dt="2019-02-19T18:06:09.052" v="2" actId="20577"/>
          <ac:spMkLst>
            <pc:docMk/>
            <pc:sldMk cId="1651824437" sldId="292"/>
            <ac:spMk id="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49CFDC-69D2-5649-B4C0-F0B4A2711CD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D0D4EE-A777-D449-B37E-0667E04788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8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GUIDED: Introduce the word</a:t>
            </a:r>
          </a:p>
          <a:p>
            <a:endParaRPr lang="en-US" baseline="0" dirty="0"/>
          </a:p>
          <a:p>
            <a:r>
              <a:rPr lang="en-US" baseline="0" dirty="0"/>
              <a:t>VERBAL:</a:t>
            </a:r>
          </a:p>
          <a:p>
            <a:r>
              <a:rPr lang="en-US" baseline="0" dirty="0"/>
              <a:t>Say the word and ask students to repeat it:  </a:t>
            </a:r>
          </a:p>
          <a:p>
            <a:r>
              <a:rPr lang="en-US" b="1" i="1" baseline="0" dirty="0"/>
              <a:t>Credible– what word? That’s right. Credible.</a:t>
            </a:r>
          </a:p>
          <a:p>
            <a:endParaRPr lang="en-US" baseline="0" dirty="0"/>
          </a:p>
          <a:p>
            <a:r>
              <a:rPr lang="en-US" baseline="0" dirty="0"/>
              <a:t>Read the definition out loud and ask students to </a:t>
            </a:r>
            <a:r>
              <a:rPr lang="en-US" b="1" baseline="0" dirty="0"/>
              <a:t>repeat</a:t>
            </a:r>
            <a:r>
              <a:rPr lang="en-US" baseline="0" dirty="0"/>
              <a:t> it.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dirty="0"/>
              <a:t>Credible means </a:t>
            </a:r>
            <a:r>
              <a:rPr lang="en-US" sz="1200" b="1" i="1" baseline="0" dirty="0"/>
              <a:t>you can trust something. </a:t>
            </a:r>
            <a:endParaRPr lang="en-US" sz="1200" b="1" i="1" dirty="0"/>
          </a:p>
          <a:p>
            <a:endParaRPr lang="en-US" baseline="0" dirty="0"/>
          </a:p>
          <a:p>
            <a:r>
              <a:rPr lang="en-US" b="1" i="1" baseline="0" dirty="0"/>
              <a:t>Some synonyms (you guys remember that synonyms are words that mean the same thing) for credible are </a:t>
            </a:r>
            <a:r>
              <a:rPr lang="en-US" b="1" i="1" u="sng" baseline="0" dirty="0"/>
              <a:t>believable</a:t>
            </a:r>
            <a:r>
              <a:rPr lang="en-US" b="1" i="1" u="none" baseline="0" dirty="0"/>
              <a:t>, </a:t>
            </a:r>
            <a:r>
              <a:rPr lang="en-US" b="1" i="1" u="sng" baseline="0" dirty="0"/>
              <a:t>reliable</a:t>
            </a:r>
            <a:r>
              <a:rPr lang="en-US" b="1" i="1" u="none" baseline="0" dirty="0"/>
              <a:t>, </a:t>
            </a:r>
            <a:r>
              <a:rPr lang="en-US" b="1" i="1" baseline="0" dirty="0"/>
              <a:t>and </a:t>
            </a:r>
            <a:r>
              <a:rPr lang="en-US" b="1" i="1" u="sng" baseline="0" dirty="0"/>
              <a:t>trustworthy</a:t>
            </a:r>
            <a:r>
              <a:rPr lang="en-US" b="1" i="1" baseline="0" dirty="0"/>
              <a:t>.</a:t>
            </a:r>
          </a:p>
          <a:p>
            <a:endParaRPr lang="en-US" baseline="0" dirty="0"/>
          </a:p>
          <a:p>
            <a:r>
              <a:rPr lang="en-US" b="1" i="1" baseline="0" dirty="0"/>
              <a:t>Some antonyms (you guys remember that antonyms are words that mean the opposite) for credible are un</a:t>
            </a:r>
            <a:r>
              <a:rPr lang="en-US" b="1" i="1" u="sng" baseline="0" dirty="0"/>
              <a:t>believable</a:t>
            </a:r>
            <a:r>
              <a:rPr lang="en-US" b="1" i="1" u="none" baseline="0" dirty="0"/>
              <a:t>, </a:t>
            </a:r>
            <a:r>
              <a:rPr lang="en-US" b="1" i="1" u="sng" baseline="0" dirty="0"/>
              <a:t>dishonest</a:t>
            </a:r>
            <a:r>
              <a:rPr lang="en-US" b="1" i="1" u="none" baseline="0" dirty="0"/>
              <a:t>, </a:t>
            </a:r>
            <a:r>
              <a:rPr lang="en-US" b="1" i="1" baseline="0" dirty="0"/>
              <a:t>and </a:t>
            </a:r>
            <a:r>
              <a:rPr lang="en-US" b="1" i="1" u="sng" baseline="0" dirty="0"/>
              <a:t>implausible</a:t>
            </a:r>
            <a:r>
              <a:rPr lang="en-US" b="1" i="1" baseline="0" dirty="0"/>
              <a:t>.</a:t>
            </a:r>
          </a:p>
          <a:p>
            <a:endParaRPr lang="en-US" baseline="0" dirty="0"/>
          </a:p>
          <a:p>
            <a:r>
              <a:rPr lang="en-US" b="1" i="1" baseline="0" dirty="0"/>
              <a:t>Some ways you might </a:t>
            </a:r>
            <a:r>
              <a:rPr lang="en-US" b="1" i="1" baseline="0"/>
              <a:t>here credible every </a:t>
            </a:r>
            <a:r>
              <a:rPr lang="en-US" b="1" i="1" baseline="0" dirty="0"/>
              <a:t>day are:  </a:t>
            </a:r>
            <a:r>
              <a:rPr lang="en-US" baseline="0" dirty="0"/>
              <a:t>[say the common usages one at a time and have students </a:t>
            </a:r>
            <a:r>
              <a:rPr lang="en-US" b="1" baseline="0" dirty="0"/>
              <a:t>repeat</a:t>
            </a:r>
            <a:r>
              <a:rPr lang="en-US" baseline="0" dirty="0"/>
              <a:t> </a:t>
            </a:r>
            <a:r>
              <a:rPr lang="en-US" b="1" u="sng" baseline="0" dirty="0">
                <a:solidFill>
                  <a:srgbClr val="FF0000"/>
                </a:solidFill>
              </a:rPr>
              <a:t>EACH ONE</a:t>
            </a:r>
            <a:r>
              <a:rPr lang="en-US" b="1" u="none" baseline="0" dirty="0">
                <a:solidFill>
                  <a:srgbClr val="FF0000"/>
                </a:solidFill>
              </a:rPr>
              <a:t> </a:t>
            </a:r>
            <a:r>
              <a:rPr lang="en-US" baseline="0" dirty="0"/>
              <a:t>after you - </a:t>
            </a:r>
            <a:r>
              <a:rPr lang="en-US" b="1" baseline="0" dirty="0"/>
              <a:t>put it in their mouths</a:t>
            </a:r>
            <a:r>
              <a:rPr lang="en-US" baseline="0" dirty="0"/>
              <a:t>].</a:t>
            </a:r>
          </a:p>
          <a:p>
            <a:r>
              <a:rPr lang="en-US" b="1" i="1" baseline="0" dirty="0"/>
              <a:t>Credible evidence </a:t>
            </a:r>
            <a:r>
              <a:rPr lang="en-US" b="0" i="0" baseline="0" dirty="0"/>
              <a:t>(students repeat –cue to repeat if they don’t - </a:t>
            </a:r>
            <a:r>
              <a:rPr lang="en-US" b="1" baseline="0" dirty="0"/>
              <a:t>put it in their mouths</a:t>
            </a:r>
            <a:r>
              <a:rPr lang="en-US" b="0" i="0" baseline="0" dirty="0"/>
              <a:t>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i="1" baseline="0" dirty="0"/>
              <a:t>Credible witness </a:t>
            </a:r>
            <a:r>
              <a:rPr lang="en-US" b="0" i="0" baseline="0" dirty="0"/>
              <a:t>(students repeat)</a:t>
            </a:r>
            <a:endParaRPr lang="en-US" b="1" i="1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i="1" baseline="0" dirty="0"/>
              <a:t>Credible threat </a:t>
            </a:r>
            <a:r>
              <a:rPr lang="en-US" b="0" i="0" baseline="0" dirty="0"/>
              <a:t>(students repeat)</a:t>
            </a:r>
            <a:endParaRPr lang="en-US" b="1" i="1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i="1" baseline="0" dirty="0"/>
              <a:t>Credible explanation </a:t>
            </a:r>
            <a:r>
              <a:rPr lang="en-US" b="0" i="0" baseline="0" dirty="0"/>
              <a:t>(students repeat)</a:t>
            </a:r>
          </a:p>
          <a:p>
            <a:endParaRPr lang="en-US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Read the example and ask students to repeat it (</a:t>
            </a:r>
            <a:r>
              <a:rPr lang="en-US" b="1" baseline="0" dirty="0"/>
              <a:t>put it in their mouths</a:t>
            </a:r>
            <a:r>
              <a:rPr lang="en-US" baseline="0" dirty="0"/>
              <a:t>).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dirty="0"/>
              <a:t>The jury had no trouble believing</a:t>
            </a:r>
            <a:r>
              <a:rPr lang="en-US" sz="1200" b="1" i="1" baseline="0" dirty="0"/>
              <a:t> Mr. Jones because he was a credible witness. </a:t>
            </a:r>
            <a:endParaRPr lang="en-US" sz="1200" b="1" i="1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Ask students to </a:t>
            </a:r>
            <a:r>
              <a:rPr lang="en-US" b="1" baseline="0" dirty="0"/>
              <a:t>repeat </a:t>
            </a:r>
            <a:r>
              <a:rPr lang="en-US" baseline="0" dirty="0"/>
              <a:t>example.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WRITING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dirty="0"/>
              <a:t>Write these in your notes (use the student worksheet)</a:t>
            </a:r>
            <a:r>
              <a:rPr lang="en-US" b="1" i="1" baseline="0" dirty="0"/>
              <a:t>.</a:t>
            </a:r>
            <a:endParaRPr lang="en-US" sz="1200" b="1" i="1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498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GUIDED:</a:t>
            </a:r>
            <a:r>
              <a:rPr lang="en-US" baseline="0" dirty="0"/>
              <a:t> </a:t>
            </a:r>
            <a:r>
              <a:rPr lang="en-US" dirty="0"/>
              <a:t>Practice using the word in context</a:t>
            </a:r>
            <a:endParaRPr lang="en-US" baseline="0" dirty="0"/>
          </a:p>
          <a:p>
            <a:endParaRPr lang="en-US" dirty="0"/>
          </a:p>
          <a:p>
            <a:r>
              <a:rPr lang="en-US" dirty="0"/>
              <a:t>VERBAL:</a:t>
            </a:r>
          </a:p>
          <a:p>
            <a:r>
              <a:rPr lang="en-US" dirty="0"/>
              <a:t>Teacher reads the question. </a:t>
            </a:r>
          </a:p>
          <a:p>
            <a:r>
              <a:rPr lang="en-US" sz="1200" b="1" i="1" dirty="0"/>
              <a:t>Imagine you’re a detective and it’s your job to figure out  if the evidence </a:t>
            </a:r>
            <a:r>
              <a:rPr lang="en-US" sz="1200" b="1" i="1" dirty="0">
                <a:solidFill>
                  <a:srgbClr val="FF0000"/>
                </a:solidFill>
              </a:rPr>
              <a:t>credible</a:t>
            </a:r>
            <a:r>
              <a:rPr lang="en-US" sz="1200" b="1" i="1" dirty="0"/>
              <a:t>. Which of these do you find credible?  Why or why not?</a:t>
            </a:r>
          </a:p>
          <a:p>
            <a:endParaRPr lang="en-US" dirty="0"/>
          </a:p>
          <a:p>
            <a:r>
              <a:rPr lang="en-US" dirty="0"/>
              <a:t>[read the sample</a:t>
            </a:r>
            <a:r>
              <a:rPr lang="en-US" baseline="0" dirty="0"/>
              <a:t> sentence]</a:t>
            </a:r>
          </a:p>
          <a:p>
            <a:pPr marL="571500" indent="-571500">
              <a:buFont typeface="Arial" charset="0"/>
              <a:buChar char="•"/>
            </a:pPr>
            <a:r>
              <a:rPr lang="en-US" sz="1200" dirty="0">
                <a:latin typeface="Marker Felt Thin" charset="0"/>
                <a:ea typeface="Marker Felt Thin" charset="0"/>
                <a:cs typeface="Marker Felt Thin" charset="0"/>
              </a:rPr>
              <a:t>Eyewitness account.</a:t>
            </a:r>
          </a:p>
          <a:p>
            <a:pPr marL="571500" indent="-571500">
              <a:buFont typeface="Arial" charset="0"/>
              <a:buChar char="•"/>
            </a:pPr>
            <a:r>
              <a:rPr lang="en-US" sz="1200" dirty="0">
                <a:latin typeface="Marker Felt Thin" charset="0"/>
                <a:ea typeface="Marker Felt Thin" charset="0"/>
                <a:cs typeface="Marker Felt Thin" charset="0"/>
              </a:rPr>
              <a:t>Fingerprints.</a:t>
            </a:r>
          </a:p>
          <a:p>
            <a:pPr marL="571500" indent="-571500">
              <a:buFont typeface="Arial" charset="0"/>
              <a:buChar char="•"/>
            </a:pPr>
            <a:r>
              <a:rPr lang="en-US" sz="1200" dirty="0">
                <a:latin typeface="Marker Felt Thin" charset="0"/>
                <a:ea typeface="Marker Felt Thin" charset="0"/>
                <a:cs typeface="Marker Felt Thin" charset="0"/>
              </a:rPr>
              <a:t>I heard it from a friend.</a:t>
            </a:r>
          </a:p>
          <a:p>
            <a:pPr marL="571500" indent="-571500">
              <a:buFont typeface="Arial" charset="0"/>
              <a:buChar char="•"/>
            </a:pPr>
            <a:r>
              <a:rPr lang="en-US" sz="1200" dirty="0">
                <a:latin typeface="Marker Felt Thin" charset="0"/>
                <a:ea typeface="Marker Felt Thin" charset="0"/>
                <a:cs typeface="Marker Felt Thin" charset="0"/>
              </a:rPr>
              <a:t>That’s my best guess. </a:t>
            </a:r>
          </a:p>
          <a:p>
            <a:endParaRPr lang="en-US" dirty="0"/>
          </a:p>
          <a:p>
            <a:r>
              <a:rPr lang="en-US" baseline="0" dirty="0"/>
              <a:t>Ask for a few student volunteers to give possible answers. </a:t>
            </a:r>
          </a:p>
          <a:p>
            <a:r>
              <a:rPr lang="en-US" b="1" i="1" baseline="0" dirty="0"/>
              <a:t>Ok – answer this question in a complete sentence and give your own reason. </a:t>
            </a:r>
            <a:r>
              <a:rPr lang="en-US" sz="1200" b="1" i="1" dirty="0"/>
              <a:t>The evidence is/is not </a:t>
            </a:r>
            <a:r>
              <a:rPr lang="en-US" sz="1200" b="1" i="1" dirty="0">
                <a:solidFill>
                  <a:srgbClr val="FF0000"/>
                </a:solidFill>
              </a:rPr>
              <a:t>credible </a:t>
            </a:r>
            <a:r>
              <a:rPr lang="en-US" sz="1200" b="1" i="1" dirty="0"/>
              <a:t>because</a:t>
            </a:r>
            <a:r>
              <a:rPr lang="en-US" sz="1200" b="1" i="1" dirty="0">
                <a:solidFill>
                  <a:srgbClr val="FF0000"/>
                </a:solidFill>
              </a:rPr>
              <a:t> </a:t>
            </a:r>
            <a:r>
              <a:rPr lang="en-US" sz="1200" b="1" i="1" dirty="0"/>
              <a:t>____________</a:t>
            </a:r>
            <a:endParaRPr lang="en-US" baseline="0" dirty="0"/>
          </a:p>
          <a:p>
            <a:r>
              <a:rPr lang="en-US" baseline="0" dirty="0"/>
              <a:t>**Accept any logical answer.</a:t>
            </a:r>
          </a:p>
          <a:p>
            <a:endParaRPr lang="en-US" baseline="0" dirty="0"/>
          </a:p>
          <a:p>
            <a:r>
              <a:rPr lang="en-US" baseline="0" dirty="0"/>
              <a:t>Cue students to answer in a complete sentence using the sentence frame. </a:t>
            </a:r>
          </a:p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9825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GUIDED: Word Study</a:t>
            </a:r>
          </a:p>
          <a:p>
            <a:endParaRPr lang="en-US" dirty="0"/>
          </a:p>
          <a:p>
            <a:r>
              <a:rPr lang="en-US" dirty="0"/>
              <a:t>VERBAL:</a:t>
            </a:r>
          </a:p>
          <a:p>
            <a:r>
              <a:rPr lang="en-US" dirty="0"/>
              <a:t>Cred-</a:t>
            </a:r>
            <a:r>
              <a:rPr lang="en-US" dirty="0" err="1"/>
              <a:t>i</a:t>
            </a:r>
            <a:r>
              <a:rPr lang="en-US" dirty="0"/>
              <a:t>-</a:t>
            </a:r>
            <a:r>
              <a:rPr lang="en-US" dirty="0" err="1"/>
              <a:t>ble</a:t>
            </a:r>
            <a:endParaRPr lang="en-US" dirty="0"/>
          </a:p>
          <a:p>
            <a:endParaRPr lang="en-US" dirty="0"/>
          </a:p>
          <a:p>
            <a:r>
              <a:rPr lang="en-US" dirty="0"/>
              <a:t>Let’s look for word parts.</a:t>
            </a:r>
            <a:r>
              <a:rPr lang="en-US" baseline="0" dirty="0"/>
              <a:t> Is there a prefix?</a:t>
            </a:r>
          </a:p>
          <a:p>
            <a:r>
              <a:rPr lang="en-US" baseline="0" dirty="0"/>
              <a:t>Cred</a:t>
            </a:r>
          </a:p>
          <a:p>
            <a:endParaRPr lang="en-US" baseline="0" dirty="0"/>
          </a:p>
          <a:p>
            <a:r>
              <a:rPr lang="en-US" baseline="0" dirty="0"/>
              <a:t>Is there a suffix?</a:t>
            </a:r>
          </a:p>
          <a:p>
            <a:r>
              <a:rPr lang="en-US" baseline="0" dirty="0"/>
              <a:t>Ible </a:t>
            </a:r>
          </a:p>
          <a:p>
            <a:endParaRPr lang="en-US" baseline="0" dirty="0"/>
          </a:p>
          <a:p>
            <a:r>
              <a:rPr lang="en-US" baseline="0" dirty="0"/>
              <a:t>What’s left? Can we slash it? Let’s look for the vowels and underline them.</a:t>
            </a:r>
            <a:endParaRPr lang="en-US" dirty="0"/>
          </a:p>
          <a:p>
            <a:endParaRPr lang="en-US" baseline="0" dirty="0"/>
          </a:p>
          <a:p>
            <a:r>
              <a:rPr lang="en-US" baseline="0" dirty="0"/>
              <a:t>WRITING:</a:t>
            </a:r>
          </a:p>
          <a:p>
            <a:r>
              <a:rPr lang="en-US" baseline="0" dirty="0"/>
              <a:t>Cue students to write the words on their worksheet (on the next slide)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782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ANSWER: Students can check what they wrote in their</a:t>
            </a:r>
            <a:r>
              <a:rPr lang="en-US" baseline="0" dirty="0"/>
              <a:t> notes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2078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INDEPENDENT (or partners, small groups, etc.).</a:t>
            </a:r>
            <a:r>
              <a:rPr lang="en-US" baseline="0" dirty="0"/>
              <a:t> </a:t>
            </a:r>
          </a:p>
          <a:p>
            <a:endParaRPr lang="en-US" baseline="0" dirty="0"/>
          </a:p>
          <a:p>
            <a:r>
              <a:rPr lang="en-US" baseline="0" dirty="0"/>
              <a:t>Students use their worksheet to test themselves, an elbow partner, etc. Teacher’s choice.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5425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INDEPENDENT (or partners, small groups, etc.).</a:t>
            </a:r>
            <a:r>
              <a:rPr lang="en-US" baseline="0" dirty="0"/>
              <a:t> </a:t>
            </a:r>
          </a:p>
          <a:p>
            <a:endParaRPr lang="en-US" baseline="0" dirty="0"/>
          </a:p>
          <a:p>
            <a:r>
              <a:rPr lang="en-US" baseline="0" dirty="0"/>
              <a:t>Students come up with their own example and draw a picture with a caption on their worksheet. 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5020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Play a Vocabulary Review Game from the list with this word and a few others you have</a:t>
            </a:r>
            <a:r>
              <a:rPr lang="en-US" baseline="0" dirty="0"/>
              <a:t> already taught.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056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640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376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631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035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069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97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729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3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518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618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638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B846E-3EFA-F142-810A-B6CAD327E6E5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1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506237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rgbClr val="0432FF"/>
                </a:solidFill>
              </a:rPr>
              <a:t>Credible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0556" y="4322761"/>
            <a:ext cx="6038193" cy="1604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Example:</a:t>
            </a:r>
          </a:p>
          <a:p>
            <a:pPr marL="0" indent="0">
              <a:buNone/>
            </a:pPr>
            <a:r>
              <a:rPr lang="en-US" sz="3000" dirty="0"/>
              <a:t>The jury had no trouble believing Mr. Jones because he was a </a:t>
            </a:r>
            <a:r>
              <a:rPr lang="en-US" sz="3000" b="1" dirty="0">
                <a:solidFill>
                  <a:srgbClr val="FF0000"/>
                </a:solidFill>
              </a:rPr>
              <a:t>credible </a:t>
            </a:r>
            <a:r>
              <a:rPr lang="en-US" sz="3000" dirty="0"/>
              <a:t>witness.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8199" y="1360041"/>
            <a:ext cx="5522845" cy="95410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dirty="0"/>
              <a:t>Definition: When something is </a:t>
            </a:r>
            <a:r>
              <a:rPr lang="en-US" sz="2800" b="1" dirty="0">
                <a:solidFill>
                  <a:srgbClr val="FF0000"/>
                </a:solidFill>
              </a:rPr>
              <a:t>credible</a:t>
            </a:r>
            <a:r>
              <a:rPr lang="en-US" sz="2800" b="1" dirty="0"/>
              <a:t>, you can trust or believe it.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14745" y="509702"/>
            <a:ext cx="3499945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Ways you might hear this word: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b="1" dirty="0"/>
              <a:t>Credible </a:t>
            </a:r>
            <a:r>
              <a:rPr lang="en-US" sz="2400" dirty="0"/>
              <a:t>evidence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b="1" dirty="0"/>
              <a:t>Credible </a:t>
            </a:r>
            <a:r>
              <a:rPr lang="en-US" sz="2400" dirty="0"/>
              <a:t>witness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b="1" dirty="0"/>
              <a:t>Credible </a:t>
            </a:r>
            <a:r>
              <a:rPr lang="en-US" sz="2400" dirty="0"/>
              <a:t>threat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b="1" dirty="0"/>
              <a:t>Credible </a:t>
            </a:r>
            <a:r>
              <a:rPr lang="en-US" sz="2400" dirty="0"/>
              <a:t>explanation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90556" y="2769657"/>
            <a:ext cx="6101444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i="1" dirty="0"/>
              <a:t>Synonyms: believable, reliable, trustworthy</a:t>
            </a:r>
          </a:p>
          <a:p>
            <a:r>
              <a:rPr lang="en-US" sz="2400" i="1" dirty="0"/>
              <a:t>Antonyms: unbelievable, dishonest, implausible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7103" y="2711771"/>
            <a:ext cx="4147804" cy="39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2700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Credible</a:t>
            </a:r>
            <a:br>
              <a:rPr lang="en-US" dirty="0"/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46486" y="1229024"/>
            <a:ext cx="970903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Imagine you’re a detective and it’s your job to figure out  if the evidence </a:t>
            </a:r>
            <a:r>
              <a:rPr lang="en-US" sz="3200" b="1" dirty="0">
                <a:solidFill>
                  <a:srgbClr val="FF0000"/>
                </a:solidFill>
              </a:rPr>
              <a:t>credible</a:t>
            </a:r>
            <a:r>
              <a:rPr lang="en-US" sz="3200" dirty="0"/>
              <a:t>. Which of these do you find credible?  Why or why not?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93394" y="5704909"/>
            <a:ext cx="106604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The evidence is/is not  </a:t>
            </a:r>
            <a:r>
              <a:rPr lang="en-US" sz="3600" b="1" dirty="0">
                <a:solidFill>
                  <a:srgbClr val="FF0000"/>
                </a:solidFill>
              </a:rPr>
              <a:t>credible </a:t>
            </a:r>
            <a:r>
              <a:rPr lang="en-US" sz="3600" dirty="0"/>
              <a:t>because</a:t>
            </a:r>
            <a:r>
              <a:rPr lang="en-US" sz="3600" dirty="0">
                <a:solidFill>
                  <a:srgbClr val="FF0000"/>
                </a:solidFill>
              </a:rPr>
              <a:t> </a:t>
            </a:r>
            <a:r>
              <a:rPr lang="en-US" sz="3600" dirty="0"/>
              <a:t>____________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272458" y="423569"/>
            <a:ext cx="4356834" cy="5232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dirty="0"/>
              <a:t>Definition</a:t>
            </a:r>
            <a:r>
              <a:rPr lang="en-US" sz="2800" b="1"/>
              <a:t>: You can trust it. </a:t>
            </a:r>
            <a:endParaRPr lang="en-US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3080919"/>
            <a:ext cx="814039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charset="0"/>
              <a:buChar char="•"/>
            </a:pPr>
            <a:r>
              <a:rPr lang="en-US" sz="3200" dirty="0">
                <a:latin typeface="Marker Felt Thin" charset="0"/>
                <a:ea typeface="Marker Felt Thin" charset="0"/>
                <a:cs typeface="Marker Felt Thin" charset="0"/>
              </a:rPr>
              <a:t>Eyewitness account.</a:t>
            </a:r>
          </a:p>
          <a:p>
            <a:pPr marL="571500" indent="-571500">
              <a:buFont typeface="Arial" charset="0"/>
              <a:buChar char="•"/>
            </a:pPr>
            <a:r>
              <a:rPr lang="en-US" sz="3200" dirty="0">
                <a:latin typeface="Marker Felt Thin" charset="0"/>
                <a:ea typeface="Marker Felt Thin" charset="0"/>
                <a:cs typeface="Marker Felt Thin" charset="0"/>
              </a:rPr>
              <a:t>Fingerprints.</a:t>
            </a:r>
          </a:p>
          <a:p>
            <a:pPr marL="571500" indent="-571500">
              <a:buFont typeface="Arial" charset="0"/>
              <a:buChar char="•"/>
            </a:pPr>
            <a:r>
              <a:rPr lang="en-US" sz="3200" dirty="0">
                <a:latin typeface="Marker Felt Thin" charset="0"/>
                <a:ea typeface="Marker Felt Thin" charset="0"/>
                <a:cs typeface="Marker Felt Thin" charset="0"/>
              </a:rPr>
              <a:t>I heard it from a friend.</a:t>
            </a:r>
          </a:p>
          <a:p>
            <a:pPr marL="571500" indent="-571500">
              <a:buFont typeface="Arial" charset="0"/>
              <a:buChar char="•"/>
            </a:pPr>
            <a:r>
              <a:rPr lang="en-US" sz="3200" dirty="0">
                <a:latin typeface="Marker Felt Thin" charset="0"/>
                <a:ea typeface="Marker Felt Thin" charset="0"/>
                <a:cs typeface="Marker Felt Thin" charset="0"/>
              </a:rPr>
              <a:t>That’s my best guess. </a:t>
            </a:r>
          </a:p>
          <a:p>
            <a:endParaRPr lang="en-US" sz="4400" dirty="0">
              <a:latin typeface="Marker Felt Thin" charset="0"/>
              <a:ea typeface="Marker Felt Thin" charset="0"/>
              <a:cs typeface="Marker Felt Thin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4056" y="2718322"/>
            <a:ext cx="3125236" cy="2964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691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953" y="365125"/>
            <a:ext cx="10982093" cy="1788795"/>
          </a:xfrm>
        </p:spPr>
        <p:txBody>
          <a:bodyPr>
            <a:normAutofit/>
          </a:bodyPr>
          <a:lstStyle/>
          <a:p>
            <a:r>
              <a:rPr lang="en-US" sz="4000" b="1" dirty="0"/>
              <a:t>WORD STUDY:  </a:t>
            </a:r>
            <a:r>
              <a:rPr lang="en-US" sz="6000" b="1" dirty="0">
                <a:solidFill>
                  <a:srgbClr val="0432FF"/>
                </a:solidFill>
              </a:rPr>
              <a:t>Credible</a:t>
            </a:r>
            <a:br>
              <a:rPr lang="en-US" dirty="0"/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8199" y="1427040"/>
            <a:ext cx="10515600" cy="4351338"/>
          </a:xfrm>
        </p:spPr>
        <p:txBody>
          <a:bodyPr>
            <a:noAutofit/>
          </a:bodyPr>
          <a:lstStyle/>
          <a:p>
            <a:r>
              <a:rPr lang="en-US" sz="4000" dirty="0"/>
              <a:t>Directions:</a:t>
            </a:r>
          </a:p>
          <a:p>
            <a:pPr lvl="1"/>
            <a:r>
              <a:rPr lang="en-US" sz="3200" dirty="0"/>
              <a:t>Write the word on you paper in “Word Study”</a:t>
            </a:r>
          </a:p>
          <a:p>
            <a:pPr lvl="1"/>
            <a:r>
              <a:rPr lang="en-US" sz="3200" dirty="0"/>
              <a:t>Is there a prefix?</a:t>
            </a:r>
          </a:p>
          <a:p>
            <a:pPr lvl="2"/>
            <a:r>
              <a:rPr lang="en-US" sz="2400" dirty="0"/>
              <a:t>CIRCLE it</a:t>
            </a:r>
          </a:p>
          <a:p>
            <a:pPr lvl="1"/>
            <a:r>
              <a:rPr lang="en-US" sz="3200" dirty="0"/>
              <a:t>Is there a suffix?</a:t>
            </a:r>
          </a:p>
          <a:p>
            <a:pPr marL="1143000" lvl="3">
              <a:spcBef>
                <a:spcPts val="1000"/>
              </a:spcBef>
            </a:pPr>
            <a:r>
              <a:rPr lang="en-US" sz="2400" dirty="0"/>
              <a:t>CIRCLE it</a:t>
            </a:r>
          </a:p>
          <a:p>
            <a:pPr lvl="1"/>
            <a:r>
              <a:rPr lang="en-US" sz="3200" dirty="0"/>
              <a:t>What’s left (root/base)?</a:t>
            </a:r>
          </a:p>
          <a:p>
            <a:pPr lvl="2"/>
            <a:r>
              <a:rPr lang="en-US" sz="2800" dirty="0"/>
              <a:t>UNDERLINE each vowel or vowel team</a:t>
            </a:r>
          </a:p>
          <a:p>
            <a:pPr lvl="2"/>
            <a:r>
              <a:rPr lang="en-US" sz="2400" dirty="0"/>
              <a:t>Add slashes if it’s too long</a:t>
            </a:r>
          </a:p>
          <a:p>
            <a:pPr lvl="2"/>
            <a:r>
              <a:rPr lang="en-US" sz="2400" dirty="0"/>
              <a:t>Make sure there is a vowel in each section</a:t>
            </a:r>
          </a:p>
        </p:txBody>
      </p:sp>
    </p:spTree>
    <p:extLst>
      <p:ext uri="{BB962C8B-B14F-4D97-AF65-F5344CB8AC3E}">
        <p14:creationId xmlns:p14="http://schemas.microsoft.com/office/powerpoint/2010/main" val="10090362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WORD STUDY: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sz="9600" dirty="0"/>
              <a:t>Cred/ible</a:t>
            </a:r>
          </a:p>
          <a:p>
            <a:pPr marL="0" indent="0" algn="ctr">
              <a:buNone/>
            </a:pPr>
            <a:endParaRPr lang="en-US" sz="6500" dirty="0"/>
          </a:p>
          <a:p>
            <a:pPr marL="1371600" lvl="3" indent="0">
              <a:buNone/>
            </a:pPr>
            <a:r>
              <a:rPr lang="en-US" sz="5200" dirty="0"/>
              <a:t>Prefix = </a:t>
            </a:r>
            <a:r>
              <a:rPr lang="en-US" sz="5200" b="1" dirty="0">
                <a:solidFill>
                  <a:srgbClr val="FF0000"/>
                </a:solidFill>
              </a:rPr>
              <a:t>cred</a:t>
            </a:r>
            <a:r>
              <a:rPr lang="en-US" sz="5200" dirty="0"/>
              <a:t> (believe)</a:t>
            </a:r>
            <a:endParaRPr lang="en-US" sz="5200" dirty="0">
              <a:cs typeface="Calibri"/>
            </a:endParaRPr>
          </a:p>
          <a:p>
            <a:pPr marL="1371600" lvl="3" indent="0">
              <a:buNone/>
            </a:pPr>
            <a:r>
              <a:rPr lang="en-US" sz="5200" dirty="0"/>
              <a:t>Suffix = </a:t>
            </a:r>
            <a:r>
              <a:rPr lang="en-US" sz="5200" b="1" dirty="0">
                <a:solidFill>
                  <a:srgbClr val="FF0000"/>
                </a:solidFill>
              </a:rPr>
              <a:t>ible </a:t>
            </a:r>
            <a:r>
              <a:rPr lang="en-US" sz="5200" dirty="0"/>
              <a:t>(able to) </a:t>
            </a:r>
          </a:p>
          <a:p>
            <a:pPr marL="1371600" lvl="3" indent="0">
              <a:buNone/>
            </a:pPr>
            <a:r>
              <a:rPr lang="en-US" sz="5200" dirty="0"/>
              <a:t>What’s left = nothing </a:t>
            </a:r>
            <a:endParaRPr lang="en-US" sz="4800" dirty="0"/>
          </a:p>
        </p:txBody>
      </p:sp>
      <p:sp>
        <p:nvSpPr>
          <p:cNvPr id="4" name="Oval 3"/>
          <p:cNvSpPr/>
          <p:nvPr/>
        </p:nvSpPr>
        <p:spPr>
          <a:xfrm>
            <a:off x="3610708" y="1477108"/>
            <a:ext cx="2696307" cy="168812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6307015" y="1477109"/>
            <a:ext cx="2379784" cy="17704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8244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Use your notes:</a:t>
            </a:r>
            <a:br>
              <a:rPr lang="en-US" dirty="0"/>
            </a:br>
            <a:r>
              <a:rPr lang="en-US" dirty="0"/>
              <a:t>	Quiz a partner!    </a:t>
            </a:r>
            <a:br>
              <a:rPr lang="en-US" dirty="0"/>
            </a:br>
            <a:r>
              <a:rPr lang="en-US" dirty="0"/>
              <a:t>	Test yourself.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000" b="1" dirty="0">
                <a:solidFill>
                  <a:srgbClr val="0432FF"/>
                </a:solidFill>
              </a:rPr>
              <a:t>Credible</a:t>
            </a:r>
            <a:endParaRPr lang="en-US" sz="8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7129" y="3282461"/>
            <a:ext cx="3521377" cy="3339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239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Draw a picture with caption on your paper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000" b="1" dirty="0">
                <a:solidFill>
                  <a:srgbClr val="0432FF"/>
                </a:solidFill>
              </a:rPr>
              <a:t>Credible</a:t>
            </a:r>
            <a:endParaRPr lang="en-US" sz="8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7129" y="3282461"/>
            <a:ext cx="3521377" cy="3339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6948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Practice!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500" y="1181100"/>
            <a:ext cx="800100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2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</TotalTime>
  <Words>706</Words>
  <Application>Microsoft Office PowerPoint</Application>
  <PresentationFormat>Widescreen</PresentationFormat>
  <Paragraphs>117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Credible </vt:lpstr>
      <vt:lpstr>Credible </vt:lpstr>
      <vt:lpstr>WORD STUDY:  Credible </vt:lpstr>
      <vt:lpstr>WORD STUDY:  </vt:lpstr>
      <vt:lpstr>Use your notes:  Quiz a partner!      Test yourself.</vt:lpstr>
      <vt:lpstr>Draw a picture with caption on your paper</vt:lpstr>
      <vt:lpstr>Practice!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1</dc:title>
  <dc:creator>Microsoft Office User</dc:creator>
  <cp:lastModifiedBy>Microsoft Office User</cp:lastModifiedBy>
  <cp:revision>60</cp:revision>
  <dcterms:created xsi:type="dcterms:W3CDTF">2018-02-26T15:11:49Z</dcterms:created>
  <dcterms:modified xsi:type="dcterms:W3CDTF">2019-02-19T18:06:39Z</dcterms:modified>
</cp:coreProperties>
</file>