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8" r:id="rId2"/>
    <p:sldId id="295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6"/>
    <p:restoredTop sz="94694"/>
  </p:normalViewPr>
  <p:slideViewPr>
    <p:cSldViewPr snapToGrid="0" snapToObjects="1">
      <p:cViewPr varScale="1">
        <p:scale>
          <a:sx n="80" d="100"/>
          <a:sy n="80" d="100"/>
        </p:scale>
        <p:origin x="208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180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80E854F9-458F-42A6-9DED-C3CDB81B4791}"/>
    <pc:docChg chg="modSld">
      <pc:chgData name="" userId="" providerId="" clId="Web-{80E854F9-458F-42A6-9DED-C3CDB81B4791}" dt="2019-02-19T18:21:42.658" v="10" actId="20577"/>
      <pc:docMkLst>
        <pc:docMk/>
      </pc:docMkLst>
      <pc:sldChg chg="modNotes">
        <pc:chgData name="" userId="" providerId="" clId="Web-{80E854F9-458F-42A6-9DED-C3CDB81B4791}" dt="2019-02-19T18:20:27.955" v="2"/>
        <pc:sldMkLst>
          <pc:docMk/>
          <pc:sldMk cId="2962284147" sldId="258"/>
        </pc:sldMkLst>
      </pc:sldChg>
      <pc:sldChg chg="modNotes">
        <pc:chgData name="" userId="" providerId="" clId="Web-{80E854F9-458F-42A6-9DED-C3CDB81B4791}" dt="2019-02-19T18:21:04.705" v="4"/>
        <pc:sldMkLst>
          <pc:docMk/>
          <pc:sldMk cId="252833524" sldId="291"/>
        </pc:sldMkLst>
      </pc:sldChg>
      <pc:sldChg chg="modSp">
        <pc:chgData name="" userId="" providerId="" clId="Web-{80E854F9-458F-42A6-9DED-C3CDB81B4791}" dt="2019-02-19T18:21:42.658" v="9" actId="20577"/>
        <pc:sldMkLst>
          <pc:docMk/>
          <pc:sldMk cId="3504665477" sldId="292"/>
        </pc:sldMkLst>
        <pc:spChg chg="mod">
          <ac:chgData name="" userId="" providerId="" clId="Web-{80E854F9-458F-42A6-9DED-C3CDB81B4791}" dt="2019-02-19T18:21:42.658" v="9" actId="20577"/>
          <ac:spMkLst>
            <pc:docMk/>
            <pc:sldMk cId="3504665477" sldId="292"/>
            <ac:spMk id="3" creationId="{00000000-0000-0000-0000-000000000000}"/>
          </ac:spMkLst>
        </pc:spChg>
      </pc:sldChg>
    </pc:docChg>
  </pc:docChgLst>
  <pc:docChgLst>
    <pc:chgData clId="Web-{260F7B9E-CF7E-41A0-80BD-CB959802EAF1}"/>
    <pc:docChg chg="modSld">
      <pc:chgData name="" userId="" providerId="" clId="Web-{260F7B9E-CF7E-41A0-80BD-CB959802EAF1}" dt="2019-02-18T00:47:07.495" v="20" actId="20577"/>
      <pc:docMkLst>
        <pc:docMk/>
      </pc:docMkLst>
      <pc:sldChg chg="modSp">
        <pc:chgData name="" userId="" providerId="" clId="Web-{260F7B9E-CF7E-41A0-80BD-CB959802EAF1}" dt="2019-02-18T00:47:06.854" v="18" actId="20577"/>
        <pc:sldMkLst>
          <pc:docMk/>
          <pc:sldMk cId="2285386795" sldId="295"/>
        </pc:sldMkLst>
        <pc:spChg chg="mod">
          <ac:chgData name="" userId="" providerId="" clId="Web-{260F7B9E-CF7E-41A0-80BD-CB959802EAF1}" dt="2019-02-18T00:47:06.854" v="18" actId="20577"/>
          <ac:spMkLst>
            <pc:docMk/>
            <pc:sldMk cId="2285386795" sldId="295"/>
            <ac:spMk id="2" creationId="{00000000-0000-0000-0000-000000000000}"/>
          </ac:spMkLst>
        </pc:spChg>
        <pc:spChg chg="mod">
          <ac:chgData name="" userId="" providerId="" clId="Web-{260F7B9E-CF7E-41A0-80BD-CB959802EAF1}" dt="2019-02-18T00:46:48.308" v="7" actId="1076"/>
          <ac:spMkLst>
            <pc:docMk/>
            <pc:sldMk cId="2285386795" sldId="295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ACB7D3-4659-DF49-8806-F21E9F6526B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757A-6BF1-624C-83FE-B6019FAB6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01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6227693"/>
          </a:xfrm>
        </p:spPr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dirty="0"/>
              <a:t>Equivalent</a:t>
            </a:r>
            <a:r>
              <a:rPr lang="en-US" b="1" i="1" baseline="0" dirty="0"/>
              <a:t>– what word? That’s right. </a:t>
            </a:r>
            <a:r>
              <a:rPr lang="en-US" b="1" i="1" dirty="0"/>
              <a:t>Equivalent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Equivalent means having the same amount of value.</a:t>
            </a:r>
            <a:endParaRPr lang="en-US" sz="1200" b="1" i="0" dirty="0"/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equivalent are </a:t>
            </a:r>
            <a:r>
              <a:rPr lang="en-US" b="1" i="1" u="sng" dirty="0"/>
              <a:t>same</a:t>
            </a:r>
            <a:r>
              <a:rPr lang="en-US" b="1" i="1" u="sng" baseline="0" dirty="0"/>
              <a:t> </a:t>
            </a:r>
            <a:r>
              <a:rPr lang="en-US" b="1" i="1" baseline="0" dirty="0"/>
              <a:t>and </a:t>
            </a:r>
            <a:r>
              <a:rPr lang="en-US" b="1" i="1" u="sng" dirty="0"/>
              <a:t>comparabl</a:t>
            </a:r>
            <a:r>
              <a:rPr lang="en-US" b="1" i="1" u="sng" baseline="0" dirty="0"/>
              <a:t>e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Some antonyms (you guys remember that antonyms are words that mean the opposite) for </a:t>
            </a:r>
            <a:r>
              <a:rPr lang="en-US" b="1" i="1" dirty="0"/>
              <a:t>equivalent </a:t>
            </a:r>
            <a:r>
              <a:rPr lang="en-US" b="1" i="1" baseline="0" dirty="0"/>
              <a:t>are </a:t>
            </a:r>
            <a:r>
              <a:rPr lang="en-US" b="1" i="1" u="sng" dirty="0"/>
              <a:t>different</a:t>
            </a:r>
            <a:r>
              <a:rPr lang="en-US" b="1" i="1" u="none" baseline="0" dirty="0"/>
              <a:t>, </a:t>
            </a:r>
            <a:r>
              <a:rPr lang="en-US" b="1" i="1" baseline="0" dirty="0"/>
              <a:t>and </a:t>
            </a:r>
            <a:r>
              <a:rPr lang="en-US" b="1" i="1" u="sng" dirty="0"/>
              <a:t>unequal.</a:t>
            </a:r>
            <a:endParaRPr lang="en-US" b="1" i="1" baseline="0" dirty="0"/>
          </a:p>
          <a:p>
            <a:endParaRPr lang="en-US" baseline="0" dirty="0"/>
          </a:p>
          <a:p>
            <a:r>
              <a:rPr lang="en-US" b="1" i="1" baseline="0" dirty="0"/>
              <a:t>Some ways you might here equivalent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Eq</a:t>
            </a:r>
            <a:r>
              <a:rPr lang="en-US" b="1" i="1" dirty="0"/>
              <a:t>uivalent </a:t>
            </a:r>
            <a:r>
              <a:rPr lang="en-US" i="1" dirty="0"/>
              <a:t>weight</a:t>
            </a:r>
            <a:r>
              <a:rPr lang="en-US" b="1" i="1" dirty="0"/>
              <a:t>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>
              <a:defRPr/>
            </a:pPr>
            <a:r>
              <a:rPr lang="en-US" sz="1200" b="1" i="1" dirty="0"/>
              <a:t>Equivalent </a:t>
            </a:r>
            <a:r>
              <a:rPr lang="en-US" sz="1200" i="1" dirty="0"/>
              <a:t>value</a:t>
            </a:r>
            <a:r>
              <a:rPr lang="en-US" i="1" dirty="0"/>
              <a:t> 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>
              <a:defRPr/>
            </a:pPr>
            <a:r>
              <a:rPr lang="en-US" sz="1200" b="1" i="1" dirty="0"/>
              <a:t>Equivalent </a:t>
            </a:r>
            <a:r>
              <a:rPr lang="en-US" sz="1200" i="1" dirty="0"/>
              <a:t>amount</a:t>
            </a:r>
            <a:r>
              <a:rPr lang="en-US" i="1" dirty="0"/>
              <a:t> 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Equi</a:t>
            </a:r>
            <a:r>
              <a:rPr lang="en-US" b="1" i="1" dirty="0"/>
              <a:t>valent </a:t>
            </a:r>
            <a:r>
              <a:rPr lang="en-US" i="1" dirty="0"/>
              <a:t>dose</a:t>
            </a:r>
            <a:r>
              <a:rPr lang="en-US" sz="1200" b="1" i="1" baseline="0" dirty="0"/>
              <a:t> </a:t>
            </a:r>
            <a:r>
              <a:rPr lang="en-US" b="0" i="0" baseline="0" dirty="0"/>
              <a:t>(students repeat)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>
              <a:defRPr/>
            </a:pPr>
            <a:endParaRPr lang="en-US" b="1" i="1" dirty="0"/>
          </a:p>
          <a:p>
            <a:pPr>
              <a:defRPr/>
            </a:pPr>
            <a:r>
              <a:rPr lang="en-US" b="1" i="1" dirty="0"/>
              <a:t>In math class, our teacher showed us that 1/2 is equivalent to 2/4.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870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The images shows drinks and foods that have equivalent amounts of calories. </a:t>
            </a:r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endParaRPr lang="en-US" b="1" dirty="0"/>
          </a:p>
          <a:p>
            <a:r>
              <a:rPr lang="en-US" b="1" i="1" dirty="0"/>
              <a:t>How many Oreos are equivalent to one Starbucks Pumpkin Spice Latte?</a:t>
            </a:r>
          </a:p>
          <a:p>
            <a:endParaRPr lang="en-US" i="1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9985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Eq/</a:t>
            </a:r>
            <a:r>
              <a:rPr lang="en-US" dirty="0" err="1"/>
              <a:t>ui</a:t>
            </a:r>
            <a:r>
              <a:rPr lang="en-US" dirty="0"/>
              <a:t>/</a:t>
            </a:r>
            <a:r>
              <a:rPr lang="en-US" dirty="0" err="1"/>
              <a:t>val</a:t>
            </a:r>
            <a:r>
              <a:rPr lang="en-US" dirty="0"/>
              <a:t>/</a:t>
            </a:r>
            <a:r>
              <a:rPr lang="en-US" dirty="0" err="1"/>
              <a:t>ent</a:t>
            </a:r>
            <a:endParaRPr lang="en-US" dirty="0"/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/>
              <a:t>EQUI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baseline="0" dirty="0"/>
              <a:t>ENT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</a:p>
          <a:p>
            <a:r>
              <a:rPr lang="en-US" dirty="0"/>
              <a:t>VAL</a:t>
            </a: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6201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767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463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5280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613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5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9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2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61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8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80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86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1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98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Equivalent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3694" y="4089625"/>
            <a:ext cx="5395592" cy="158073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In math class, our teacher showed us that 1/2 is </a:t>
            </a:r>
            <a:r>
              <a:rPr lang="en-US" sz="3000" b="1" dirty="0">
                <a:solidFill>
                  <a:srgbClr val="FF0000"/>
                </a:solidFill>
              </a:rPr>
              <a:t>equivalent</a:t>
            </a:r>
            <a:r>
              <a:rPr lang="en-US" sz="3000" dirty="0"/>
              <a:t> to 2/4.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360041"/>
            <a:ext cx="5252357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Definition: having the same amount or value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Ways you might hear this word: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Equivalent </a:t>
            </a: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weight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Equivalent </a:t>
            </a:r>
            <a:r>
              <a:rPr lang="en-US" sz="2400" dirty="0">
                <a:solidFill>
                  <a:prstClr val="black"/>
                </a:solidFill>
              </a:rPr>
              <a:t>value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Equivalent </a:t>
            </a:r>
            <a:r>
              <a:rPr lang="en-US" sz="2400" dirty="0">
                <a:solidFill>
                  <a:prstClr val="black"/>
                </a:solidFill>
              </a:rPr>
              <a:t>amount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Equivalent </a:t>
            </a:r>
            <a:r>
              <a:rPr lang="en-US" sz="2400" dirty="0">
                <a:solidFill>
                  <a:prstClr val="black"/>
                </a:solidFill>
              </a:rPr>
              <a:t>dose (of medicine)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89708" y="2752407"/>
            <a:ext cx="4851566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Synonyms: same, comparable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Antonyms: different, unequal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C6D5C8-C95B-094C-A0FA-B6B26919F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18" y="2685604"/>
            <a:ext cx="5664034" cy="191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84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Equivalent</a:t>
            </a:r>
            <a:br>
              <a:rPr lang="en-US" dirty="0"/>
            </a:br>
            <a:endParaRPr lang="en-US">
              <a:cs typeface="Calibri Ligh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37" y="1567074"/>
            <a:ext cx="12110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This image shows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drinks and foods that have </a:t>
            </a:r>
            <a:r>
              <a:rPr lang="en-US" sz="3600" b="1" dirty="0">
                <a:solidFill>
                  <a:srgbClr val="FF0000"/>
                </a:solidFill>
                <a:latin typeface="Calibri" panose="020F0502020204030204"/>
              </a:rPr>
              <a:t>equivalent </a:t>
            </a:r>
            <a:r>
              <a:rPr lang="en-US" sz="3600" dirty="0">
                <a:latin typeface="Calibri" panose="020F0502020204030204"/>
              </a:rPr>
              <a:t>amounts of calories</a:t>
            </a:r>
            <a:r>
              <a:rPr lang="en-US" sz="3600" b="1" dirty="0">
                <a:latin typeface="Calibri" panose="020F0502020204030204"/>
              </a:rPr>
              <a:t>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90821" y="369643"/>
            <a:ext cx="349994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Definition: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 having the same amount or value</a:t>
            </a:r>
            <a:endParaRPr lang="en-US" sz="2400">
              <a:latin typeface="Calibri" panose="020F0502020204030204"/>
              <a:cs typeface="Calibri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i="0" u="none" strike="noStrike" kern="1200" cap="none" spc="0" baseline="0" noProof="0" dirty="0">
              <a:solidFill>
                <a:prstClr val="black"/>
              </a:solidFill>
              <a:latin typeface="Calibri" panose="020F0502020204030204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737" y="5831373"/>
            <a:ext cx="12110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many </a:t>
            </a: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O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reos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are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equivalent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one Starbucks Pumpkin Spice Latte?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FBAB24-D65B-864F-88BD-8E53BC258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405" y="2349822"/>
            <a:ext cx="4042048" cy="348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86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Equivalent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252833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Equi/</a:t>
            </a:r>
            <a:r>
              <a:rPr lang="en-US" sz="9600" dirty="0" err="1"/>
              <a:t>v</a:t>
            </a:r>
            <a:r>
              <a:rPr lang="en-US" sz="9600" u="sng" dirty="0" err="1"/>
              <a:t>a</a:t>
            </a:r>
            <a:r>
              <a:rPr lang="en-US" sz="9600" dirty="0" err="1"/>
              <a:t>l</a:t>
            </a:r>
            <a:r>
              <a:rPr lang="en-US" sz="9600" dirty="0"/>
              <a:t>/</a:t>
            </a:r>
            <a:r>
              <a:rPr lang="en-US" sz="9600" dirty="0" err="1"/>
              <a:t>ent</a:t>
            </a: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Equi</a:t>
            </a:r>
            <a:r>
              <a:rPr lang="en-US" sz="5200" dirty="0"/>
              <a:t> (equal)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b="1" dirty="0" err="1">
                <a:solidFill>
                  <a:srgbClr val="FF0000"/>
                </a:solidFill>
              </a:rPr>
              <a:t>ent</a:t>
            </a:r>
            <a:r>
              <a:rPr lang="en-US" sz="5200" dirty="0"/>
              <a:t> (causing an action)</a:t>
            </a: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b="1" dirty="0" err="1">
                <a:solidFill>
                  <a:srgbClr val="FF0000"/>
                </a:solidFill>
              </a:rPr>
              <a:t>val</a:t>
            </a:r>
            <a:r>
              <a:rPr lang="en-US" sz="5200" dirty="0"/>
              <a:t> - (worth)</a:t>
            </a:r>
            <a:endParaRPr lang="en-US" sz="4800" dirty="0"/>
          </a:p>
        </p:txBody>
      </p:sp>
      <p:sp>
        <p:nvSpPr>
          <p:cNvPr id="4" name="Oval 3"/>
          <p:cNvSpPr/>
          <p:nvPr/>
        </p:nvSpPr>
        <p:spPr>
          <a:xfrm>
            <a:off x="7542258" y="1648829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F9CD272-B2A1-1C4D-A4D6-84DFFF169B90}"/>
              </a:ext>
            </a:extLst>
          </p:cNvPr>
          <p:cNvSpPr/>
          <p:nvPr/>
        </p:nvSpPr>
        <p:spPr>
          <a:xfrm>
            <a:off x="2938173" y="1690688"/>
            <a:ext cx="2323638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4665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Equivalent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268" y="2786960"/>
            <a:ext cx="3663463" cy="387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10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29" y="158523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Equivalent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213" y="2848890"/>
            <a:ext cx="3663463" cy="387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83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11180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655</Words>
  <Application>Microsoft Office PowerPoint</Application>
  <PresentationFormat>Widescreen</PresentationFormat>
  <Paragraphs>114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Equivalent </vt:lpstr>
      <vt:lpstr>Equivalent </vt:lpstr>
      <vt:lpstr>WORD STUDY:  Equivalent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Friedman, Susan</dc:creator>
  <cp:lastModifiedBy>Friedman, Susan</cp:lastModifiedBy>
  <cp:revision>30</cp:revision>
  <dcterms:created xsi:type="dcterms:W3CDTF">2019-02-17T23:14:15Z</dcterms:created>
  <dcterms:modified xsi:type="dcterms:W3CDTF">2019-02-19T18:22:03Z</dcterms:modified>
</cp:coreProperties>
</file>