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1728" y="184"/>
      </p:cViewPr>
      <p:guideLst/>
    </p:cSldViewPr>
  </p:slideViewPr>
  <p:notesTextViewPr>
    <p:cViewPr>
      <p:scale>
        <a:sx n="1" d="1"/>
        <a:sy n="1" d="1"/>
      </p:scale>
      <p:origin x="0" y="-4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C0FFB0C7-01A3-40DA-AE0D-BDF75391E552}"/>
    <pc:docChg chg="modSld">
      <pc:chgData name="" userId="" providerId="" clId="Web-{C0FFB0C7-01A3-40DA-AE0D-BDF75391E552}" dt="2019-02-19T19:42:10.712" v="86" actId="1076"/>
      <pc:docMkLst>
        <pc:docMk/>
      </pc:docMkLst>
      <pc:sldChg chg="modSp">
        <pc:chgData name="" userId="" providerId="" clId="Web-{C0FFB0C7-01A3-40DA-AE0D-BDF75391E552}" dt="2019-02-19T19:34:09.427" v="1" actId="14100"/>
        <pc:sldMkLst>
          <pc:docMk/>
          <pc:sldMk cId="1190270079" sldId="258"/>
        </pc:sldMkLst>
        <pc:spChg chg="mod">
          <ac:chgData name="" userId="" providerId="" clId="Web-{C0FFB0C7-01A3-40DA-AE0D-BDF75391E552}" dt="2019-02-19T19:34:09.427" v="1" actId="14100"/>
          <ac:spMkLst>
            <pc:docMk/>
            <pc:sldMk cId="1190270079" sldId="258"/>
            <ac:spMk id="4" creationId="{00000000-0000-0000-0000-000000000000}"/>
          </ac:spMkLst>
        </pc:spChg>
      </pc:sldChg>
      <pc:sldChg chg="modNotes">
        <pc:chgData name="" userId="" providerId="" clId="Web-{C0FFB0C7-01A3-40DA-AE0D-BDF75391E552}" dt="2019-02-19T19:41:52.681" v="81"/>
        <pc:sldMkLst>
          <pc:docMk/>
          <pc:sldMk cId="1009036261" sldId="291"/>
        </pc:sldMkLst>
      </pc:sldChg>
      <pc:sldChg chg="addSp delSp modSp">
        <pc:chgData name="" userId="" providerId="" clId="Web-{C0FFB0C7-01A3-40DA-AE0D-BDF75391E552}" dt="2019-02-19T19:42:10.712" v="86" actId="1076"/>
        <pc:sldMkLst>
          <pc:docMk/>
          <pc:sldMk cId="1651824437" sldId="292"/>
        </pc:sldMkLst>
        <pc:spChg chg="mod">
          <ac:chgData name="" userId="" providerId="" clId="Web-{C0FFB0C7-01A3-40DA-AE0D-BDF75391E552}" dt="2019-02-19T19:41:58.868" v="83" actId="1076"/>
          <ac:spMkLst>
            <pc:docMk/>
            <pc:sldMk cId="1651824437" sldId="292"/>
            <ac:spMk id="3" creationId="{00000000-0000-0000-0000-000000000000}"/>
          </ac:spMkLst>
        </pc:spChg>
        <pc:spChg chg="add del mod">
          <ac:chgData name="" userId="" providerId="" clId="Web-{C0FFB0C7-01A3-40DA-AE0D-BDF75391E552}" dt="2019-02-19T19:37:31.757" v="5"/>
          <ac:spMkLst>
            <pc:docMk/>
            <pc:sldMk cId="1651824437" sldId="292"/>
            <ac:spMk id="4" creationId="{5E68CD4E-8838-450E-B419-5F33371621CC}"/>
          </ac:spMkLst>
        </pc:spChg>
        <pc:spChg chg="add mod">
          <ac:chgData name="" userId="" providerId="" clId="Web-{C0FFB0C7-01A3-40DA-AE0D-BDF75391E552}" dt="2019-02-19T19:42:10.712" v="86" actId="1076"/>
          <ac:spMkLst>
            <pc:docMk/>
            <pc:sldMk cId="1651824437" sldId="292"/>
            <ac:spMk id="5" creationId="{8EAAB719-63DE-4EC7-A1F8-54531B1BDCE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Satire– what word? That’s right. satire.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sz="1200" b="1" i="1" dirty="0"/>
              <a:t>A </a:t>
            </a:r>
            <a:r>
              <a:rPr lang="en-US" sz="1200" b="1" i="1" dirty="0">
                <a:solidFill>
                  <a:srgbClr val="FF0000"/>
                </a:solidFill>
              </a:rPr>
              <a:t>satire </a:t>
            </a:r>
            <a:r>
              <a:rPr lang="en-US" sz="1200" b="1" i="1" dirty="0"/>
              <a:t>makes fun of people so that you will notice their faults.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satire are </a:t>
            </a:r>
            <a:r>
              <a:rPr lang="en-US" b="1" i="1" u="sng" baseline="0" dirty="0"/>
              <a:t>parody</a:t>
            </a:r>
            <a:r>
              <a:rPr lang="en-US" b="1" i="1" u="none" baseline="0" dirty="0"/>
              <a:t>,</a:t>
            </a:r>
            <a:r>
              <a:rPr lang="en-US" b="1" i="1" u="sng" baseline="0" dirty="0"/>
              <a:t> respectful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irony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satire are </a:t>
            </a:r>
            <a:r>
              <a:rPr lang="en-US" b="1" i="1" u="sng" baseline="0" dirty="0"/>
              <a:t>serious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respectful,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ingenious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</a:t>
            </a:r>
            <a:r>
              <a:rPr lang="en-US" b="1" i="1" baseline="0"/>
              <a:t>here satire </a:t>
            </a:r>
            <a:r>
              <a:rPr lang="en-US" b="1" i="1" baseline="0" dirty="0"/>
              <a:t>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Satirical comedy 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Political satire </a:t>
            </a:r>
            <a:r>
              <a:rPr lang="en-US" b="0" i="0" baseline="0" dirty="0"/>
              <a:t>(students repeat)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Social satire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The cartoon </a:t>
            </a:r>
            <a:r>
              <a:rPr lang="en-US" sz="1200" b="1" i="1" dirty="0">
                <a:solidFill>
                  <a:srgbClr val="FF0000"/>
                </a:solidFill>
              </a:rPr>
              <a:t>satire </a:t>
            </a:r>
            <a:r>
              <a:rPr lang="en-US" sz="1200" b="1" i="1" dirty="0"/>
              <a:t>made me think twice about using a selfie stick.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What is this </a:t>
            </a:r>
            <a:r>
              <a:rPr lang="en-US" sz="1200" b="1" i="1" dirty="0">
                <a:solidFill>
                  <a:srgbClr val="FF0000"/>
                </a:solidFill>
              </a:rPr>
              <a:t>satire </a:t>
            </a:r>
            <a:r>
              <a:rPr lang="en-US" sz="1200" b="1" i="1" dirty="0"/>
              <a:t>making fun of? What is your evidence?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sz="1200" b="1" i="1" dirty="0"/>
              <a:t>The </a:t>
            </a:r>
            <a:r>
              <a:rPr lang="en-US" sz="1200" b="1" i="1" dirty="0">
                <a:solidFill>
                  <a:srgbClr val="FF0000"/>
                </a:solidFill>
              </a:rPr>
              <a:t>satire </a:t>
            </a:r>
            <a:r>
              <a:rPr lang="en-US" sz="1200" b="1" i="1" dirty="0"/>
              <a:t>is making fun of__________ because ______.</a:t>
            </a:r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Sat – ire</a:t>
            </a:r>
          </a:p>
          <a:p>
            <a:r>
              <a:rPr lang="en-US" dirty="0"/>
              <a:t>Or </a:t>
            </a:r>
          </a:p>
          <a:p>
            <a:r>
              <a:rPr lang="en-US" dirty="0"/>
              <a:t>Sa - tire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No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  <a:endParaRPr lang="en-US" baseline="0" dirty="0">
              <a:cs typeface="Calibri"/>
            </a:endParaRPr>
          </a:p>
          <a:p>
            <a:br>
              <a:rPr lang="en-US" dirty="0">
                <a:cs typeface="+mn-lt"/>
              </a:rPr>
            </a:br>
            <a:r>
              <a:rPr lang="en-US" dirty="0">
                <a:cs typeface="Calibri"/>
              </a:rPr>
              <a:t>IRE</a:t>
            </a:r>
            <a:endParaRPr lang="en-US" baseline="0" dirty="0">
              <a:cs typeface="Calibri"/>
            </a:endParaRPr>
          </a:p>
          <a:p>
            <a:endParaRPr lang="en-US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SAT</a:t>
            </a:r>
          </a:p>
          <a:p>
            <a:endParaRPr lang="en-US" dirty="0"/>
          </a:p>
          <a:p>
            <a:r>
              <a:rPr lang="en-US" dirty="0"/>
              <a:t>Notice the</a:t>
            </a:r>
            <a:r>
              <a:rPr lang="en-US" baseline="0" dirty="0"/>
              <a:t> second part might be a word you already know (tire) and has a silent e pattern. You can separate that out, of use the vowels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52" y="19922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Satire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3807" y="4043046"/>
            <a:ext cx="6038193" cy="160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The cartoon </a:t>
            </a:r>
            <a:r>
              <a:rPr lang="en-US" sz="3000" b="1" dirty="0">
                <a:solidFill>
                  <a:srgbClr val="FF0000"/>
                </a:solidFill>
              </a:rPr>
              <a:t>satire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made me think twice about using a selfie stick.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9660" y="951845"/>
            <a:ext cx="6141687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A </a:t>
            </a:r>
            <a:r>
              <a:rPr lang="en-US" sz="2800" b="1" dirty="0">
                <a:solidFill>
                  <a:srgbClr val="FF0000"/>
                </a:solidFill>
              </a:rPr>
              <a:t>satire </a:t>
            </a:r>
            <a:r>
              <a:rPr lang="en-US" sz="2800" b="1" dirty="0"/>
              <a:t>makes fun of people so that you will notice their faults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Satirical </a:t>
            </a:r>
            <a:r>
              <a:rPr lang="en-US" sz="2400" dirty="0"/>
              <a:t>Comedy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Political</a:t>
            </a:r>
            <a:r>
              <a:rPr lang="en-US" sz="2400" b="1" dirty="0"/>
              <a:t> satire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Social </a:t>
            </a:r>
            <a:r>
              <a:rPr lang="en-US" sz="2400" b="1" dirty="0"/>
              <a:t>satire</a:t>
            </a:r>
            <a:endParaRPr lang="en-US" sz="2400" dirty="0"/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parody, mockery, irony</a:t>
            </a:r>
          </a:p>
          <a:p>
            <a:r>
              <a:rPr lang="en-US" sz="2400" i="1" dirty="0"/>
              <a:t>Antonyms: serious, respectful, ingenious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351" y="2277408"/>
            <a:ext cx="4737619" cy="4353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7160" y="5903893"/>
            <a:ext cx="6096000" cy="954107"/>
          </a:xfrm>
          <a:prstGeom prst="rect">
            <a:avLst/>
          </a:prstGeom>
          <a:solidFill>
            <a:srgbClr val="0432FF"/>
          </a:solidFill>
        </p:spPr>
        <p:txBody>
          <a:bodyPr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</a:rPr>
              <a:t>Smartphone, smartphone, on a stick, who is the fairest profile pic?</a:t>
            </a:r>
          </a:p>
        </p:txBody>
      </p:sp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Satire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308372"/>
            <a:ext cx="11031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is this </a:t>
            </a:r>
            <a:r>
              <a:rPr lang="en-US" sz="3600" b="1" dirty="0">
                <a:solidFill>
                  <a:srgbClr val="FF0000"/>
                </a:solidFill>
              </a:rPr>
              <a:t>satire </a:t>
            </a:r>
            <a:r>
              <a:rPr lang="en-US" sz="3600" dirty="0"/>
              <a:t>making fun of? What is your evidence?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394" y="6125302"/>
            <a:ext cx="1066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</a:t>
            </a:r>
            <a:r>
              <a:rPr lang="en-US" sz="3600" b="1" dirty="0">
                <a:solidFill>
                  <a:srgbClr val="FF0000"/>
                </a:solidFill>
              </a:rPr>
              <a:t>satire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is making fun of__________ because 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88273" y="231039"/>
            <a:ext cx="408134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Makes fun of people.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537" y="1915750"/>
            <a:ext cx="7635838" cy="394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Satire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676" y="1898195"/>
            <a:ext cx="10515600" cy="459862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S</a:t>
            </a:r>
            <a:r>
              <a:rPr lang="en-US" sz="9600" u="sng" dirty="0"/>
              <a:t>a</a:t>
            </a:r>
            <a:r>
              <a:rPr lang="en-US" sz="9600" dirty="0"/>
              <a:t>t/</a:t>
            </a:r>
            <a:r>
              <a:rPr lang="en-US" sz="9600" u="sng" dirty="0"/>
              <a:t>i</a:t>
            </a:r>
            <a:r>
              <a:rPr lang="en-US" sz="9600" dirty="0"/>
              <a:t>re</a:t>
            </a: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(none)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dirty="0">
                <a:solidFill>
                  <a:srgbClr val="FF0000"/>
                </a:solidFill>
              </a:rPr>
              <a:t>ire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dirty="0">
                <a:solidFill>
                  <a:srgbClr val="FF0000"/>
                </a:solidFill>
              </a:rPr>
              <a:t>Sat (enough, satisfied)</a:t>
            </a:r>
            <a:endParaRPr lang="en-US" sz="4400" b="1" dirty="0">
              <a:solidFill>
                <a:srgbClr val="FF0000"/>
              </a:solidFill>
              <a:cs typeface="Calibri"/>
            </a:endParaRPr>
          </a:p>
          <a:p>
            <a:pPr marL="1371600" lvl="3" indent="0">
              <a:buNone/>
            </a:pPr>
            <a:endParaRPr lang="en-US" sz="4400" b="1" i="1" dirty="0">
              <a:solidFill>
                <a:srgbClr val="FF0000"/>
              </a:solidFill>
            </a:endParaRPr>
          </a:p>
          <a:p>
            <a:pPr marL="1371600" lvl="3" indent="0">
              <a:buNone/>
            </a:pPr>
            <a:r>
              <a:rPr lang="en-US" sz="3600" i="1" dirty="0">
                <a:solidFill>
                  <a:srgbClr val="FF0000"/>
                </a:solidFill>
              </a:rPr>
              <a:t>*Note “silent e” pattern. It’s ok if you divided the word S</a:t>
            </a:r>
            <a:r>
              <a:rPr lang="en-US" sz="3600" i="1" u="sng" dirty="0">
                <a:solidFill>
                  <a:srgbClr val="FF0000"/>
                </a:solidFill>
              </a:rPr>
              <a:t>a</a:t>
            </a:r>
            <a:r>
              <a:rPr lang="en-US" sz="3600" i="1" dirty="0">
                <a:solidFill>
                  <a:srgbClr val="FF0000"/>
                </a:solidFill>
              </a:rPr>
              <a:t>/t</a:t>
            </a:r>
            <a:r>
              <a:rPr lang="en-US" sz="3600" i="1" u="sng" dirty="0">
                <a:solidFill>
                  <a:srgbClr val="FF0000"/>
                </a:solidFill>
              </a:rPr>
              <a:t>i</a:t>
            </a:r>
            <a:r>
              <a:rPr lang="en-US" sz="3600" i="1" dirty="0">
                <a:solidFill>
                  <a:srgbClr val="FF0000"/>
                </a:solidFill>
              </a:rPr>
              <a:t>re because you knew this word part.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EAAB719-63DE-4EC7-A1F8-54531B1BDCE7}"/>
              </a:ext>
            </a:extLst>
          </p:cNvPr>
          <p:cNvSpPr/>
          <p:nvPr/>
        </p:nvSpPr>
        <p:spPr>
          <a:xfrm>
            <a:off x="6400800" y="1846942"/>
            <a:ext cx="1289351" cy="1168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Satire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728" y="2752451"/>
            <a:ext cx="3873519" cy="35594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63487" y="5834846"/>
            <a:ext cx="6096000" cy="954107"/>
          </a:xfrm>
          <a:prstGeom prst="rect">
            <a:avLst/>
          </a:prstGeom>
          <a:solidFill>
            <a:srgbClr val="0432FF"/>
          </a:solidFill>
        </p:spPr>
        <p:txBody>
          <a:bodyPr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</a:rPr>
              <a:t>Smartphone, smartphone, on a stick, who is the fairest profile pic?</a:t>
            </a:r>
          </a:p>
        </p:txBody>
      </p:sp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Satire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728" y="2752451"/>
            <a:ext cx="3873519" cy="35594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63487" y="5834846"/>
            <a:ext cx="6096000" cy="954107"/>
          </a:xfrm>
          <a:prstGeom prst="rect">
            <a:avLst/>
          </a:prstGeom>
          <a:solidFill>
            <a:srgbClr val="0432FF"/>
          </a:solidFill>
        </p:spPr>
        <p:txBody>
          <a:bodyPr>
            <a:spAutoFit/>
          </a:bodyPr>
          <a:lstStyle/>
          <a:p>
            <a:r>
              <a:rPr lang="en-US" sz="2800" b="1" i="1" dirty="0">
                <a:solidFill>
                  <a:schemeClr val="bg1"/>
                </a:solidFill>
              </a:rPr>
              <a:t>Smartphone, smartphone, on a stick, who is the fairest profile pic?</a:t>
            </a:r>
          </a:p>
        </p:txBody>
      </p:sp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4719</TotalTime>
  <Words>720</Words>
  <Application>Microsoft Office PowerPoint</Application>
  <PresentationFormat>Widescreen</PresentationFormat>
  <Paragraphs>113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Satire </vt:lpstr>
      <vt:lpstr>Satire </vt:lpstr>
      <vt:lpstr>WORD STUDY:  Satire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78</cp:revision>
  <dcterms:created xsi:type="dcterms:W3CDTF">2018-02-26T15:11:49Z</dcterms:created>
  <dcterms:modified xsi:type="dcterms:W3CDTF">2019-02-19T19:42:20Z</dcterms:modified>
</cp:coreProperties>
</file>