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8" r:id="rId2"/>
    <p:sldId id="296" r:id="rId3"/>
    <p:sldId id="291" r:id="rId4"/>
    <p:sldId id="292" r:id="rId5"/>
    <p:sldId id="293" r:id="rId6"/>
    <p:sldId id="294" r:id="rId7"/>
    <p:sldId id="274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94"/>
    <p:restoredTop sz="58276"/>
  </p:normalViewPr>
  <p:slideViewPr>
    <p:cSldViewPr snapToGrid="0" snapToObjects="1">
      <p:cViewPr varScale="1">
        <p:scale>
          <a:sx n="55" d="100"/>
          <a:sy n="55" d="100"/>
        </p:scale>
        <p:origin x="203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clId="Web-{CD2A10E0-A0EA-4BA5-B115-D082BF3CCBFB}"/>
    <pc:docChg chg="modSld">
      <pc:chgData name="" userId="" providerId="" clId="Web-{CD2A10E0-A0EA-4BA5-B115-D082BF3CCBFB}" dt="2019-02-19T18:35:20.148" v="100" actId="1076"/>
      <pc:docMkLst>
        <pc:docMk/>
      </pc:docMkLst>
      <pc:sldChg chg="addSp delSp modSp">
        <pc:chgData name="" userId="" providerId="" clId="Web-{CD2A10E0-A0EA-4BA5-B115-D082BF3CCBFB}" dt="2019-02-19T18:35:20.148" v="100" actId="1076"/>
        <pc:sldMkLst>
          <pc:docMk/>
          <pc:sldMk cId="1651824437" sldId="292"/>
        </pc:sldMkLst>
        <pc:spChg chg="mod">
          <ac:chgData name="" userId="" providerId="" clId="Web-{CD2A10E0-A0EA-4BA5-B115-D082BF3CCBFB}" dt="2019-02-19T18:35:00.273" v="95" actId="20577"/>
          <ac:spMkLst>
            <pc:docMk/>
            <pc:sldMk cId="1651824437" sldId="292"/>
            <ac:spMk id="3" creationId="{00000000-0000-0000-0000-000000000000}"/>
          </ac:spMkLst>
        </pc:spChg>
        <pc:spChg chg="del">
          <ac:chgData name="" userId="" providerId="" clId="Web-{CD2A10E0-A0EA-4BA5-B115-D082BF3CCBFB}" dt="2019-02-19T18:32:12.851" v="68"/>
          <ac:spMkLst>
            <pc:docMk/>
            <pc:sldMk cId="1651824437" sldId="292"/>
            <ac:spMk id="4" creationId="{00000000-0000-0000-0000-000000000000}"/>
          </ac:spMkLst>
        </pc:spChg>
        <pc:spChg chg="mod">
          <ac:chgData name="" userId="" providerId="" clId="Web-{CD2A10E0-A0EA-4BA5-B115-D082BF3CCBFB}" dt="2019-02-19T18:35:16.742" v="99" actId="1076"/>
          <ac:spMkLst>
            <pc:docMk/>
            <pc:sldMk cId="1651824437" sldId="292"/>
            <ac:spMk id="5" creationId="{00000000-0000-0000-0000-000000000000}"/>
          </ac:spMkLst>
        </pc:spChg>
        <pc:spChg chg="add mod">
          <ac:chgData name="" userId="" providerId="" clId="Web-{CD2A10E0-A0EA-4BA5-B115-D082BF3CCBFB}" dt="2019-02-19T18:35:20.148" v="100" actId="1076"/>
          <ac:spMkLst>
            <pc:docMk/>
            <pc:sldMk cId="1651824437" sldId="292"/>
            <ac:spMk id="6" creationId="{E03C2844-4608-4FEC-B559-A7F5F22B345F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49CFDC-69D2-5649-B4C0-F0B4A2711CD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D0D4EE-A777-D449-B37E-0667E04788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89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/>
              <a:t>GUIDED: Introduce the word</a:t>
            </a:r>
          </a:p>
          <a:p>
            <a:endParaRPr lang="en-US" baseline="0" dirty="0"/>
          </a:p>
          <a:p>
            <a:r>
              <a:rPr lang="en-US" baseline="0" dirty="0"/>
              <a:t>VERBAL:</a:t>
            </a:r>
          </a:p>
          <a:p>
            <a:r>
              <a:rPr lang="en-US" baseline="0" dirty="0"/>
              <a:t>Say the word and ask students to repeat it:  </a:t>
            </a:r>
          </a:p>
          <a:p>
            <a:r>
              <a:rPr lang="en-US" b="1" i="1" baseline="0" dirty="0"/>
              <a:t>Evidence– what word? That’s right. Evidence.</a:t>
            </a:r>
          </a:p>
          <a:p>
            <a:endParaRPr lang="en-US" baseline="0" dirty="0"/>
          </a:p>
          <a:p>
            <a:r>
              <a:rPr lang="en-US" baseline="0" dirty="0"/>
              <a:t>Read the definition out loud and ask students to </a:t>
            </a:r>
            <a:r>
              <a:rPr lang="en-US" b="1" baseline="0" dirty="0"/>
              <a:t>repeat</a:t>
            </a:r>
            <a:r>
              <a:rPr lang="en-US" baseline="0" dirty="0"/>
              <a:t> it.</a:t>
            </a:r>
          </a:p>
          <a:p>
            <a:r>
              <a:rPr lang="en-US" sz="1200" b="1" i="1" dirty="0"/>
              <a:t>Evidence is something that you see, experience, read, or are told that makes you believe something is true. </a:t>
            </a:r>
          </a:p>
          <a:p>
            <a:endParaRPr lang="en-US" baseline="0" dirty="0"/>
          </a:p>
          <a:p>
            <a:r>
              <a:rPr lang="en-US" b="1" i="1" baseline="0" dirty="0"/>
              <a:t>Some synonyms (you guys remember that synonyms are words that mean the same thing) for evidence are </a:t>
            </a:r>
            <a:r>
              <a:rPr lang="en-US" b="1" i="1" u="sng" baseline="0" dirty="0"/>
              <a:t>clue</a:t>
            </a:r>
            <a:r>
              <a:rPr lang="en-US" b="1" i="1" u="none" baseline="0" dirty="0"/>
              <a:t>, </a:t>
            </a:r>
            <a:r>
              <a:rPr lang="en-US" b="1" i="1" u="sng" baseline="0" dirty="0"/>
              <a:t>information </a:t>
            </a:r>
            <a:r>
              <a:rPr lang="en-US" b="1" i="1" baseline="0" dirty="0"/>
              <a:t>and </a:t>
            </a:r>
            <a:r>
              <a:rPr lang="en-US" b="1" i="1" u="sng" baseline="0" dirty="0"/>
              <a:t>data</a:t>
            </a:r>
            <a:r>
              <a:rPr lang="en-US" b="1" i="1" baseline="0" dirty="0"/>
              <a:t>.</a:t>
            </a:r>
          </a:p>
          <a:p>
            <a:endParaRPr lang="en-US" baseline="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i="1" baseline="0" dirty="0"/>
              <a:t>Some antonyms (you guys remember that antonyms are words that mean the opposite) for evidence are </a:t>
            </a:r>
            <a:r>
              <a:rPr lang="en-US" b="1" i="1" u="sng" baseline="0" dirty="0"/>
              <a:t>conceal</a:t>
            </a:r>
            <a:r>
              <a:rPr lang="en-US" b="1" i="1" u="none" baseline="0" dirty="0"/>
              <a:t>, </a:t>
            </a:r>
            <a:r>
              <a:rPr lang="en-US" b="1" i="1" u="sng" baseline="0" dirty="0"/>
              <a:t>deny, </a:t>
            </a:r>
            <a:r>
              <a:rPr lang="en-US" b="1" i="1" baseline="0" dirty="0"/>
              <a:t>and </a:t>
            </a:r>
            <a:r>
              <a:rPr lang="en-US" b="1" i="1" u="sng" baseline="0" dirty="0"/>
              <a:t>hidden</a:t>
            </a:r>
            <a:r>
              <a:rPr lang="en-US" b="1" i="1" baseline="0" dirty="0"/>
              <a:t>.</a:t>
            </a:r>
          </a:p>
          <a:p>
            <a:endParaRPr lang="en-US" baseline="0" dirty="0"/>
          </a:p>
          <a:p>
            <a:r>
              <a:rPr lang="en-US" b="1" i="1" baseline="0" dirty="0"/>
              <a:t>Some ways you might here evidence every day are:  </a:t>
            </a:r>
            <a:r>
              <a:rPr lang="en-US" baseline="0" dirty="0"/>
              <a:t>[say the common usages one at a time and have students </a:t>
            </a:r>
            <a:r>
              <a:rPr lang="en-US" b="1" baseline="0" dirty="0"/>
              <a:t>repeat</a:t>
            </a:r>
            <a:r>
              <a:rPr lang="en-US" baseline="0" dirty="0"/>
              <a:t> </a:t>
            </a:r>
            <a:r>
              <a:rPr lang="en-US" b="1" u="sng" baseline="0" dirty="0">
                <a:solidFill>
                  <a:srgbClr val="FF0000"/>
                </a:solidFill>
              </a:rPr>
              <a:t>EACH ONE</a:t>
            </a:r>
            <a:r>
              <a:rPr lang="en-US" b="1" u="none" baseline="0" dirty="0">
                <a:solidFill>
                  <a:srgbClr val="FF0000"/>
                </a:solidFill>
              </a:rPr>
              <a:t> </a:t>
            </a:r>
            <a:r>
              <a:rPr lang="en-US" baseline="0" dirty="0"/>
              <a:t>after you - </a:t>
            </a:r>
            <a:r>
              <a:rPr lang="en-US" b="1" baseline="0" dirty="0"/>
              <a:t>put it in their mouths</a:t>
            </a:r>
            <a:r>
              <a:rPr lang="en-US" baseline="0" dirty="0"/>
              <a:t>].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1" dirty="0"/>
              <a:t>Piece of evidence </a:t>
            </a:r>
            <a:r>
              <a:rPr lang="en-US" b="0" i="0" baseline="0" dirty="0"/>
              <a:t>(students repeat –cue to repeat if they don’t - </a:t>
            </a:r>
            <a:r>
              <a:rPr lang="en-US" b="1" baseline="0" dirty="0"/>
              <a:t>put it in their mouths</a:t>
            </a:r>
            <a:r>
              <a:rPr lang="en-US" b="0" i="0" baseline="0" dirty="0"/>
              <a:t>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sz="1200" b="1" i="1" dirty="0"/>
              <a:t>Strong evidence </a:t>
            </a:r>
            <a:r>
              <a:rPr lang="en-US" b="0" i="0" baseline="0" dirty="0"/>
              <a:t>(students repeat)</a:t>
            </a:r>
            <a:endParaRPr lang="en-US" sz="1200" b="1" i="1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sz="1200" b="1" i="1" dirty="0"/>
              <a:t>Lack of evidence </a:t>
            </a:r>
            <a:r>
              <a:rPr lang="en-US" b="0" i="0" baseline="0" dirty="0"/>
              <a:t>(students repeat)</a:t>
            </a:r>
            <a:endParaRPr lang="en-US" sz="1200" b="1" i="1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sz="1200" b="1" i="1" dirty="0"/>
              <a:t>Provide evidence </a:t>
            </a:r>
            <a:r>
              <a:rPr lang="en-US" b="0" i="0" baseline="0" dirty="0"/>
              <a:t>(students repeat)</a:t>
            </a:r>
            <a:endParaRPr lang="en-US" sz="1200" b="1" i="1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sz="1200" b="1" i="1" dirty="0"/>
              <a:t>Gather evidence </a:t>
            </a:r>
            <a:r>
              <a:rPr lang="en-US" b="0" i="0" baseline="0" dirty="0"/>
              <a:t>(students repeat)</a:t>
            </a:r>
            <a:endParaRPr lang="en-US" b="1" i="1" baseline="0" dirty="0"/>
          </a:p>
          <a:p>
            <a:endParaRPr lang="en-US" baseline="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/>
              <a:t>Read the example and ask students to repeat it (</a:t>
            </a:r>
            <a:r>
              <a:rPr lang="en-US" b="1" baseline="0" dirty="0"/>
              <a:t>put it in their mouths</a:t>
            </a:r>
            <a:r>
              <a:rPr lang="en-US" baseline="0" dirty="0"/>
              <a:t>).</a:t>
            </a:r>
          </a:p>
          <a:p>
            <a:pPr marL="0" indent="0">
              <a:buNone/>
            </a:pPr>
            <a:r>
              <a:rPr lang="en-US" sz="1200" b="1" i="1" dirty="0"/>
              <a:t>The policeman collected all the </a:t>
            </a:r>
            <a:r>
              <a:rPr lang="en-US" sz="1200" b="1" i="1" dirty="0">
                <a:solidFill>
                  <a:srgbClr val="FF0000"/>
                </a:solidFill>
              </a:rPr>
              <a:t>evidence </a:t>
            </a:r>
            <a:r>
              <a:rPr lang="en-US" sz="1200" b="1" i="1" dirty="0"/>
              <a:t>of the crime before he could arrest the suspect.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/>
              <a:t>Ask students to </a:t>
            </a:r>
            <a:r>
              <a:rPr lang="en-US" b="1" baseline="0" dirty="0"/>
              <a:t>repeat </a:t>
            </a:r>
            <a:r>
              <a:rPr lang="en-US" baseline="0" dirty="0"/>
              <a:t>example.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/>
              <a:t>WRITING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1" dirty="0"/>
              <a:t>Write these in your notes (use the student worksheet)</a:t>
            </a:r>
            <a:r>
              <a:rPr lang="en-US" b="1" i="1" baseline="0" dirty="0"/>
              <a:t>.</a:t>
            </a:r>
            <a:endParaRPr lang="en-US" sz="1200" b="1" i="1" dirty="0"/>
          </a:p>
          <a:p>
            <a:endParaRPr lang="en-US" baseline="0" dirty="0"/>
          </a:p>
          <a:p>
            <a:endParaRPr lang="en-US" baseline="0" dirty="0"/>
          </a:p>
          <a:p>
            <a:endParaRPr lang="en-US" baseline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D4EE-A777-D449-B37E-0667E047884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498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GUIDED:</a:t>
            </a:r>
            <a:r>
              <a:rPr lang="en-US" baseline="0" dirty="0"/>
              <a:t> </a:t>
            </a:r>
            <a:r>
              <a:rPr lang="en-US" dirty="0"/>
              <a:t>Practice using the word in context</a:t>
            </a:r>
            <a:endParaRPr lang="en-US" baseline="0" dirty="0"/>
          </a:p>
          <a:p>
            <a:endParaRPr lang="en-US" dirty="0"/>
          </a:p>
          <a:p>
            <a:r>
              <a:rPr lang="en-US" dirty="0"/>
              <a:t>VERBAL:</a:t>
            </a:r>
          </a:p>
          <a:p>
            <a:r>
              <a:rPr lang="en-US" dirty="0"/>
              <a:t>Teacher reads the question. </a:t>
            </a:r>
          </a:p>
          <a:p>
            <a:r>
              <a:rPr lang="en-US" sz="1200" b="1" i="1" dirty="0"/>
              <a:t>What is the </a:t>
            </a:r>
            <a:r>
              <a:rPr lang="en-US" sz="1200" b="1" i="1" dirty="0">
                <a:solidFill>
                  <a:srgbClr val="FF0000"/>
                </a:solidFill>
              </a:rPr>
              <a:t>evidence </a:t>
            </a:r>
            <a:r>
              <a:rPr lang="en-US" sz="1200" b="1" i="1" dirty="0"/>
              <a:t>in each picture?</a:t>
            </a:r>
          </a:p>
          <a:p>
            <a:endParaRPr lang="en-US" dirty="0"/>
          </a:p>
          <a:p>
            <a:r>
              <a:rPr lang="en-US" dirty="0"/>
              <a:t>[read the sample</a:t>
            </a:r>
            <a:r>
              <a:rPr lang="en-US" baseline="0" dirty="0"/>
              <a:t> sentence]</a:t>
            </a:r>
          </a:p>
          <a:p>
            <a:r>
              <a:rPr lang="en-US" sz="1200" b="1" i="1" dirty="0"/>
              <a:t>The evidence that the girl ate my brownie is _____</a:t>
            </a:r>
          </a:p>
          <a:p>
            <a:r>
              <a:rPr lang="en-US" sz="1200" b="1" i="1" dirty="0"/>
              <a:t>The detective found _____ as evidence of an intruder</a:t>
            </a:r>
          </a:p>
          <a:p>
            <a:endParaRPr lang="en-US" dirty="0"/>
          </a:p>
          <a:p>
            <a:r>
              <a:rPr lang="en-US" baseline="0" dirty="0"/>
              <a:t>Ask for a few student volunteers to give possible answers. </a:t>
            </a:r>
          </a:p>
          <a:p>
            <a:r>
              <a:rPr lang="en-US" baseline="0" dirty="0"/>
              <a:t>**Accept any logical answer.</a:t>
            </a:r>
          </a:p>
          <a:p>
            <a:endParaRPr lang="en-US" baseline="0" dirty="0"/>
          </a:p>
          <a:p>
            <a:r>
              <a:rPr lang="en-US" baseline="0" dirty="0"/>
              <a:t>Cue students to answer in a complete sentence using the sentence frame.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D4EE-A777-D449-B37E-0667E047884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725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GUIDED: Word Study</a:t>
            </a:r>
          </a:p>
          <a:p>
            <a:endParaRPr lang="en-US" dirty="0"/>
          </a:p>
          <a:p>
            <a:r>
              <a:rPr lang="en-US" dirty="0"/>
              <a:t>VERBAL:</a:t>
            </a:r>
          </a:p>
          <a:p>
            <a:r>
              <a:rPr lang="en-US" dirty="0" err="1"/>
              <a:t>Ev-i-dence</a:t>
            </a:r>
            <a:endParaRPr lang="en-US" dirty="0"/>
          </a:p>
          <a:p>
            <a:endParaRPr lang="en-US" dirty="0"/>
          </a:p>
          <a:p>
            <a:r>
              <a:rPr lang="en-US" dirty="0"/>
              <a:t>Let’s look for word parts.</a:t>
            </a:r>
            <a:r>
              <a:rPr lang="en-US" baseline="0" dirty="0"/>
              <a:t> Is there a prefix?</a:t>
            </a:r>
          </a:p>
          <a:p>
            <a:r>
              <a:rPr lang="en-US" baseline="0" dirty="0" err="1"/>
              <a:t>Ev</a:t>
            </a:r>
            <a:r>
              <a:rPr lang="en-US" baseline="0" dirty="0"/>
              <a:t> = time or age</a:t>
            </a:r>
          </a:p>
          <a:p>
            <a:endParaRPr lang="en-US" baseline="0" dirty="0"/>
          </a:p>
          <a:p>
            <a:r>
              <a:rPr lang="en-US" baseline="0" dirty="0"/>
              <a:t>Is there a suffix?</a:t>
            </a:r>
          </a:p>
          <a:p>
            <a:r>
              <a:rPr lang="en-US" baseline="0" dirty="0"/>
              <a:t>DENCE = action or process</a:t>
            </a:r>
          </a:p>
          <a:p>
            <a:endParaRPr lang="en-US" baseline="0" dirty="0"/>
          </a:p>
          <a:p>
            <a:r>
              <a:rPr lang="en-US" baseline="0" dirty="0"/>
              <a:t>What’s left? Can we slash it? Let’s look for the vowels and underline them.</a:t>
            </a:r>
            <a:endParaRPr lang="en-US" dirty="0"/>
          </a:p>
          <a:p>
            <a:endParaRPr lang="en-US" baseline="0" dirty="0"/>
          </a:p>
          <a:p>
            <a:r>
              <a:rPr lang="en-US" baseline="0" dirty="0"/>
              <a:t>WRITING:</a:t>
            </a:r>
          </a:p>
          <a:p>
            <a:r>
              <a:rPr lang="en-US" baseline="0" dirty="0"/>
              <a:t>Cue students to write the words on their worksheet (on the next slide)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D4EE-A777-D449-B37E-0667E047884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782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ANSWER: Students can check what they wrote in their</a:t>
            </a:r>
            <a:r>
              <a:rPr lang="en-US" baseline="0" dirty="0"/>
              <a:t> notes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D4EE-A777-D449-B37E-0667E047884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2078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INDEPENDENT (or partners, small groups, etc.).</a:t>
            </a:r>
            <a:r>
              <a:rPr lang="en-US" baseline="0" dirty="0"/>
              <a:t> </a:t>
            </a:r>
          </a:p>
          <a:p>
            <a:endParaRPr lang="en-US" baseline="0" dirty="0"/>
          </a:p>
          <a:p>
            <a:r>
              <a:rPr lang="en-US" baseline="0" dirty="0"/>
              <a:t>Students use their worksheet to test themselves, an elbow partner, etc. Teacher’s choice.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D4EE-A777-D449-B37E-0667E047884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5425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INDEPENDENT (or partners, small groups, etc.).</a:t>
            </a:r>
            <a:r>
              <a:rPr lang="en-US" baseline="0" dirty="0"/>
              <a:t> </a:t>
            </a:r>
          </a:p>
          <a:p>
            <a:endParaRPr lang="en-US" baseline="0" dirty="0"/>
          </a:p>
          <a:p>
            <a:r>
              <a:rPr lang="en-US" baseline="0" dirty="0"/>
              <a:t>Students come up with their own example and draw a picture with a caption on their worksheet. 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D4EE-A777-D449-B37E-0667E047884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5020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Play a Vocabulary Review Game from the list with this word and a few others you have</a:t>
            </a:r>
            <a:r>
              <a:rPr lang="en-US" baseline="0" dirty="0"/>
              <a:t> already taught.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D4EE-A777-D449-B37E-0667E047884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0560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6409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376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631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035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069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97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729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30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518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618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638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1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tif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506237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rgbClr val="0432FF"/>
                </a:solidFill>
              </a:rPr>
              <a:t>Evidence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0557" y="4322761"/>
            <a:ext cx="5468398" cy="1604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Example:</a:t>
            </a:r>
          </a:p>
          <a:p>
            <a:pPr marL="0" indent="0">
              <a:buNone/>
            </a:pPr>
            <a:r>
              <a:rPr lang="en-US" sz="3000" dirty="0"/>
              <a:t>The policeman collected all the </a:t>
            </a:r>
            <a:r>
              <a:rPr lang="en-US" sz="3000" b="1" dirty="0">
                <a:solidFill>
                  <a:srgbClr val="FF0000"/>
                </a:solidFill>
              </a:rPr>
              <a:t>evidence</a:t>
            </a:r>
            <a:r>
              <a:rPr lang="en-US" sz="3000" dirty="0">
                <a:solidFill>
                  <a:srgbClr val="FF0000"/>
                </a:solidFill>
              </a:rPr>
              <a:t> </a:t>
            </a:r>
            <a:r>
              <a:rPr lang="en-US" sz="3000" dirty="0"/>
              <a:t>of the crime before he could arrest the suspect.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38199" y="1360041"/>
            <a:ext cx="5252357" cy="181588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b="1" dirty="0"/>
              <a:t>Definition: </a:t>
            </a:r>
            <a:r>
              <a:rPr lang="en-US" sz="2800" b="1" dirty="0">
                <a:solidFill>
                  <a:srgbClr val="FF0000"/>
                </a:solidFill>
              </a:rPr>
              <a:t>Evidence </a:t>
            </a:r>
            <a:r>
              <a:rPr lang="en-US" sz="2800" b="1" dirty="0"/>
              <a:t>is something that you see, experience, read, or are told that makes you believe something is true.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614745" y="509702"/>
            <a:ext cx="3499945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Ways you might hear this word: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/>
              <a:t>Piece of </a:t>
            </a:r>
            <a:r>
              <a:rPr lang="en-US" sz="2400" b="1" dirty="0"/>
              <a:t>evidence 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/>
              <a:t>Strong </a:t>
            </a:r>
            <a:r>
              <a:rPr lang="en-US" sz="2400" b="1" dirty="0"/>
              <a:t>evidence 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/>
              <a:t>Lack of </a:t>
            </a:r>
            <a:r>
              <a:rPr lang="en-US" sz="2400" b="1" dirty="0"/>
              <a:t>evidence 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/>
              <a:t>Provide </a:t>
            </a:r>
            <a:r>
              <a:rPr lang="en-US" sz="2400" b="1" dirty="0"/>
              <a:t>evidence 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/>
              <a:t>Gather </a:t>
            </a:r>
            <a:r>
              <a:rPr lang="en-US" sz="2400" b="1" dirty="0"/>
              <a:t>evidence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361044" y="3175923"/>
            <a:ext cx="5767705" cy="83099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i="1" dirty="0"/>
              <a:t>Synonyms: clue, information, data </a:t>
            </a:r>
          </a:p>
          <a:p>
            <a:r>
              <a:rPr lang="en-US" sz="2400" i="1" dirty="0"/>
              <a:t>Antonyms: conceal, deny, hidden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199" y="3520262"/>
            <a:ext cx="4718101" cy="3108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02700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Evidence</a:t>
            </a:r>
            <a:br>
              <a:rPr lang="en-US" dirty="0"/>
            </a:b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01292" y="1575029"/>
            <a:ext cx="82894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What is the </a:t>
            </a:r>
            <a:r>
              <a:rPr lang="en-US" sz="3600" b="1" dirty="0">
                <a:solidFill>
                  <a:srgbClr val="FF0000"/>
                </a:solidFill>
              </a:rPr>
              <a:t>evidence </a:t>
            </a:r>
            <a:r>
              <a:rPr lang="en-US" sz="3600" dirty="0"/>
              <a:t>in each picture?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58585" y="5548639"/>
            <a:ext cx="51707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The </a:t>
            </a:r>
            <a:r>
              <a:rPr lang="en-US" sz="3600" b="1" dirty="0"/>
              <a:t>evidence</a:t>
            </a:r>
            <a:r>
              <a:rPr lang="en-US" sz="3600" dirty="0"/>
              <a:t> that the girl ate my brownie is _____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853855" y="414819"/>
            <a:ext cx="3499945" cy="120032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lvl="0"/>
            <a:r>
              <a:rPr lang="en-US" sz="2400" b="1" dirty="0"/>
              <a:t>Definition: something makes you believe something is true</a:t>
            </a:r>
            <a:endParaRPr lang="en-US" sz="24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7533" y="2623436"/>
            <a:ext cx="3598339" cy="239453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4227" y="2623436"/>
            <a:ext cx="4016641" cy="276276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074227" y="5548639"/>
            <a:ext cx="51707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The detective found _____ as </a:t>
            </a:r>
            <a:r>
              <a:rPr lang="en-US" sz="3600" b="1" dirty="0"/>
              <a:t>evidence</a:t>
            </a:r>
            <a:r>
              <a:rPr lang="en-US" sz="3600" dirty="0"/>
              <a:t> of an intruder. </a:t>
            </a:r>
          </a:p>
        </p:txBody>
      </p:sp>
    </p:spTree>
    <p:extLst>
      <p:ext uri="{BB962C8B-B14F-4D97-AF65-F5344CB8AC3E}">
        <p14:creationId xmlns:p14="http://schemas.microsoft.com/office/powerpoint/2010/main" val="1824748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4953" y="365125"/>
            <a:ext cx="10982093" cy="1788795"/>
          </a:xfrm>
        </p:spPr>
        <p:txBody>
          <a:bodyPr>
            <a:normAutofit/>
          </a:bodyPr>
          <a:lstStyle/>
          <a:p>
            <a:r>
              <a:rPr lang="en-US" sz="4000" b="1" dirty="0"/>
              <a:t>WORD STUDY:  </a:t>
            </a:r>
            <a:r>
              <a:rPr lang="en-US" sz="6000" b="1" dirty="0">
                <a:solidFill>
                  <a:srgbClr val="0432FF"/>
                </a:solidFill>
              </a:rPr>
              <a:t>Evidence</a:t>
            </a:r>
            <a:br>
              <a:rPr lang="en-US" dirty="0"/>
            </a:b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838199" y="1427040"/>
            <a:ext cx="10515600" cy="4351338"/>
          </a:xfrm>
        </p:spPr>
        <p:txBody>
          <a:bodyPr>
            <a:noAutofit/>
          </a:bodyPr>
          <a:lstStyle/>
          <a:p>
            <a:r>
              <a:rPr lang="en-US" sz="4000" dirty="0"/>
              <a:t>Directions:</a:t>
            </a:r>
          </a:p>
          <a:p>
            <a:pPr lvl="1"/>
            <a:r>
              <a:rPr lang="en-US" sz="3200" dirty="0"/>
              <a:t>Write the word on you paper in “Word Study”</a:t>
            </a:r>
          </a:p>
          <a:p>
            <a:pPr lvl="1"/>
            <a:r>
              <a:rPr lang="en-US" sz="3200" dirty="0"/>
              <a:t>Is there a prefix?</a:t>
            </a:r>
          </a:p>
          <a:p>
            <a:pPr lvl="2"/>
            <a:r>
              <a:rPr lang="en-US" sz="2400" dirty="0"/>
              <a:t>CIRCLE it</a:t>
            </a:r>
          </a:p>
          <a:p>
            <a:pPr lvl="1"/>
            <a:r>
              <a:rPr lang="en-US" sz="3200" dirty="0"/>
              <a:t>Is there a suffix?</a:t>
            </a:r>
          </a:p>
          <a:p>
            <a:pPr marL="1143000" lvl="3">
              <a:spcBef>
                <a:spcPts val="1000"/>
              </a:spcBef>
            </a:pPr>
            <a:r>
              <a:rPr lang="en-US" sz="2400" dirty="0"/>
              <a:t>CIRCLE it</a:t>
            </a:r>
          </a:p>
          <a:p>
            <a:pPr lvl="1"/>
            <a:r>
              <a:rPr lang="en-US" sz="3200" dirty="0"/>
              <a:t>What’s left (root/base)?</a:t>
            </a:r>
          </a:p>
          <a:p>
            <a:pPr lvl="2"/>
            <a:r>
              <a:rPr lang="en-US" sz="2800" dirty="0"/>
              <a:t>UNDERLINE each vowel or vowel team</a:t>
            </a:r>
          </a:p>
          <a:p>
            <a:pPr lvl="2"/>
            <a:r>
              <a:rPr lang="en-US" sz="2400" dirty="0"/>
              <a:t>Add slashes if it’s too long</a:t>
            </a:r>
          </a:p>
          <a:p>
            <a:pPr lvl="2"/>
            <a:r>
              <a:rPr lang="en-US" sz="2400" dirty="0"/>
              <a:t>Make sure there is a vowel in each section</a:t>
            </a:r>
          </a:p>
        </p:txBody>
      </p:sp>
    </p:spTree>
    <p:extLst>
      <p:ext uri="{BB962C8B-B14F-4D97-AF65-F5344CB8AC3E}">
        <p14:creationId xmlns:p14="http://schemas.microsoft.com/office/powerpoint/2010/main" val="10090362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/>
              <a:t>WORD STUDY: 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5343" y="1654402"/>
            <a:ext cx="10515600" cy="4486275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0" indent="0" algn="ctr">
              <a:buNone/>
            </a:pPr>
            <a:r>
              <a:rPr lang="en-US" sz="9600" dirty="0"/>
              <a:t>E/v</a:t>
            </a:r>
            <a:r>
              <a:rPr lang="en-US" sz="9600" u="sng" dirty="0"/>
              <a:t>i</a:t>
            </a:r>
            <a:r>
              <a:rPr lang="en-US" sz="9600" dirty="0"/>
              <a:t>d/</a:t>
            </a:r>
            <a:r>
              <a:rPr lang="en-US" sz="9600" dirty="0" err="1"/>
              <a:t>ence</a:t>
            </a:r>
          </a:p>
          <a:p>
            <a:pPr marL="0" indent="0" algn="ctr">
              <a:buNone/>
            </a:pPr>
            <a:endParaRPr lang="en-US" sz="6500" dirty="0"/>
          </a:p>
          <a:p>
            <a:pPr marL="1371600" lvl="3" indent="0">
              <a:buNone/>
            </a:pPr>
            <a:r>
              <a:rPr lang="en-US" sz="5200" dirty="0"/>
              <a:t>Prefix = </a:t>
            </a:r>
            <a:r>
              <a:rPr lang="en-US" sz="5200" dirty="0">
                <a:solidFill>
                  <a:srgbClr val="FF0000"/>
                </a:solidFill>
              </a:rPr>
              <a:t>E </a:t>
            </a:r>
            <a:r>
              <a:rPr lang="en-US" sz="5200" dirty="0"/>
              <a:t>(out)</a:t>
            </a:r>
            <a:endParaRPr lang="en-US" sz="5200" b="1" dirty="0">
              <a:cs typeface="Calibri"/>
            </a:endParaRPr>
          </a:p>
          <a:p>
            <a:pPr marL="1371600" lvl="3" indent="0">
              <a:buNone/>
            </a:pPr>
            <a:r>
              <a:rPr lang="en-US" sz="5200" dirty="0"/>
              <a:t>Suffix = </a:t>
            </a:r>
            <a:r>
              <a:rPr lang="en-US" sz="5200" dirty="0" err="1">
                <a:solidFill>
                  <a:srgbClr val="FF0000"/>
                </a:solidFill>
              </a:rPr>
              <a:t>ence</a:t>
            </a:r>
            <a:r>
              <a:rPr lang="en-US" sz="5200" dirty="0">
                <a:solidFill>
                  <a:srgbClr val="FF0000"/>
                </a:solidFill>
              </a:rPr>
              <a:t> </a:t>
            </a:r>
            <a:r>
              <a:rPr lang="en-US" sz="5200" dirty="0"/>
              <a:t>(action or process)</a:t>
            </a:r>
            <a:endParaRPr lang="en-US" sz="5200" dirty="0">
              <a:cs typeface="Calibri"/>
            </a:endParaRPr>
          </a:p>
          <a:p>
            <a:pPr marL="1371600" lvl="3" indent="0">
              <a:buNone/>
            </a:pPr>
            <a:r>
              <a:rPr lang="en-US" sz="5200" dirty="0"/>
              <a:t>What’s left = </a:t>
            </a:r>
            <a:r>
              <a:rPr lang="en-US" sz="5200" dirty="0">
                <a:solidFill>
                  <a:srgbClr val="FF0000"/>
                </a:solidFill>
              </a:rPr>
              <a:t>vid </a:t>
            </a:r>
            <a:r>
              <a:rPr lang="en-US" sz="5200" dirty="0"/>
              <a:t>(see)</a:t>
            </a:r>
            <a:endParaRPr lang="en-US" sz="5200" b="1" dirty="0">
              <a:cs typeface="Calibri"/>
            </a:endParaRPr>
          </a:p>
        </p:txBody>
      </p:sp>
      <p:sp>
        <p:nvSpPr>
          <p:cNvPr id="5" name="Oval 4"/>
          <p:cNvSpPr/>
          <p:nvPr/>
        </p:nvSpPr>
        <p:spPr>
          <a:xfrm>
            <a:off x="6051527" y="1394674"/>
            <a:ext cx="2414954" cy="180535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E03C2844-4608-4FEC-B559-A7F5F22B345F}"/>
              </a:ext>
            </a:extLst>
          </p:cNvPr>
          <p:cNvSpPr/>
          <p:nvPr/>
        </p:nvSpPr>
        <p:spPr>
          <a:xfrm>
            <a:off x="2253621" y="1479340"/>
            <a:ext cx="1761812" cy="121268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8244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Use your notes:</a:t>
            </a:r>
            <a:br>
              <a:rPr lang="en-US" dirty="0"/>
            </a:br>
            <a:r>
              <a:rPr lang="en-US" dirty="0"/>
              <a:t>	Quiz a partner!    </a:t>
            </a:r>
            <a:br>
              <a:rPr lang="en-US" dirty="0"/>
            </a:br>
            <a:r>
              <a:rPr lang="en-US" dirty="0"/>
              <a:t>	Test yourself.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000" b="1" dirty="0">
                <a:solidFill>
                  <a:srgbClr val="0432FF"/>
                </a:solidFill>
              </a:rPr>
              <a:t>Evidence</a:t>
            </a:r>
            <a:endParaRPr lang="en-US" sz="8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4168" y="3068830"/>
            <a:ext cx="4718101" cy="3108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3239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Draw a picture with caption on your paper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000" b="1" dirty="0">
                <a:solidFill>
                  <a:srgbClr val="0432FF"/>
                </a:solidFill>
              </a:rPr>
              <a:t>Evidence</a:t>
            </a:r>
            <a:endParaRPr lang="en-US" sz="8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6949" y="3203767"/>
            <a:ext cx="4718101" cy="3108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6948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Practice!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5500" y="1181100"/>
            <a:ext cx="8001000" cy="449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12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426</TotalTime>
  <Words>683</Words>
  <Application>Microsoft Office PowerPoint</Application>
  <PresentationFormat>Widescreen</PresentationFormat>
  <Paragraphs>113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Evidence </vt:lpstr>
      <vt:lpstr>Evidence </vt:lpstr>
      <vt:lpstr>WORD STUDY:  Evidence </vt:lpstr>
      <vt:lpstr>WORD STUDY:  </vt:lpstr>
      <vt:lpstr>Use your notes:  Quiz a partner!      Test yourself.</vt:lpstr>
      <vt:lpstr>Draw a picture with caption on your paper</vt:lpstr>
      <vt:lpstr>Practice!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 1</dc:title>
  <dc:creator>Microsoft Office User</dc:creator>
  <cp:lastModifiedBy>Microsoft Office User</cp:lastModifiedBy>
  <cp:revision>77</cp:revision>
  <dcterms:created xsi:type="dcterms:W3CDTF">2018-02-26T15:11:49Z</dcterms:created>
  <dcterms:modified xsi:type="dcterms:W3CDTF">2019-02-19T18:35:30Z</dcterms:modified>
</cp:coreProperties>
</file>