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346" r:id="rId2"/>
    <p:sldId id="332" r:id="rId3"/>
    <p:sldId id="358" r:id="rId4"/>
    <p:sldId id="420" r:id="rId5"/>
    <p:sldId id="419" r:id="rId6"/>
    <p:sldId id="258" r:id="rId7"/>
    <p:sldId id="335" r:id="rId8"/>
    <p:sldId id="334" r:id="rId9"/>
    <p:sldId id="370" r:id="rId10"/>
    <p:sldId id="389" r:id="rId11"/>
    <p:sldId id="418" r:id="rId12"/>
    <p:sldId id="421" r:id="rId13"/>
    <p:sldId id="423" r:id="rId14"/>
    <p:sldId id="424" r:id="rId15"/>
    <p:sldId id="425" r:id="rId16"/>
    <p:sldId id="42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4"/>
    <p:restoredTop sz="94514"/>
  </p:normalViewPr>
  <p:slideViewPr>
    <p:cSldViewPr snapToGrid="0" snapToObjects="1">
      <p:cViewPr varScale="1">
        <p:scale>
          <a:sx n="104" d="100"/>
          <a:sy n="104" d="100"/>
        </p:scale>
        <p:origin x="60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F0FB5-0FA7-9346-9D70-990359432435}" type="datetimeFigureOut">
              <a:rPr lang="en-US" smtClean="0"/>
              <a:t>7/14/17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8CA0C-3592-9944-9BF5-FDDD8785CA8C}" type="slidenum">
              <a:rPr lang="en-US" smtClean="0"/>
              <a:t>‹#›</a:t>
            </a:fld>
            <a:endParaRPr lang="en-US"/>
          </a:p>
        </p:txBody>
      </p:sp>
    </p:spTree>
    <p:extLst>
      <p:ext uri="{BB962C8B-B14F-4D97-AF65-F5344CB8AC3E}">
        <p14:creationId xmlns:p14="http://schemas.microsoft.com/office/powerpoint/2010/main" val="10516116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open their flash drives.</a:t>
            </a:r>
          </a:p>
          <a:p>
            <a:r>
              <a:rPr lang="en-US" dirty="0" smtClean="0"/>
              <a:t>These</a:t>
            </a:r>
            <a:r>
              <a:rPr lang="en-US" baseline="0" dirty="0" smtClean="0"/>
              <a:t> slides would be taught over a number of days. They will probably take multiple weeks for students to complete since this is their first exposure to these concepts.</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a:t>
            </a:fld>
            <a:endParaRPr lang="en-US"/>
          </a:p>
        </p:txBody>
      </p:sp>
    </p:spTree>
    <p:extLst>
      <p:ext uri="{BB962C8B-B14F-4D97-AF65-F5344CB8AC3E}">
        <p14:creationId xmlns:p14="http://schemas.microsoft.com/office/powerpoint/2010/main" val="1977597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a:t>
            </a:r>
            <a:r>
              <a:rPr lang="en-US" baseline="0" dirty="0" smtClean="0"/>
              <a:t>.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14</a:t>
            </a:fld>
            <a:endParaRPr lang="en-US"/>
          </a:p>
        </p:txBody>
      </p:sp>
    </p:spTree>
    <p:extLst>
      <p:ext uri="{BB962C8B-B14F-4D97-AF65-F5344CB8AC3E}">
        <p14:creationId xmlns:p14="http://schemas.microsoft.com/office/powerpoint/2010/main" val="2046361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15</a:t>
            </a:fld>
            <a:endParaRPr lang="en-US"/>
          </a:p>
        </p:txBody>
      </p:sp>
    </p:spTree>
    <p:extLst>
      <p:ext uri="{BB962C8B-B14F-4D97-AF65-F5344CB8AC3E}">
        <p14:creationId xmlns:p14="http://schemas.microsoft.com/office/powerpoint/2010/main" val="1325980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a:t>
            </a:r>
            <a:r>
              <a:rPr lang="en-US" baseline="0" dirty="0" smtClean="0"/>
              <a:t>.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16</a:t>
            </a:fld>
            <a:endParaRPr lang="en-US"/>
          </a:p>
        </p:txBody>
      </p:sp>
    </p:spTree>
    <p:extLst>
      <p:ext uri="{BB962C8B-B14F-4D97-AF65-F5344CB8AC3E}">
        <p14:creationId xmlns:p14="http://schemas.microsoft.com/office/powerpoint/2010/main" val="174020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r>
              <a:rPr lang="en-US" baseline="0" dirty="0" smtClean="0"/>
              <a:t> options:  give students 1 minute and have them write down as many words with graph as they can, or ask someone to lead you through LINCS with graph (on next slide), and then go around the room asking each person to give one word that contains this root.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2</a:t>
            </a:fld>
            <a:endParaRPr lang="en-US"/>
          </a:p>
        </p:txBody>
      </p:sp>
    </p:spTree>
    <p:extLst>
      <p:ext uri="{BB962C8B-B14F-4D97-AF65-F5344CB8AC3E}">
        <p14:creationId xmlns:p14="http://schemas.microsoft.com/office/powerpoint/2010/main" val="423810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½ the class do sentence number 1 and ½ the class do sentence number 2.</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6</a:t>
            </a:fld>
            <a:endParaRPr lang="en-US"/>
          </a:p>
        </p:txBody>
      </p:sp>
    </p:spTree>
    <p:extLst>
      <p:ext uri="{BB962C8B-B14F-4D97-AF65-F5344CB8AC3E}">
        <p14:creationId xmlns:p14="http://schemas.microsoft.com/office/powerpoint/2010/main" val="207994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r>
              <a:rPr lang="en-US" b="1" baseline="0" dirty="0" smtClean="0"/>
              <a:t>Have a brief conversation about how literal meaning “to lead away” doesn’t capture the essence (connotation) of the word.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7</a:t>
            </a:fld>
            <a:endParaRPr lang="en-US"/>
          </a:p>
        </p:txBody>
      </p:sp>
    </p:spTree>
    <p:extLst>
      <p:ext uri="{BB962C8B-B14F-4D97-AF65-F5344CB8AC3E}">
        <p14:creationId xmlns:p14="http://schemas.microsoft.com/office/powerpoint/2010/main" val="1427682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8</a:t>
            </a:fld>
            <a:endParaRPr lang="en-US"/>
          </a:p>
        </p:txBody>
      </p:sp>
    </p:spTree>
    <p:extLst>
      <p:ext uri="{BB962C8B-B14F-4D97-AF65-F5344CB8AC3E}">
        <p14:creationId xmlns:p14="http://schemas.microsoft.com/office/powerpoint/2010/main" val="1621413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9</a:t>
            </a:fld>
            <a:endParaRPr lang="en-US"/>
          </a:p>
        </p:txBody>
      </p:sp>
    </p:spTree>
    <p:extLst>
      <p:ext uri="{BB962C8B-B14F-4D97-AF65-F5344CB8AC3E}">
        <p14:creationId xmlns:p14="http://schemas.microsoft.com/office/powerpoint/2010/main" val="176865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10</a:t>
            </a:fld>
            <a:endParaRPr lang="en-US"/>
          </a:p>
        </p:txBody>
      </p:sp>
    </p:spTree>
    <p:extLst>
      <p:ext uri="{BB962C8B-B14F-4D97-AF65-F5344CB8AC3E}">
        <p14:creationId xmlns:p14="http://schemas.microsoft.com/office/powerpoint/2010/main" val="1852980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11</a:t>
            </a:fld>
            <a:endParaRPr lang="en-US"/>
          </a:p>
        </p:txBody>
      </p:sp>
    </p:spTree>
    <p:extLst>
      <p:ext uri="{BB962C8B-B14F-4D97-AF65-F5344CB8AC3E}">
        <p14:creationId xmlns:p14="http://schemas.microsoft.com/office/powerpoint/2010/main" val="1962885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13</a:t>
            </a:fld>
            <a:endParaRPr lang="en-US"/>
          </a:p>
        </p:txBody>
      </p:sp>
    </p:spTree>
    <p:extLst>
      <p:ext uri="{BB962C8B-B14F-4D97-AF65-F5344CB8AC3E}">
        <p14:creationId xmlns:p14="http://schemas.microsoft.com/office/powerpoint/2010/main" val="192132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23E4242-BEA9-C043-89F5-AC8556CD250F}" type="datetimeFigureOut">
              <a:rPr lang="en-US" smtClean="0"/>
              <a:t>7/14/17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23E4242-BEA9-C043-89F5-AC8556CD250F}" type="datetimeFigureOut">
              <a:rPr lang="en-US" smtClean="0"/>
              <a:t>7/14/17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unspecified-1.png"/>
          <p:cNvPicPr>
            <a:picLocks noChangeAspect="1"/>
          </p:cNvPicPr>
          <p:nvPr userDrawn="1"/>
        </p:nvPicPr>
        <p:blipFill rotWithShape="1">
          <a:blip r:embed="rId2">
            <a:extLst>
              <a:ext uri="{28A0092B-C50C-407E-A947-70E740481C1C}">
                <a14:useLocalDpi xmlns:a14="http://schemas.microsoft.com/office/drawing/2010/main" val="0"/>
              </a:ext>
            </a:extLst>
          </a:blip>
          <a:srcRect l="16668" r="17535"/>
          <a:stretch/>
        </p:blipFill>
        <p:spPr>
          <a:xfrm>
            <a:off x="7333343" y="605195"/>
            <a:ext cx="1429657" cy="9501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23E4242-BEA9-C043-89F5-AC8556CD250F}" type="datetimeFigureOut">
              <a:rPr lang="en-US" smtClean="0"/>
              <a:t>7/14/17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2C193328-F205-B244-9196-9FB44AAAF3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2933" y="4208929"/>
            <a:ext cx="7626435" cy="1048684"/>
          </a:xfrm>
        </p:spPr>
        <p:txBody>
          <a:bodyPr>
            <a:normAutofit/>
          </a:bodyPr>
          <a:lstStyle/>
          <a:p>
            <a:r>
              <a:rPr lang="en-US" dirty="0" smtClean="0"/>
              <a:t>Morphology Instruction</a:t>
            </a:r>
            <a:endParaRPr lang="en-US" dirty="0"/>
          </a:p>
        </p:txBody>
      </p:sp>
      <p:sp>
        <p:nvSpPr>
          <p:cNvPr id="3" name="Subtitle 2"/>
          <p:cNvSpPr>
            <a:spLocks noGrp="1"/>
          </p:cNvSpPr>
          <p:nvPr>
            <p:ph type="subTitle" idx="1"/>
          </p:nvPr>
        </p:nvSpPr>
        <p:spPr>
          <a:xfrm>
            <a:off x="1032933" y="5257800"/>
            <a:ext cx="7626435" cy="621792"/>
          </a:xfrm>
        </p:spPr>
        <p:txBody>
          <a:bodyPr>
            <a:noAutofit/>
          </a:bodyPr>
          <a:lstStyle/>
          <a:p>
            <a:pPr algn="ctr"/>
            <a:r>
              <a:rPr lang="en-US" sz="3600" i="1" dirty="0" smtClean="0"/>
              <a:t>port</a:t>
            </a:r>
            <a:endParaRPr lang="en-US" sz="3600" i="1" dirty="0"/>
          </a:p>
        </p:txBody>
      </p:sp>
      <p:pic>
        <p:nvPicPr>
          <p:cNvPr id="4" name="Picture 3" descr="unspecified-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1464" y="1218036"/>
            <a:ext cx="4724400" cy="2065942"/>
          </a:xfrm>
          <a:prstGeom prst="rect">
            <a:avLst/>
          </a:prstGeom>
        </p:spPr>
      </p:pic>
    </p:spTree>
    <p:extLst>
      <p:ext uri="{BB962C8B-B14F-4D97-AF65-F5344CB8AC3E}">
        <p14:creationId xmlns:p14="http://schemas.microsoft.com/office/powerpoint/2010/main" val="1221817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9845"/>
            <a:ext cx="7450667" cy="1735227"/>
          </a:xfrm>
        </p:spPr>
        <p:txBody>
          <a:bodyPr>
            <a:noAutofit/>
          </a:bodyPr>
          <a:lstStyle/>
          <a:p>
            <a:pPr marL="514350" indent="-514350"/>
            <a:r>
              <a:rPr lang="en-US" sz="3200" dirty="0" smtClean="0">
                <a:solidFill>
                  <a:srgbClr val="002060"/>
                </a:solidFill>
              </a:rPr>
              <a:t>1. The </a:t>
            </a:r>
            <a:r>
              <a:rPr lang="en-US" sz="3200" dirty="0">
                <a:solidFill>
                  <a:srgbClr val="002060"/>
                </a:solidFill>
              </a:rPr>
              <a:t>United States imports many toys from China.  California exports a lot of fruits and vegetables to other states.  </a:t>
            </a: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457200" y="3725326"/>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10982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966931" cy="646331"/>
          </a:xfrm>
          <a:prstGeom prst="rect">
            <a:avLst/>
          </a:prstGeom>
          <a:noFill/>
        </p:spPr>
        <p:txBody>
          <a:bodyPr wrap="none" rtlCol="0">
            <a:spAutoFit/>
          </a:bodyPr>
          <a:lstStyle/>
          <a:p>
            <a:r>
              <a:rPr lang="en-US" dirty="0"/>
              <a:t>i</a:t>
            </a:r>
            <a:r>
              <a:rPr lang="en-US" dirty="0" smtClean="0"/>
              <a:t>mport </a:t>
            </a:r>
          </a:p>
          <a:p>
            <a:r>
              <a:rPr lang="en-US" dirty="0" smtClean="0"/>
              <a:t>export</a:t>
            </a:r>
            <a:endParaRPr lang="en-US" dirty="0"/>
          </a:p>
        </p:txBody>
      </p:sp>
      <p:sp>
        <p:nvSpPr>
          <p:cNvPr id="6" name="TextBox 5"/>
          <p:cNvSpPr txBox="1"/>
          <p:nvPr/>
        </p:nvSpPr>
        <p:spPr>
          <a:xfrm>
            <a:off x="4696679" y="4238954"/>
            <a:ext cx="639919" cy="369332"/>
          </a:xfrm>
          <a:prstGeom prst="rect">
            <a:avLst/>
          </a:prstGeom>
          <a:noFill/>
        </p:spPr>
        <p:txBody>
          <a:bodyPr wrap="none" rtlCol="0">
            <a:spAutoFit/>
          </a:bodyPr>
          <a:lstStyle/>
          <a:p>
            <a:r>
              <a:rPr lang="en-US" dirty="0" smtClean="0"/>
              <a:t>port</a:t>
            </a:r>
            <a:endParaRPr lang="en-US" dirty="0"/>
          </a:p>
        </p:txBody>
      </p:sp>
      <p:sp>
        <p:nvSpPr>
          <p:cNvPr id="10" name="TextBox 9"/>
          <p:cNvSpPr txBox="1"/>
          <p:nvPr/>
        </p:nvSpPr>
        <p:spPr>
          <a:xfrm>
            <a:off x="5811600" y="3902670"/>
            <a:ext cx="1731564" cy="1477328"/>
          </a:xfrm>
          <a:prstGeom prst="rect">
            <a:avLst/>
          </a:prstGeom>
          <a:noFill/>
        </p:spPr>
        <p:txBody>
          <a:bodyPr wrap="square" rtlCol="0">
            <a:spAutoFit/>
          </a:bodyPr>
          <a:lstStyle/>
          <a:p>
            <a:r>
              <a:rPr lang="en-US" dirty="0" smtClean="0"/>
              <a:t>To carry something in;</a:t>
            </a:r>
          </a:p>
          <a:p>
            <a:r>
              <a:rPr lang="en-US" dirty="0" smtClean="0"/>
              <a:t>To carry something out</a:t>
            </a:r>
            <a:endParaRPr lang="en-US" dirty="0" smtClean="0"/>
          </a:p>
        </p:txBody>
      </p:sp>
      <p:sp>
        <p:nvSpPr>
          <p:cNvPr id="9" name="TextBox 8"/>
          <p:cNvSpPr txBox="1"/>
          <p:nvPr/>
        </p:nvSpPr>
        <p:spPr>
          <a:xfrm>
            <a:off x="2055386" y="4193588"/>
            <a:ext cx="447558" cy="646331"/>
          </a:xfrm>
          <a:prstGeom prst="rect">
            <a:avLst/>
          </a:prstGeom>
          <a:noFill/>
        </p:spPr>
        <p:txBody>
          <a:bodyPr wrap="none" rtlCol="0">
            <a:spAutoFit/>
          </a:bodyPr>
          <a:lstStyle/>
          <a:p>
            <a:r>
              <a:rPr lang="en-US" dirty="0" smtClean="0"/>
              <a:t>im</a:t>
            </a:r>
          </a:p>
          <a:p>
            <a:r>
              <a:rPr lang="en-US" dirty="0" smtClean="0"/>
              <a:t>ex</a:t>
            </a:r>
          </a:p>
        </p:txBody>
      </p:sp>
    </p:spTree>
    <p:extLst>
      <p:ext uri="{BB962C8B-B14F-4D97-AF65-F5344CB8AC3E}">
        <p14:creationId xmlns:p14="http://schemas.microsoft.com/office/powerpoint/2010/main" val="19867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82880"/>
            <a:ext cx="6508377" cy="1143000"/>
          </a:xfrm>
        </p:spPr>
        <p:txBody>
          <a:bodyPr/>
          <a:lstStyle/>
          <a:p>
            <a:r>
              <a:rPr lang="en-US" dirty="0" smtClean="0"/>
              <a:t>import/export </a:t>
            </a:r>
            <a:r>
              <a:rPr lang="en-US" dirty="0" smtClean="0"/>
              <a:t>Simon Says </a:t>
            </a:r>
            <a:endParaRPr lang="en-US" dirty="0"/>
          </a:p>
        </p:txBody>
      </p:sp>
      <p:sp>
        <p:nvSpPr>
          <p:cNvPr id="3" name="Content Placeholder 2"/>
          <p:cNvSpPr>
            <a:spLocks noGrp="1"/>
          </p:cNvSpPr>
          <p:nvPr>
            <p:ph idx="1"/>
          </p:nvPr>
        </p:nvSpPr>
        <p:spPr>
          <a:xfrm>
            <a:off x="457199" y="2060171"/>
            <a:ext cx="7140635" cy="4340629"/>
          </a:xfrm>
        </p:spPr>
        <p:txBody>
          <a:bodyPr>
            <a:normAutofit fontScale="92500" lnSpcReduction="20000"/>
          </a:bodyPr>
          <a:lstStyle/>
          <a:p>
            <a:pPr marL="457200" indent="-457200">
              <a:buAutoNum type="arabicPeriod"/>
            </a:pPr>
            <a:r>
              <a:rPr lang="en-US" dirty="0"/>
              <a:t>I</a:t>
            </a:r>
            <a:r>
              <a:rPr lang="en-US" dirty="0" smtClean="0"/>
              <a:t>mport </a:t>
            </a:r>
            <a:r>
              <a:rPr lang="en-US" dirty="0" smtClean="0"/>
              <a:t>a blank piece of paper to your </a:t>
            </a:r>
            <a:r>
              <a:rPr lang="en-US" dirty="0" smtClean="0"/>
              <a:t>desk.</a:t>
            </a:r>
          </a:p>
          <a:p>
            <a:pPr marL="457200" indent="-457200">
              <a:buAutoNum type="arabicPeriod"/>
            </a:pPr>
            <a:endParaRPr lang="en-US" dirty="0"/>
          </a:p>
          <a:p>
            <a:pPr marL="457200" indent="-457200">
              <a:buAutoNum type="arabicPeriod"/>
            </a:pPr>
            <a:r>
              <a:rPr lang="en-US" dirty="0" smtClean="0"/>
              <a:t>Export </a:t>
            </a:r>
            <a:r>
              <a:rPr lang="en-US" dirty="0" smtClean="0"/>
              <a:t>your pen/pencil to </a:t>
            </a:r>
            <a:r>
              <a:rPr lang="en-US" dirty="0" smtClean="0"/>
              <a:t>my desk</a:t>
            </a:r>
            <a:endParaRPr lang="en-US" dirty="0" smtClean="0"/>
          </a:p>
          <a:p>
            <a:pPr marL="0" indent="0">
              <a:buNone/>
            </a:pPr>
            <a:endParaRPr lang="en-US" dirty="0"/>
          </a:p>
          <a:p>
            <a:pPr marL="457200" indent="-457200">
              <a:buAutoNum type="arabicPeriod" startAt="3"/>
            </a:pPr>
            <a:r>
              <a:rPr lang="en-US" dirty="0" smtClean="0"/>
              <a:t>Import </a:t>
            </a:r>
            <a:r>
              <a:rPr lang="en-US" dirty="0" smtClean="0"/>
              <a:t>a piece of candy to to your </a:t>
            </a:r>
            <a:r>
              <a:rPr lang="en-US" dirty="0" smtClean="0"/>
              <a:t>desk</a:t>
            </a:r>
          </a:p>
          <a:p>
            <a:pPr marL="457200" indent="-457200">
              <a:buAutoNum type="arabicPeriod" startAt="3"/>
            </a:pPr>
            <a:endParaRPr lang="en-US" dirty="0"/>
          </a:p>
          <a:p>
            <a:pPr marL="457200" indent="-457200">
              <a:buAutoNum type="arabicPeriod" startAt="3"/>
            </a:pPr>
            <a:r>
              <a:rPr lang="en-US" dirty="0"/>
              <a:t>E</a:t>
            </a:r>
            <a:r>
              <a:rPr lang="en-US" dirty="0" smtClean="0"/>
              <a:t>xport </a:t>
            </a:r>
            <a:r>
              <a:rPr lang="en-US" dirty="0" smtClean="0"/>
              <a:t>that same piece of candy to your </a:t>
            </a:r>
            <a:r>
              <a:rPr lang="en-US" dirty="0" smtClean="0"/>
              <a:t>neighbor’s </a:t>
            </a:r>
            <a:r>
              <a:rPr lang="en-US" dirty="0" smtClean="0"/>
              <a:t>desk. </a:t>
            </a:r>
          </a:p>
          <a:p>
            <a:pPr marL="0" indent="0">
              <a:buNone/>
            </a:pP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30910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9845"/>
            <a:ext cx="7450667" cy="1735227"/>
          </a:xfrm>
        </p:spPr>
        <p:txBody>
          <a:bodyPr>
            <a:noAutofit/>
          </a:bodyPr>
          <a:lstStyle/>
          <a:p>
            <a:r>
              <a:rPr lang="en-US" sz="3200" dirty="0" smtClean="0">
                <a:solidFill>
                  <a:srgbClr val="002060"/>
                </a:solidFill>
              </a:rPr>
              <a:t>1. </a:t>
            </a:r>
            <a:r>
              <a:rPr lang="en-US" sz="3200" dirty="0">
                <a:solidFill>
                  <a:srgbClr val="002060"/>
                </a:solidFill>
              </a:rPr>
              <a:t>The beams supported the building.</a:t>
            </a: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457200" y="2777058"/>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72058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027845" cy="369332"/>
          </a:xfrm>
          <a:prstGeom prst="rect">
            <a:avLst/>
          </a:prstGeom>
          <a:noFill/>
        </p:spPr>
        <p:txBody>
          <a:bodyPr wrap="none" rtlCol="0">
            <a:spAutoFit/>
          </a:bodyPr>
          <a:lstStyle/>
          <a:p>
            <a:r>
              <a:rPr lang="en-US" dirty="0" smtClean="0"/>
              <a:t>support</a:t>
            </a:r>
            <a:endParaRPr lang="en-US" dirty="0"/>
          </a:p>
        </p:txBody>
      </p:sp>
      <p:sp>
        <p:nvSpPr>
          <p:cNvPr id="6" name="TextBox 5"/>
          <p:cNvSpPr txBox="1"/>
          <p:nvPr/>
        </p:nvSpPr>
        <p:spPr>
          <a:xfrm>
            <a:off x="4696679" y="4238954"/>
            <a:ext cx="639919" cy="369332"/>
          </a:xfrm>
          <a:prstGeom prst="rect">
            <a:avLst/>
          </a:prstGeom>
          <a:noFill/>
        </p:spPr>
        <p:txBody>
          <a:bodyPr wrap="none" rtlCol="0">
            <a:spAutoFit/>
          </a:bodyPr>
          <a:lstStyle/>
          <a:p>
            <a:r>
              <a:rPr lang="en-US" dirty="0" smtClean="0"/>
              <a:t>port</a:t>
            </a:r>
            <a:endParaRPr lang="en-US" dirty="0"/>
          </a:p>
        </p:txBody>
      </p:sp>
      <p:sp>
        <p:nvSpPr>
          <p:cNvPr id="10" name="TextBox 9"/>
          <p:cNvSpPr txBox="1"/>
          <p:nvPr/>
        </p:nvSpPr>
        <p:spPr>
          <a:xfrm>
            <a:off x="5811600" y="3902670"/>
            <a:ext cx="1731564" cy="646331"/>
          </a:xfrm>
          <a:prstGeom prst="rect">
            <a:avLst/>
          </a:prstGeom>
          <a:noFill/>
        </p:spPr>
        <p:txBody>
          <a:bodyPr wrap="square" rtlCol="0">
            <a:spAutoFit/>
          </a:bodyPr>
          <a:lstStyle/>
          <a:p>
            <a:r>
              <a:rPr lang="en-US" dirty="0" smtClean="0"/>
              <a:t>To carry from </a:t>
            </a:r>
          </a:p>
          <a:p>
            <a:r>
              <a:rPr lang="en-US" dirty="0"/>
              <a:t>u</a:t>
            </a:r>
            <a:r>
              <a:rPr lang="en-US" dirty="0" smtClean="0"/>
              <a:t>nderneath </a:t>
            </a:r>
            <a:endParaRPr lang="en-US" dirty="0" smtClean="0"/>
          </a:p>
        </p:txBody>
      </p:sp>
      <p:sp>
        <p:nvSpPr>
          <p:cNvPr id="9" name="TextBox 8"/>
          <p:cNvSpPr txBox="1"/>
          <p:nvPr/>
        </p:nvSpPr>
        <p:spPr>
          <a:xfrm>
            <a:off x="1960046" y="4179669"/>
            <a:ext cx="742511" cy="923330"/>
          </a:xfrm>
          <a:prstGeom prst="rect">
            <a:avLst/>
          </a:prstGeom>
          <a:noFill/>
        </p:spPr>
        <p:txBody>
          <a:bodyPr wrap="none" rtlCol="0">
            <a:spAutoFit/>
          </a:bodyPr>
          <a:lstStyle/>
          <a:p>
            <a:r>
              <a:rPr lang="en-US" dirty="0" smtClean="0"/>
              <a:t>sup</a:t>
            </a:r>
          </a:p>
          <a:p>
            <a:r>
              <a:rPr lang="en-US" dirty="0" smtClean="0"/>
              <a:t>(sub)</a:t>
            </a:r>
          </a:p>
          <a:p>
            <a:endParaRPr lang="en-US" dirty="0" smtClean="0"/>
          </a:p>
        </p:txBody>
      </p:sp>
    </p:spTree>
    <p:extLst>
      <p:ext uri="{BB962C8B-B14F-4D97-AF65-F5344CB8AC3E}">
        <p14:creationId xmlns:p14="http://schemas.microsoft.com/office/powerpoint/2010/main" val="213815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9845"/>
            <a:ext cx="7450667" cy="1735227"/>
          </a:xfrm>
        </p:spPr>
        <p:txBody>
          <a:bodyPr>
            <a:noAutofit/>
          </a:bodyPr>
          <a:lstStyle/>
          <a:p>
            <a:r>
              <a:rPr lang="en-US" sz="3200" dirty="0">
                <a:solidFill>
                  <a:srgbClr val="002060"/>
                </a:solidFill>
              </a:rPr>
              <a:t>The government of that country is planning to deport thousands of people. </a:t>
            </a:r>
            <a:r>
              <a:rPr lang="en-US" sz="3200" dirty="0"/>
              <a:t/>
            </a:r>
            <a:br>
              <a:rPr lang="en-US" sz="3200"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457200" y="2777058"/>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22457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949299" cy="369332"/>
          </a:xfrm>
          <a:prstGeom prst="rect">
            <a:avLst/>
          </a:prstGeom>
          <a:noFill/>
        </p:spPr>
        <p:txBody>
          <a:bodyPr wrap="none" rtlCol="0">
            <a:spAutoFit/>
          </a:bodyPr>
          <a:lstStyle/>
          <a:p>
            <a:r>
              <a:rPr lang="en-US" dirty="0" smtClean="0"/>
              <a:t>deport</a:t>
            </a:r>
            <a:endParaRPr lang="en-US" dirty="0"/>
          </a:p>
        </p:txBody>
      </p:sp>
      <p:sp>
        <p:nvSpPr>
          <p:cNvPr id="6" name="TextBox 5"/>
          <p:cNvSpPr txBox="1"/>
          <p:nvPr/>
        </p:nvSpPr>
        <p:spPr>
          <a:xfrm>
            <a:off x="4696679" y="4238954"/>
            <a:ext cx="639919" cy="369332"/>
          </a:xfrm>
          <a:prstGeom prst="rect">
            <a:avLst/>
          </a:prstGeom>
          <a:noFill/>
        </p:spPr>
        <p:txBody>
          <a:bodyPr wrap="none" rtlCol="0">
            <a:spAutoFit/>
          </a:bodyPr>
          <a:lstStyle/>
          <a:p>
            <a:r>
              <a:rPr lang="en-US" dirty="0" smtClean="0"/>
              <a:t>port</a:t>
            </a:r>
            <a:endParaRPr lang="en-US" dirty="0"/>
          </a:p>
        </p:txBody>
      </p:sp>
      <p:sp>
        <p:nvSpPr>
          <p:cNvPr id="10" name="TextBox 9"/>
          <p:cNvSpPr txBox="1"/>
          <p:nvPr/>
        </p:nvSpPr>
        <p:spPr>
          <a:xfrm>
            <a:off x="5811600" y="3902670"/>
            <a:ext cx="1731564" cy="923330"/>
          </a:xfrm>
          <a:prstGeom prst="rect">
            <a:avLst/>
          </a:prstGeom>
          <a:noFill/>
        </p:spPr>
        <p:txBody>
          <a:bodyPr wrap="square" rtlCol="0">
            <a:spAutoFit/>
          </a:bodyPr>
          <a:lstStyle/>
          <a:p>
            <a:r>
              <a:rPr lang="en-US" dirty="0" smtClean="0"/>
              <a:t>To carry away from </a:t>
            </a:r>
          </a:p>
          <a:p>
            <a:r>
              <a:rPr lang="en-US" dirty="0" smtClean="0"/>
              <a:t> </a:t>
            </a:r>
            <a:endParaRPr lang="en-US" dirty="0" smtClean="0"/>
          </a:p>
        </p:txBody>
      </p:sp>
      <p:sp>
        <p:nvSpPr>
          <p:cNvPr id="9" name="TextBox 8"/>
          <p:cNvSpPr txBox="1"/>
          <p:nvPr/>
        </p:nvSpPr>
        <p:spPr>
          <a:xfrm>
            <a:off x="1960046" y="4179669"/>
            <a:ext cx="494046" cy="646331"/>
          </a:xfrm>
          <a:prstGeom prst="rect">
            <a:avLst/>
          </a:prstGeom>
          <a:noFill/>
        </p:spPr>
        <p:txBody>
          <a:bodyPr wrap="none" rtlCol="0">
            <a:spAutoFit/>
          </a:bodyPr>
          <a:lstStyle/>
          <a:p>
            <a:r>
              <a:rPr lang="en-US" dirty="0" smtClean="0"/>
              <a:t>de</a:t>
            </a:r>
          </a:p>
          <a:p>
            <a:endParaRPr lang="en-US" dirty="0" smtClean="0"/>
          </a:p>
        </p:txBody>
      </p:sp>
    </p:spTree>
    <p:extLst>
      <p:ext uri="{BB962C8B-B14F-4D97-AF65-F5344CB8AC3E}">
        <p14:creationId xmlns:p14="http://schemas.microsoft.com/office/powerpoint/2010/main" val="131284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root? </a:t>
            </a:r>
            <a:endParaRPr lang="en-US" dirty="0"/>
          </a:p>
        </p:txBody>
      </p:sp>
      <p:sp>
        <p:nvSpPr>
          <p:cNvPr id="3" name="Content Placeholder 2"/>
          <p:cNvSpPr>
            <a:spLocks noGrp="1"/>
          </p:cNvSpPr>
          <p:nvPr>
            <p:ph idx="1"/>
          </p:nvPr>
        </p:nvSpPr>
        <p:spPr>
          <a:xfrm>
            <a:off x="590203" y="1363287"/>
            <a:ext cx="7423266" cy="4904509"/>
          </a:xfrm>
        </p:spPr>
        <p:txBody>
          <a:bodyPr>
            <a:normAutofit fontScale="62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t> </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geography</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eject</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introduce</a:t>
            </a:r>
            <a:endParaRPr lang="en-US" sz="7200" dirty="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benign</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a:solidFill>
                  <a:srgbClr val="002060"/>
                </a:solidFill>
              </a:rPr>
              <a:t>c</a:t>
            </a:r>
            <a:r>
              <a:rPr lang="en-US" sz="7200" dirty="0" smtClean="0">
                <a:solidFill>
                  <a:srgbClr val="002060"/>
                </a:solidFill>
              </a:rPr>
              <a:t>redential</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a:solidFill>
                  <a:srgbClr val="002060"/>
                </a:solidFill>
              </a:rPr>
              <a:t>p</a:t>
            </a:r>
            <a:r>
              <a:rPr lang="en-US" sz="7200" dirty="0" smtClean="0">
                <a:solidFill>
                  <a:srgbClr val="002060"/>
                </a:solidFill>
              </a:rPr>
              <a:t>rimary </a:t>
            </a:r>
            <a:r>
              <a:rPr lang="en-US" sz="7200" dirty="0" smtClean="0">
                <a:solidFill>
                  <a:srgbClr val="002060"/>
                </a:solidFill>
              </a:rPr>
              <a:t>source</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subservient</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a:solidFill>
                <a:srgbClr val="002060"/>
              </a:solidFill>
            </a:endParaRPr>
          </a:p>
        </p:txBody>
      </p:sp>
    </p:spTree>
    <p:extLst>
      <p:ext uri="{BB962C8B-B14F-4D97-AF65-F5344CB8AC3E}">
        <p14:creationId xmlns:p14="http://schemas.microsoft.com/office/powerpoint/2010/main" val="143766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with LINCS</a:t>
            </a:r>
            <a:endParaRPr lang="en-US" dirty="0"/>
          </a:p>
        </p:txBody>
      </p:sp>
      <p:sp>
        <p:nvSpPr>
          <p:cNvPr id="3" name="Content Placeholder 2"/>
          <p:cNvSpPr>
            <a:spLocks noGrp="1"/>
          </p:cNvSpPr>
          <p:nvPr>
            <p:ph idx="1"/>
          </p:nvPr>
        </p:nvSpPr>
        <p:spPr>
          <a:xfrm>
            <a:off x="457200" y="2160516"/>
            <a:ext cx="8229600" cy="3965647"/>
          </a:xfrm>
        </p:spPr>
        <p:txBody>
          <a:bodyPr/>
          <a:lstStyle/>
          <a:p>
            <a:pPr marL="514350" indent="-514350">
              <a:buAutoNum type="arabicPeriod"/>
            </a:pPr>
            <a:r>
              <a:rPr lang="en-US" dirty="0" smtClean="0"/>
              <a:t>What is the story? </a:t>
            </a:r>
          </a:p>
          <a:p>
            <a:pPr marL="514350" indent="-514350">
              <a:buAutoNum type="arabicPeriod"/>
            </a:pPr>
            <a:r>
              <a:rPr lang="en-US" dirty="0" smtClean="0"/>
              <a:t>What is the reminding word?</a:t>
            </a:r>
          </a:p>
          <a:p>
            <a:pPr marL="514350" indent="-514350">
              <a:buAutoNum type="arabicPeriod"/>
            </a:pPr>
            <a:r>
              <a:rPr lang="en-US" dirty="0" smtClean="0"/>
              <a:t>What is the word? </a:t>
            </a:r>
          </a:p>
          <a:p>
            <a:pPr marL="514350" indent="-514350">
              <a:buAutoNum type="arabicPeriod"/>
            </a:pPr>
            <a:r>
              <a:rPr lang="en-US" dirty="0" smtClean="0"/>
              <a:t>What is the definition?</a:t>
            </a:r>
            <a:endParaRPr lang="en-US" dirty="0"/>
          </a:p>
        </p:txBody>
      </p:sp>
    </p:spTree>
    <p:extLst>
      <p:ext uri="{BB962C8B-B14F-4D97-AF65-F5344CB8AC3E}">
        <p14:creationId xmlns:p14="http://schemas.microsoft.com/office/powerpoint/2010/main" val="1509337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4-07-24 at 12.57.49 PM.png"/>
          <p:cNvPicPr>
            <a:picLocks noGrp="1" noChangeAspect="1"/>
          </p:cNvPicPr>
          <p:nvPr>
            <p:ph idx="1"/>
          </p:nvPr>
        </p:nvPicPr>
        <p:blipFill>
          <a:blip r:embed="rId2">
            <a:extLst>
              <a:ext uri="{28A0092B-C50C-407E-A947-70E740481C1C}">
                <a14:useLocalDpi xmlns:a14="http://schemas.microsoft.com/office/drawing/2010/main" val="0"/>
              </a:ext>
            </a:extLst>
          </a:blip>
          <a:srcRect t="-45405" b="-45405"/>
          <a:stretch>
            <a:fillRect/>
          </a:stretch>
        </p:blipFill>
        <p:spPr>
          <a:xfrm>
            <a:off x="289475" y="1962064"/>
            <a:ext cx="8229600" cy="4525963"/>
          </a:xfrm>
        </p:spPr>
      </p:pic>
      <p:sp>
        <p:nvSpPr>
          <p:cNvPr id="5" name="TextBox 4"/>
          <p:cNvSpPr txBox="1"/>
          <p:nvPr/>
        </p:nvSpPr>
        <p:spPr>
          <a:xfrm>
            <a:off x="790703" y="3541223"/>
            <a:ext cx="1351786" cy="584775"/>
          </a:xfrm>
          <a:prstGeom prst="rect">
            <a:avLst/>
          </a:prstGeom>
          <a:noFill/>
        </p:spPr>
        <p:txBody>
          <a:bodyPr wrap="square" rtlCol="0">
            <a:spAutoFit/>
          </a:bodyPr>
          <a:lstStyle/>
          <a:p>
            <a:r>
              <a:rPr lang="en-US" sz="3200" dirty="0" smtClean="0"/>
              <a:t>port</a:t>
            </a:r>
            <a:endParaRPr lang="en-US" sz="3200" dirty="0"/>
          </a:p>
        </p:txBody>
      </p:sp>
      <p:sp>
        <p:nvSpPr>
          <p:cNvPr id="9" name="TextBox 8"/>
          <p:cNvSpPr txBox="1"/>
          <p:nvPr/>
        </p:nvSpPr>
        <p:spPr>
          <a:xfrm>
            <a:off x="4491789" y="3541223"/>
            <a:ext cx="2138948" cy="646331"/>
          </a:xfrm>
          <a:prstGeom prst="rect">
            <a:avLst/>
          </a:prstGeom>
          <a:noFill/>
        </p:spPr>
        <p:txBody>
          <a:bodyPr wrap="square" rtlCol="0">
            <a:spAutoFit/>
          </a:bodyPr>
          <a:lstStyle/>
          <a:p>
            <a:r>
              <a:rPr lang="en-US" sz="3600" dirty="0" smtClean="0"/>
              <a:t> </a:t>
            </a:r>
            <a:endParaRPr lang="en-US" sz="3600" dirty="0"/>
          </a:p>
        </p:txBody>
      </p:sp>
      <p:sp>
        <p:nvSpPr>
          <p:cNvPr id="2" name="TextBox 1"/>
          <p:cNvSpPr txBox="1"/>
          <p:nvPr/>
        </p:nvSpPr>
        <p:spPr>
          <a:xfrm>
            <a:off x="790703" y="4491334"/>
            <a:ext cx="1351786" cy="584775"/>
          </a:xfrm>
          <a:prstGeom prst="rect">
            <a:avLst/>
          </a:prstGeom>
          <a:noFill/>
        </p:spPr>
        <p:txBody>
          <a:bodyPr wrap="square" rtlCol="0">
            <a:spAutoFit/>
          </a:bodyPr>
          <a:lstStyle/>
          <a:p>
            <a:r>
              <a:rPr lang="en-US" sz="3200" dirty="0"/>
              <a:t>p</a:t>
            </a:r>
            <a:r>
              <a:rPr lang="en-US" sz="3200" dirty="0" smtClean="0"/>
              <a:t>ork</a:t>
            </a:r>
            <a:r>
              <a:rPr lang="en-US" dirty="0" smtClean="0"/>
              <a:t> </a:t>
            </a:r>
            <a:endParaRPr lang="en-US" dirty="0"/>
          </a:p>
        </p:txBody>
      </p:sp>
      <p:sp>
        <p:nvSpPr>
          <p:cNvPr id="6" name="TextBox 5"/>
          <p:cNvSpPr txBox="1"/>
          <p:nvPr/>
        </p:nvSpPr>
        <p:spPr>
          <a:xfrm>
            <a:off x="6995787" y="3983503"/>
            <a:ext cx="924557" cy="707886"/>
          </a:xfrm>
          <a:prstGeom prst="rect">
            <a:avLst/>
          </a:prstGeom>
          <a:noFill/>
        </p:spPr>
        <p:txBody>
          <a:bodyPr wrap="square" rtlCol="0">
            <a:spAutoFit/>
          </a:bodyPr>
          <a:lstStyle/>
          <a:p>
            <a:r>
              <a:rPr lang="en-US" sz="2000" dirty="0" smtClean="0"/>
              <a:t>To carry </a:t>
            </a:r>
            <a:r>
              <a:rPr lang="en-US" dirty="0" smtClean="0"/>
              <a:t> </a:t>
            </a:r>
            <a:endParaRPr lang="en-US" dirty="0"/>
          </a:p>
        </p:txBody>
      </p:sp>
      <p:sp>
        <p:nvSpPr>
          <p:cNvPr id="7" name="TextBox 6"/>
          <p:cNvSpPr txBox="1"/>
          <p:nvPr/>
        </p:nvSpPr>
        <p:spPr>
          <a:xfrm>
            <a:off x="2643718" y="3871835"/>
            <a:ext cx="1848072" cy="1015663"/>
          </a:xfrm>
          <a:prstGeom prst="rect">
            <a:avLst/>
          </a:prstGeom>
          <a:noFill/>
        </p:spPr>
        <p:txBody>
          <a:bodyPr wrap="square" rtlCol="0">
            <a:spAutoFit/>
          </a:bodyPr>
          <a:lstStyle/>
          <a:p>
            <a:r>
              <a:rPr lang="en-US" sz="2000" dirty="0" smtClean="0"/>
              <a:t>I carried the pork on my shoulder.</a:t>
            </a:r>
            <a:r>
              <a:rPr lang="en-US" dirty="0" smtClean="0"/>
              <a:t> </a:t>
            </a:r>
            <a:endParaRPr lang="en-US" dirty="0"/>
          </a:p>
        </p:txBody>
      </p:sp>
      <p:pic>
        <p:nvPicPr>
          <p:cNvPr id="3" name="Picture 2" descr="Unknown.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5239" y="3871835"/>
            <a:ext cx="1578524" cy="886930"/>
          </a:xfrm>
          <a:prstGeom prst="rect">
            <a:avLst/>
          </a:prstGeom>
        </p:spPr>
      </p:pic>
    </p:spTree>
    <p:extLst>
      <p:ext uri="{BB962C8B-B14F-4D97-AF65-F5344CB8AC3E}">
        <p14:creationId xmlns:p14="http://schemas.microsoft.com/office/powerpoint/2010/main" val="2049628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Screen Shot 2016-03-30 at 2.45.46 PM.png"/>
          <p:cNvPicPr>
            <a:picLocks noGrp="1" noChangeAspect="1"/>
          </p:cNvPicPr>
          <p:nvPr>
            <p:ph idx="1"/>
          </p:nvPr>
        </p:nvPicPr>
        <p:blipFill>
          <a:blip r:embed="rId2">
            <a:extLst>
              <a:ext uri="{28A0092B-C50C-407E-A947-70E740481C1C}">
                <a14:useLocalDpi xmlns:a14="http://schemas.microsoft.com/office/drawing/2010/main" val="0"/>
              </a:ext>
            </a:extLst>
          </a:blip>
          <a:srcRect l="-47185" r="-47185"/>
          <a:stretch>
            <a:fillRect/>
          </a:stretch>
        </p:blipFill>
        <p:spPr>
          <a:xfrm>
            <a:off x="-224445" y="648393"/>
            <a:ext cx="8771643" cy="5278265"/>
          </a:xfrm>
        </p:spPr>
      </p:pic>
    </p:spTree>
    <p:extLst>
      <p:ext uri="{BB962C8B-B14F-4D97-AF65-F5344CB8AC3E}">
        <p14:creationId xmlns:p14="http://schemas.microsoft.com/office/powerpoint/2010/main" val="7124211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dirty="0"/>
              <a:t> </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256905" y="2057400"/>
            <a:ext cx="8887095" cy="3335352"/>
          </a:xfrm>
        </p:spPr>
        <p:txBody>
          <a:bodyPr>
            <a:normAutofit fontScale="40000" lnSpcReduction="20000"/>
          </a:bodyPr>
          <a:lstStyle/>
          <a:p>
            <a:pPr marL="514350" indent="-514350">
              <a:buAutoNum type="alphaLcPeriod"/>
            </a:pPr>
            <a:endParaRPr lang="en-US" dirty="0" smtClean="0"/>
          </a:p>
          <a:p>
            <a:pPr marL="514350" indent="-514350">
              <a:buAutoNum type="alphaLcPeriod"/>
            </a:pPr>
            <a:endParaRPr lang="en-US" dirty="0"/>
          </a:p>
          <a:p>
            <a:pPr marL="514350" indent="-514350">
              <a:buAutoNum type="alphaLcPeriod"/>
            </a:pPr>
            <a:endParaRPr lang="en-US" dirty="0" smtClean="0"/>
          </a:p>
          <a:p>
            <a:pPr marL="514350" indent="-514350">
              <a:buAutoNum type="alphaLcPeriod"/>
            </a:pPr>
            <a:endParaRPr lang="en-US" dirty="0"/>
          </a:p>
          <a:p>
            <a:pPr marL="514350" indent="-514350">
              <a:buAutoNum type="alphaLcPeriod"/>
            </a:pPr>
            <a:r>
              <a:rPr lang="en-US" sz="7000" dirty="0" smtClean="0"/>
              <a:t>Do you recognize the root? (whiteboard)</a:t>
            </a:r>
          </a:p>
          <a:p>
            <a:pPr marL="514350" indent="-514350">
              <a:buAutoNum type="alphaLcPeriod"/>
            </a:pPr>
            <a:r>
              <a:rPr lang="en-US" sz="7000" dirty="0" smtClean="0"/>
              <a:t>Try out the meaning of the root in the sentence.</a:t>
            </a:r>
          </a:p>
          <a:p>
            <a:pPr marL="514350" indent="-514350">
              <a:buAutoNum type="alphaLcPeriod"/>
            </a:pPr>
            <a:r>
              <a:rPr lang="en-US" sz="7000" dirty="0" smtClean="0"/>
              <a:t>What do you think the word means? </a:t>
            </a:r>
          </a:p>
          <a:p>
            <a:pPr marL="514350" indent="-514350">
              <a:buAutoNum type="arabicPeriod"/>
            </a:pPr>
            <a:endParaRPr lang="en-US" sz="2500" dirty="0"/>
          </a:p>
        </p:txBody>
      </p:sp>
      <p:sp>
        <p:nvSpPr>
          <p:cNvPr id="4" name="Rectangle 3"/>
          <p:cNvSpPr/>
          <p:nvPr/>
        </p:nvSpPr>
        <p:spPr>
          <a:xfrm>
            <a:off x="457199" y="914400"/>
            <a:ext cx="7336971" cy="1569660"/>
          </a:xfrm>
          <a:prstGeom prst="rect">
            <a:avLst/>
          </a:prstGeom>
        </p:spPr>
        <p:txBody>
          <a:bodyPr wrap="square">
            <a:spAutoFit/>
          </a:bodyPr>
          <a:lstStyle/>
          <a:p>
            <a:pPr marL="514350" indent="-514350">
              <a:buAutoNum type="arabicPeriod"/>
            </a:pPr>
            <a:r>
              <a:rPr lang="en-US" sz="3200" dirty="0">
                <a:solidFill>
                  <a:srgbClr val="002060"/>
                </a:solidFill>
              </a:rPr>
              <a:t>The primary advantage of a laptop is that it is portable. </a:t>
            </a:r>
          </a:p>
          <a:p>
            <a:pPr marL="406400" indent="-406400"/>
            <a:endParaRPr lang="en-US" sz="3200" dirty="0">
              <a:solidFill>
                <a:srgbClr val="002060"/>
              </a:solidFill>
            </a:endParaRPr>
          </a:p>
        </p:txBody>
      </p:sp>
    </p:spTree>
    <p:extLst>
      <p:ext uri="{BB962C8B-B14F-4D97-AF65-F5344CB8AC3E}">
        <p14:creationId xmlns:p14="http://schemas.microsoft.com/office/powerpoint/2010/main" val="101559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3604064"/>
              </p:ext>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72073" y="4112026"/>
            <a:ext cx="1151277" cy="369332"/>
          </a:xfrm>
          <a:prstGeom prst="rect">
            <a:avLst/>
          </a:prstGeom>
          <a:noFill/>
        </p:spPr>
        <p:txBody>
          <a:bodyPr wrap="none" rtlCol="0">
            <a:spAutoFit/>
          </a:bodyPr>
          <a:lstStyle/>
          <a:p>
            <a:r>
              <a:rPr lang="en-US" dirty="0" smtClean="0"/>
              <a:t>portable</a:t>
            </a:r>
            <a:endParaRPr lang="en-US" dirty="0"/>
          </a:p>
        </p:txBody>
      </p:sp>
      <p:sp>
        <p:nvSpPr>
          <p:cNvPr id="6" name="TextBox 5"/>
          <p:cNvSpPr txBox="1"/>
          <p:nvPr/>
        </p:nvSpPr>
        <p:spPr>
          <a:xfrm>
            <a:off x="4581671" y="4100454"/>
            <a:ext cx="639919" cy="369332"/>
          </a:xfrm>
          <a:prstGeom prst="rect">
            <a:avLst/>
          </a:prstGeom>
          <a:noFill/>
        </p:spPr>
        <p:txBody>
          <a:bodyPr wrap="none" rtlCol="0">
            <a:spAutoFit/>
          </a:bodyPr>
          <a:lstStyle/>
          <a:p>
            <a:r>
              <a:rPr lang="en-US" dirty="0" smtClean="0"/>
              <a:t>port</a:t>
            </a:r>
            <a:endParaRPr lang="en-US" dirty="0"/>
          </a:p>
        </p:txBody>
      </p:sp>
      <p:sp>
        <p:nvSpPr>
          <p:cNvPr id="7" name="TextBox 6"/>
          <p:cNvSpPr txBox="1"/>
          <p:nvPr/>
        </p:nvSpPr>
        <p:spPr>
          <a:xfrm>
            <a:off x="5839499" y="3869621"/>
            <a:ext cx="1067921" cy="646331"/>
          </a:xfrm>
          <a:prstGeom prst="rect">
            <a:avLst/>
          </a:prstGeom>
          <a:noFill/>
        </p:spPr>
        <p:txBody>
          <a:bodyPr wrap="none" rtlCol="0">
            <a:spAutoFit/>
          </a:bodyPr>
          <a:lstStyle/>
          <a:p>
            <a:r>
              <a:rPr lang="en-US" dirty="0" smtClean="0"/>
              <a:t>Able to </a:t>
            </a:r>
          </a:p>
          <a:p>
            <a:r>
              <a:rPr lang="en-US" dirty="0" smtClean="0"/>
              <a:t>carry</a:t>
            </a:r>
            <a:endParaRPr lang="en-US" dirty="0" smtClean="0"/>
          </a:p>
        </p:txBody>
      </p:sp>
      <p:sp>
        <p:nvSpPr>
          <p:cNvPr id="8" name="TextBox 7"/>
          <p:cNvSpPr txBox="1"/>
          <p:nvPr/>
        </p:nvSpPr>
        <p:spPr>
          <a:xfrm>
            <a:off x="3374596" y="4115061"/>
            <a:ext cx="696024" cy="369332"/>
          </a:xfrm>
          <a:prstGeom prst="rect">
            <a:avLst/>
          </a:prstGeom>
          <a:noFill/>
        </p:spPr>
        <p:txBody>
          <a:bodyPr wrap="none" rtlCol="0">
            <a:spAutoFit/>
          </a:bodyPr>
          <a:lstStyle/>
          <a:p>
            <a:r>
              <a:rPr lang="en-US" dirty="0" smtClean="0"/>
              <a:t>able</a:t>
            </a:r>
            <a:endParaRPr lang="en-US" dirty="0"/>
          </a:p>
        </p:txBody>
      </p:sp>
    </p:spTree>
    <p:extLst>
      <p:ext uri="{BB962C8B-B14F-4D97-AF65-F5344CB8AC3E}">
        <p14:creationId xmlns:p14="http://schemas.microsoft.com/office/powerpoint/2010/main" val="138367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17847"/>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6" name="TextBox 5"/>
          <p:cNvSpPr txBox="1"/>
          <p:nvPr/>
        </p:nvSpPr>
        <p:spPr>
          <a:xfrm>
            <a:off x="0" y="436135"/>
            <a:ext cx="7140632" cy="1569660"/>
          </a:xfrm>
          <a:prstGeom prst="rect">
            <a:avLst/>
          </a:prstGeom>
          <a:noFill/>
        </p:spPr>
        <p:txBody>
          <a:bodyPr wrap="square" rtlCol="0">
            <a:spAutoFit/>
          </a:bodyPr>
          <a:lstStyle/>
          <a:p>
            <a:pPr marL="514350" indent="-514350">
              <a:buAutoNum type="arabicPeriod"/>
            </a:pPr>
            <a:r>
              <a:rPr lang="en-US" sz="3200" dirty="0">
                <a:solidFill>
                  <a:srgbClr val="002060"/>
                </a:solidFill>
              </a:rPr>
              <a:t>The goods were transported in a train.  The train is a type of transportation. </a:t>
            </a:r>
          </a:p>
        </p:txBody>
      </p:sp>
    </p:spTree>
    <p:extLst>
      <p:ext uri="{BB962C8B-B14F-4D97-AF65-F5344CB8AC3E}">
        <p14:creationId xmlns:p14="http://schemas.microsoft.com/office/powerpoint/2010/main" val="176904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41700" y="4167662"/>
            <a:ext cx="1749197" cy="646331"/>
          </a:xfrm>
          <a:prstGeom prst="rect">
            <a:avLst/>
          </a:prstGeom>
          <a:noFill/>
        </p:spPr>
        <p:txBody>
          <a:bodyPr wrap="none" rtlCol="0">
            <a:spAutoFit/>
          </a:bodyPr>
          <a:lstStyle/>
          <a:p>
            <a:r>
              <a:rPr lang="en-US" dirty="0" smtClean="0"/>
              <a:t>tr</a:t>
            </a:r>
            <a:r>
              <a:rPr lang="en-US" dirty="0" smtClean="0"/>
              <a:t>ansport</a:t>
            </a:r>
          </a:p>
          <a:p>
            <a:r>
              <a:rPr lang="en-US" dirty="0" smtClean="0"/>
              <a:t>transportation</a:t>
            </a:r>
            <a:endParaRPr lang="en-US" dirty="0"/>
          </a:p>
        </p:txBody>
      </p:sp>
      <p:sp>
        <p:nvSpPr>
          <p:cNvPr id="6" name="TextBox 5"/>
          <p:cNvSpPr txBox="1"/>
          <p:nvPr/>
        </p:nvSpPr>
        <p:spPr>
          <a:xfrm>
            <a:off x="4682562" y="4207507"/>
            <a:ext cx="639919" cy="369332"/>
          </a:xfrm>
          <a:prstGeom prst="rect">
            <a:avLst/>
          </a:prstGeom>
          <a:noFill/>
        </p:spPr>
        <p:txBody>
          <a:bodyPr wrap="none" rtlCol="0">
            <a:spAutoFit/>
          </a:bodyPr>
          <a:lstStyle/>
          <a:p>
            <a:r>
              <a:rPr lang="en-US" dirty="0" smtClean="0"/>
              <a:t>port</a:t>
            </a:r>
            <a:endParaRPr lang="en-US" dirty="0"/>
          </a:p>
        </p:txBody>
      </p:sp>
      <p:sp>
        <p:nvSpPr>
          <p:cNvPr id="10" name="TextBox 9"/>
          <p:cNvSpPr txBox="1"/>
          <p:nvPr/>
        </p:nvSpPr>
        <p:spPr>
          <a:xfrm>
            <a:off x="5845372" y="3935347"/>
            <a:ext cx="1731564" cy="646331"/>
          </a:xfrm>
          <a:prstGeom prst="rect">
            <a:avLst/>
          </a:prstGeom>
          <a:noFill/>
        </p:spPr>
        <p:txBody>
          <a:bodyPr wrap="square" rtlCol="0">
            <a:spAutoFit/>
          </a:bodyPr>
          <a:lstStyle/>
          <a:p>
            <a:r>
              <a:rPr lang="en-US" dirty="0" smtClean="0"/>
              <a:t>To carry across</a:t>
            </a:r>
            <a:endParaRPr lang="en-US" dirty="0" smtClean="0"/>
          </a:p>
        </p:txBody>
      </p:sp>
      <p:sp>
        <p:nvSpPr>
          <p:cNvPr id="8" name="TextBox 7"/>
          <p:cNvSpPr txBox="1"/>
          <p:nvPr/>
        </p:nvSpPr>
        <p:spPr>
          <a:xfrm>
            <a:off x="3477930" y="4207507"/>
            <a:ext cx="601447" cy="369332"/>
          </a:xfrm>
          <a:prstGeom prst="rect">
            <a:avLst/>
          </a:prstGeom>
          <a:noFill/>
        </p:spPr>
        <p:txBody>
          <a:bodyPr wrap="none" rtlCol="0">
            <a:spAutoFit/>
          </a:bodyPr>
          <a:lstStyle/>
          <a:p>
            <a:r>
              <a:rPr lang="en-US" dirty="0" smtClean="0"/>
              <a:t>tion</a:t>
            </a:r>
            <a:endParaRPr lang="en-US" dirty="0"/>
          </a:p>
        </p:txBody>
      </p:sp>
      <p:sp>
        <p:nvSpPr>
          <p:cNvPr id="9" name="TextBox 8"/>
          <p:cNvSpPr txBox="1"/>
          <p:nvPr/>
        </p:nvSpPr>
        <p:spPr>
          <a:xfrm>
            <a:off x="2103629" y="4179669"/>
            <a:ext cx="720069" cy="369332"/>
          </a:xfrm>
          <a:prstGeom prst="rect">
            <a:avLst/>
          </a:prstGeom>
          <a:noFill/>
        </p:spPr>
        <p:txBody>
          <a:bodyPr wrap="none" rtlCol="0">
            <a:spAutoFit/>
          </a:bodyPr>
          <a:lstStyle/>
          <a:p>
            <a:r>
              <a:rPr lang="en-US" dirty="0" smtClean="0"/>
              <a:t>trans</a:t>
            </a:r>
            <a:endParaRPr lang="en-US" dirty="0"/>
          </a:p>
        </p:txBody>
      </p:sp>
    </p:spTree>
    <p:extLst>
      <p:ext uri="{BB962C8B-B14F-4D97-AF65-F5344CB8AC3E}">
        <p14:creationId xmlns:p14="http://schemas.microsoft.com/office/powerpoint/2010/main" val="82002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P spid="9" grpId="0"/>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1552</TotalTime>
  <Words>720</Words>
  <Application>Microsoft Macintosh PowerPoint</Application>
  <PresentationFormat>On-screen Show (4:3)</PresentationFormat>
  <Paragraphs>150</Paragraphs>
  <Slides>16</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Century Gothic</vt:lpstr>
      <vt:lpstr>Wingdings 2</vt:lpstr>
      <vt:lpstr>Plaza</vt:lpstr>
      <vt:lpstr>Morphology Instruction</vt:lpstr>
      <vt:lpstr>What is a root? </vt:lpstr>
      <vt:lpstr>Review with LINCS</vt:lpstr>
      <vt:lpstr>PowerPoint Presentation</vt:lpstr>
      <vt:lpstr>PowerPoint Presentation</vt:lpstr>
      <vt:lpstr>      </vt:lpstr>
      <vt:lpstr>Add it to your personal dictionary</vt:lpstr>
      <vt:lpstr>PowerPoint Presentation</vt:lpstr>
      <vt:lpstr>Add it to your personal dictionary</vt:lpstr>
      <vt:lpstr>1. The United States imports many toys from China.  California exports a lot of fruits and vegetables to other states.       </vt:lpstr>
      <vt:lpstr>Add it to your personal dictionary</vt:lpstr>
      <vt:lpstr>import/export Simon Says </vt:lpstr>
      <vt:lpstr>1. The beams supported the building.       </vt:lpstr>
      <vt:lpstr>Add it to your personal dictionary</vt:lpstr>
      <vt:lpstr>The government of that country is planning to deport thousands of people.         </vt:lpstr>
      <vt:lpstr>Add it to your personal dictionary</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Root Word:  Bene</dc:title>
  <dc:creator>Lindsay Young</dc:creator>
  <cp:lastModifiedBy>Microsoft Office User</cp:lastModifiedBy>
  <cp:revision>95</cp:revision>
  <dcterms:created xsi:type="dcterms:W3CDTF">2015-12-04T18:26:39Z</dcterms:created>
  <dcterms:modified xsi:type="dcterms:W3CDTF">2017-07-15T03:06:51Z</dcterms:modified>
</cp:coreProperties>
</file>