
<file path=[Content_Types].xml><?xml version="1.0" encoding="utf-8"?>
<Types xmlns="http://schemas.openxmlformats.org/package/2006/content-types">
  <Default Extension="xml" ContentType="application/xml"/>
  <Default Extension="m4a" ContentType="audio/mp4"/>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346" r:id="rId2"/>
    <p:sldId id="332" r:id="rId3"/>
    <p:sldId id="358" r:id="rId4"/>
    <p:sldId id="406" r:id="rId5"/>
    <p:sldId id="319" r:id="rId6"/>
    <p:sldId id="258" r:id="rId7"/>
    <p:sldId id="335" r:id="rId8"/>
    <p:sldId id="334" r:id="rId9"/>
    <p:sldId id="370" r:id="rId10"/>
    <p:sldId id="407" r:id="rId11"/>
    <p:sldId id="389" r:id="rId12"/>
    <p:sldId id="390" r:id="rId13"/>
    <p:sldId id="338" r:id="rId14"/>
    <p:sldId id="349" r:id="rId15"/>
    <p:sldId id="408" r:id="rId16"/>
    <p:sldId id="340" r:id="rId17"/>
    <p:sldId id="351" r:id="rId18"/>
    <p:sldId id="352" r:id="rId19"/>
    <p:sldId id="353" r:id="rId20"/>
    <p:sldId id="409" r:id="rId21"/>
    <p:sldId id="410" r:id="rId22"/>
    <p:sldId id="411" r:id="rId23"/>
    <p:sldId id="412" r:id="rId24"/>
    <p:sldId id="413" r:id="rId25"/>
    <p:sldId id="41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2"/>
    <p:restoredTop sz="94514"/>
  </p:normalViewPr>
  <p:slideViewPr>
    <p:cSldViewPr snapToGrid="0" snapToObjects="1">
      <p:cViewPr varScale="1">
        <p:scale>
          <a:sx n="104" d="100"/>
          <a:sy n="104" d="100"/>
        </p:scale>
        <p:origin x="58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3F0FB5-0FA7-9346-9D70-990359432435}" type="datetimeFigureOut">
              <a:rPr lang="en-US" smtClean="0"/>
              <a:t>7/14/17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8CA0C-3592-9944-9BF5-FDDD8785CA8C}" type="slidenum">
              <a:rPr lang="en-US" smtClean="0"/>
              <a:t>‹#›</a:t>
            </a:fld>
            <a:endParaRPr lang="en-US"/>
          </a:p>
        </p:txBody>
      </p:sp>
    </p:spTree>
    <p:extLst>
      <p:ext uri="{BB962C8B-B14F-4D97-AF65-F5344CB8AC3E}">
        <p14:creationId xmlns:p14="http://schemas.microsoft.com/office/powerpoint/2010/main" val="10516116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open their flash drives.</a:t>
            </a:r>
          </a:p>
          <a:p>
            <a:r>
              <a:rPr lang="en-US" dirty="0" smtClean="0"/>
              <a:t>These</a:t>
            </a:r>
            <a:r>
              <a:rPr lang="en-US" baseline="0" dirty="0" smtClean="0"/>
              <a:t> slides would be taught over a number of days. They will probably take multiple weeks for students to complete since this is their first exposure to these concepts.</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a:t>
            </a:fld>
            <a:endParaRPr lang="en-US"/>
          </a:p>
        </p:txBody>
      </p:sp>
    </p:spTree>
    <p:extLst>
      <p:ext uri="{BB962C8B-B14F-4D97-AF65-F5344CB8AC3E}">
        <p14:creationId xmlns:p14="http://schemas.microsoft.com/office/powerpoint/2010/main" val="197759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Note:  You want them to try and create a fairly literal definition with root word and prefix.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14</a:t>
            </a:fld>
            <a:endParaRPr lang="en-US"/>
          </a:p>
        </p:txBody>
      </p:sp>
    </p:spTree>
    <p:extLst>
      <p:ext uri="{BB962C8B-B14F-4D97-AF65-F5344CB8AC3E}">
        <p14:creationId xmlns:p14="http://schemas.microsoft.com/office/powerpoint/2010/main" val="1151783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Hang</a:t>
            </a:r>
            <a:r>
              <a:rPr lang="en-US" b="0" baseline="0" dirty="0" smtClean="0"/>
              <a:t> up signs on opposite sides of room “credible” and “incredible” after each statement comes up ask students to move under the sign the feel is most accurate. </a:t>
            </a:r>
            <a:endParaRPr lang="en-US" b="0" dirty="0"/>
          </a:p>
        </p:txBody>
      </p:sp>
      <p:sp>
        <p:nvSpPr>
          <p:cNvPr id="4" name="Slide Number Placeholder 3"/>
          <p:cNvSpPr>
            <a:spLocks noGrp="1"/>
          </p:cNvSpPr>
          <p:nvPr>
            <p:ph type="sldNum" sz="quarter" idx="10"/>
          </p:nvPr>
        </p:nvSpPr>
        <p:spPr/>
        <p:txBody>
          <a:bodyPr/>
          <a:lstStyle/>
          <a:p>
            <a:fld id="{8D38CA0C-3592-9944-9BF5-FDDD8785CA8C}" type="slidenum">
              <a:rPr lang="en-US" smtClean="0"/>
              <a:t>15</a:t>
            </a:fld>
            <a:endParaRPr lang="en-US"/>
          </a:p>
        </p:txBody>
      </p:sp>
    </p:spTree>
    <p:extLst>
      <p:ext uri="{BB962C8B-B14F-4D97-AF65-F5344CB8AC3E}">
        <p14:creationId xmlns:p14="http://schemas.microsoft.com/office/powerpoint/2010/main" val="141927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Note:  You want them to try and create a fairly literal definition with root word and prefix.  </a:t>
            </a:r>
            <a:r>
              <a:rPr lang="en-US" b="1" baseline="0" dirty="0" smtClean="0"/>
              <a:t>Before they come up with a definition point out root word fact as factory and see if they can infer it means make.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17</a:t>
            </a:fld>
            <a:endParaRPr lang="en-US"/>
          </a:p>
        </p:txBody>
      </p:sp>
    </p:spTree>
    <p:extLst>
      <p:ext uri="{BB962C8B-B14F-4D97-AF65-F5344CB8AC3E}">
        <p14:creationId xmlns:p14="http://schemas.microsoft.com/office/powerpoint/2010/main" val="2110570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Note:  You want them to try and create a fairly literal definition with root word and prefix.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19</a:t>
            </a:fld>
            <a:endParaRPr lang="en-US"/>
          </a:p>
        </p:txBody>
      </p:sp>
    </p:spTree>
    <p:extLst>
      <p:ext uri="{BB962C8B-B14F-4D97-AF65-F5344CB8AC3E}">
        <p14:creationId xmlns:p14="http://schemas.microsoft.com/office/powerpoint/2010/main" val="29448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Note:  You want them to try and create a fairly literal definition with root word and prefix.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23</a:t>
            </a:fld>
            <a:endParaRPr lang="en-US"/>
          </a:p>
        </p:txBody>
      </p:sp>
    </p:spTree>
    <p:extLst>
      <p:ext uri="{BB962C8B-B14F-4D97-AF65-F5344CB8AC3E}">
        <p14:creationId xmlns:p14="http://schemas.microsoft.com/office/powerpoint/2010/main" val="1240404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Note:  You want them to try and create a fairly literal definition with root word and prefix.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25</a:t>
            </a:fld>
            <a:endParaRPr lang="en-US"/>
          </a:p>
        </p:txBody>
      </p:sp>
    </p:spTree>
    <p:extLst>
      <p:ext uri="{BB962C8B-B14F-4D97-AF65-F5344CB8AC3E}">
        <p14:creationId xmlns:p14="http://schemas.microsoft.com/office/powerpoint/2010/main" val="188516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options:  give students 1 minute and have them write down as many words with graph as they can, or ask someone to lead you through LINCS with graph (on next slide), and then go around the room asking each person to give one word that contains this root.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2</a:t>
            </a:fld>
            <a:endParaRPr lang="en-US"/>
          </a:p>
        </p:txBody>
      </p:sp>
    </p:spTree>
    <p:extLst>
      <p:ext uri="{BB962C8B-B14F-4D97-AF65-F5344CB8AC3E}">
        <p14:creationId xmlns:p14="http://schemas.microsoft.com/office/powerpoint/2010/main" val="4238103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preview of all the words students will</a:t>
            </a:r>
            <a:r>
              <a:rPr lang="en-US" baseline="0" dirty="0" smtClean="0"/>
              <a:t> have a better understanding of if they learn “ject”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5</a:t>
            </a:fld>
            <a:endParaRPr lang="en-US"/>
          </a:p>
        </p:txBody>
      </p:sp>
    </p:spTree>
    <p:extLst>
      <p:ext uri="{BB962C8B-B14F-4D97-AF65-F5344CB8AC3E}">
        <p14:creationId xmlns:p14="http://schemas.microsoft.com/office/powerpoint/2010/main" val="1219983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½ the class do sentence number 1 and ½ the class do sentence number 2.</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6</a:t>
            </a:fld>
            <a:endParaRPr lang="en-US"/>
          </a:p>
        </p:txBody>
      </p:sp>
    </p:spTree>
    <p:extLst>
      <p:ext uri="{BB962C8B-B14F-4D97-AF65-F5344CB8AC3E}">
        <p14:creationId xmlns:p14="http://schemas.microsoft.com/office/powerpoint/2010/main" val="20799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a:t>
            </a:r>
            <a:r>
              <a:rPr lang="en-US" b="1" baseline="0" dirty="0" smtClean="0"/>
              <a:t>Have a brief conversation about how literal meaning “to lead away” doesn’t capture the essence (connotation) of the word.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7</a:t>
            </a:fld>
            <a:endParaRPr lang="en-US"/>
          </a:p>
        </p:txBody>
      </p:sp>
    </p:spTree>
    <p:extLst>
      <p:ext uri="{BB962C8B-B14F-4D97-AF65-F5344CB8AC3E}">
        <p14:creationId xmlns:p14="http://schemas.microsoft.com/office/powerpoint/2010/main" val="142768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8</a:t>
            </a:fld>
            <a:endParaRPr lang="en-US"/>
          </a:p>
        </p:txBody>
      </p:sp>
    </p:spTree>
    <p:extLst>
      <p:ext uri="{BB962C8B-B14F-4D97-AF65-F5344CB8AC3E}">
        <p14:creationId xmlns:p14="http://schemas.microsoft.com/office/powerpoint/2010/main" val="1621413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9</a:t>
            </a:fld>
            <a:endParaRPr lang="en-US"/>
          </a:p>
        </p:txBody>
      </p:sp>
    </p:spTree>
    <p:extLst>
      <p:ext uri="{BB962C8B-B14F-4D97-AF65-F5344CB8AC3E}">
        <p14:creationId xmlns:p14="http://schemas.microsoft.com/office/powerpoint/2010/main" val="176865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11</a:t>
            </a:fld>
            <a:endParaRPr lang="en-US"/>
          </a:p>
        </p:txBody>
      </p:sp>
    </p:spTree>
    <p:extLst>
      <p:ext uri="{BB962C8B-B14F-4D97-AF65-F5344CB8AC3E}">
        <p14:creationId xmlns:p14="http://schemas.microsoft.com/office/powerpoint/2010/main" val="185298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12</a:t>
            </a:fld>
            <a:endParaRPr lang="en-US"/>
          </a:p>
        </p:txBody>
      </p:sp>
    </p:spTree>
    <p:extLst>
      <p:ext uri="{BB962C8B-B14F-4D97-AF65-F5344CB8AC3E}">
        <p14:creationId xmlns:p14="http://schemas.microsoft.com/office/powerpoint/2010/main" val="78172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2C193328-F205-B244-9196-9FB44AAAF3C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23E4242-BEA9-C043-89F5-AC8556CD250F}" type="datetimeFigureOut">
              <a:rPr lang="en-US" smtClean="0"/>
              <a:t>7/14/17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23E4242-BEA9-C043-89F5-AC8556CD250F}" type="datetimeFigureOut">
              <a:rPr lang="en-US" smtClean="0"/>
              <a:t>7/14/17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unspecified-1.png"/>
          <p:cNvPicPr>
            <a:picLocks noChangeAspect="1"/>
          </p:cNvPicPr>
          <p:nvPr userDrawn="1"/>
        </p:nvPicPr>
        <p:blipFill rotWithShape="1">
          <a:blip r:embed="rId2">
            <a:extLst>
              <a:ext uri="{28A0092B-C50C-407E-A947-70E740481C1C}">
                <a14:useLocalDpi xmlns:a14="http://schemas.microsoft.com/office/drawing/2010/main" val="0"/>
              </a:ext>
            </a:extLst>
          </a:blip>
          <a:srcRect l="16668" r="17535"/>
          <a:stretch/>
        </p:blipFill>
        <p:spPr>
          <a:xfrm>
            <a:off x="7333343" y="605195"/>
            <a:ext cx="1429657" cy="9501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2C193328-F205-B244-9196-9FB44AAAF3C9}"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2C193328-F205-B244-9196-9FB44AAAF3C9}"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2C193328-F205-B244-9196-9FB44AAAF3C9}"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23E4242-BEA9-C043-89F5-AC8556CD250F}" type="datetimeFigureOut">
              <a:rPr lang="en-US" smtClean="0"/>
              <a:t>7/14/17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023E4242-BEA9-C043-89F5-AC8556CD250F}" type="datetimeFigureOut">
              <a:rPr lang="en-US" smtClean="0"/>
              <a:t>7/14/17</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2C193328-F205-B244-9196-9FB44AAAF3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image" Target="../media/image5.png"/><Relationship Id="rId1" Type="http://schemas.microsoft.com/office/2007/relationships/media" Target="../media/media1.m4a"/><Relationship Id="rId2" Type="http://schemas.openxmlformats.org/officeDocument/2006/relationships/audio" Target="../media/media1.m4a"/></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933" y="4208929"/>
            <a:ext cx="7626435" cy="1048684"/>
          </a:xfrm>
        </p:spPr>
        <p:txBody>
          <a:bodyPr>
            <a:normAutofit/>
          </a:bodyPr>
          <a:lstStyle/>
          <a:p>
            <a:r>
              <a:rPr lang="en-US" dirty="0" smtClean="0"/>
              <a:t>Morphology Instruction</a:t>
            </a:r>
            <a:endParaRPr lang="en-US" dirty="0"/>
          </a:p>
        </p:txBody>
      </p:sp>
      <p:sp>
        <p:nvSpPr>
          <p:cNvPr id="3" name="Subtitle 2"/>
          <p:cNvSpPr>
            <a:spLocks noGrp="1"/>
          </p:cNvSpPr>
          <p:nvPr>
            <p:ph type="subTitle" idx="1"/>
          </p:nvPr>
        </p:nvSpPr>
        <p:spPr>
          <a:xfrm>
            <a:off x="1032933" y="5257800"/>
            <a:ext cx="7626435" cy="621792"/>
          </a:xfrm>
        </p:spPr>
        <p:txBody>
          <a:bodyPr>
            <a:noAutofit/>
          </a:bodyPr>
          <a:lstStyle/>
          <a:p>
            <a:pPr algn="ctr"/>
            <a:r>
              <a:rPr lang="en-US" sz="3600" i="1" dirty="0" smtClean="0"/>
              <a:t>cred</a:t>
            </a:r>
            <a:endParaRPr lang="en-US" sz="3600" i="1" dirty="0"/>
          </a:p>
        </p:txBody>
      </p:sp>
      <p:pic>
        <p:nvPicPr>
          <p:cNvPr id="4" name="Picture 3" descr="unspecified-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464" y="1218036"/>
            <a:ext cx="4724400" cy="2065942"/>
          </a:xfrm>
          <a:prstGeom prst="rect">
            <a:avLst/>
          </a:prstGeom>
        </p:spPr>
      </p:pic>
    </p:spTree>
    <p:extLst>
      <p:ext uri="{BB962C8B-B14F-4D97-AF65-F5344CB8AC3E}">
        <p14:creationId xmlns:p14="http://schemas.microsoft.com/office/powerpoint/2010/main" val="1221817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32756"/>
            <a:ext cx="6508377" cy="1143000"/>
          </a:xfrm>
        </p:spPr>
        <p:txBody>
          <a:bodyPr>
            <a:normAutofit/>
          </a:bodyPr>
          <a:lstStyle/>
          <a:p>
            <a:r>
              <a:rPr lang="en-US" dirty="0" smtClean="0"/>
              <a:t>Credit or discredit?</a:t>
            </a:r>
            <a:endParaRPr lang="en-US" dirty="0"/>
          </a:p>
        </p:txBody>
      </p:sp>
      <p:sp>
        <p:nvSpPr>
          <p:cNvPr id="3" name="Content Placeholder 2"/>
          <p:cNvSpPr>
            <a:spLocks noGrp="1"/>
          </p:cNvSpPr>
          <p:nvPr>
            <p:ph idx="1"/>
          </p:nvPr>
        </p:nvSpPr>
        <p:spPr>
          <a:xfrm>
            <a:off x="457198" y="910244"/>
            <a:ext cx="6508377" cy="3916363"/>
          </a:xfrm>
        </p:spPr>
        <p:txBody>
          <a:bodyPr>
            <a:noAutofit/>
          </a:bodyPr>
          <a:lstStyle/>
          <a:p>
            <a:r>
              <a:rPr lang="en-US" sz="2800" dirty="0" smtClean="0"/>
              <a:t>The bank gave me a loan!</a:t>
            </a:r>
          </a:p>
          <a:p>
            <a:r>
              <a:rPr lang="en-US" sz="2800" dirty="0" smtClean="0"/>
              <a:t>The detective found out I wasn’t were I said I was at the time of the crime. </a:t>
            </a:r>
          </a:p>
          <a:p>
            <a:r>
              <a:rPr lang="en-US" sz="2800" dirty="0" smtClean="0"/>
              <a:t>My teacher gave me points even though she couldn’t find my work. </a:t>
            </a:r>
          </a:p>
          <a:p>
            <a:r>
              <a:rPr lang="en-US" sz="2800" dirty="0" smtClean="0"/>
              <a:t>My friend found evidence that I cheated during the basketball game. </a:t>
            </a:r>
          </a:p>
          <a:p>
            <a:r>
              <a:rPr lang="en-US" sz="2800" dirty="0" smtClean="0"/>
              <a:t>My girlfriend told everyone I was a player!</a:t>
            </a:r>
            <a:endParaRPr lang="en-US" sz="2800" dirty="0"/>
          </a:p>
        </p:txBody>
      </p:sp>
    </p:spTree>
    <p:extLst>
      <p:ext uri="{BB962C8B-B14F-4D97-AF65-F5344CB8AC3E}">
        <p14:creationId xmlns:p14="http://schemas.microsoft.com/office/powerpoint/2010/main" val="148552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08165"/>
            <a:ext cx="7450667" cy="1735227"/>
          </a:xfrm>
        </p:spPr>
        <p:txBody>
          <a:bodyPr>
            <a:noAutofit/>
          </a:bodyPr>
          <a:lstStyle/>
          <a:p>
            <a:pPr marL="514350" indent="-514350"/>
            <a:r>
              <a:rPr lang="en-US" sz="2800" dirty="0" smtClean="0"/>
              <a:t>	</a:t>
            </a:r>
            <a:r>
              <a:rPr lang="en-US" sz="3200" dirty="0" smtClean="0">
                <a:solidFill>
                  <a:srgbClr val="002060"/>
                </a:solidFill>
              </a:rPr>
              <a:t>1. </a:t>
            </a:r>
            <a:r>
              <a:rPr lang="en-US" sz="3200" dirty="0" smtClean="0">
                <a:solidFill>
                  <a:srgbClr val="002060"/>
                </a:solidFill>
              </a:rPr>
              <a:t>You </a:t>
            </a:r>
            <a:r>
              <a:rPr lang="en-US" sz="3200" dirty="0">
                <a:solidFill>
                  <a:srgbClr val="002060"/>
                </a:solidFill>
              </a:rPr>
              <a:t>missed the bus, and that’s why you were late to school?  That’s credible.</a:t>
            </a:r>
            <a:br>
              <a:rPr lang="en-US" sz="3200" dirty="0">
                <a:solidFill>
                  <a:srgbClr val="002060"/>
                </a:solidFill>
              </a:rPr>
            </a:br>
            <a:r>
              <a:rPr lang="en-US" sz="3200" dirty="0">
                <a:solidFill>
                  <a:srgbClr val="002060"/>
                </a:solidFill>
              </a:rPr>
              <a:t/>
            </a:r>
            <a:br>
              <a:rPr lang="en-US" sz="3200" dirty="0">
                <a:solidFill>
                  <a:srgbClr val="002060"/>
                </a:solidFill>
              </a:rPr>
            </a:br>
            <a:r>
              <a:rPr lang="en-US" sz="2800" dirty="0"/>
              <a:t/>
            </a:r>
            <a:br>
              <a:rPr lang="en-US" sz="2800" dirty="0"/>
            </a:br>
            <a:endParaRPr lang="en-US" sz="2800" dirty="0">
              <a:solidFill>
                <a:srgbClr val="002060"/>
              </a:solidFill>
            </a:endParaRPr>
          </a:p>
        </p:txBody>
      </p:sp>
      <p:sp>
        <p:nvSpPr>
          <p:cNvPr id="3" name="Content Placeholder 2"/>
          <p:cNvSpPr>
            <a:spLocks noGrp="1"/>
          </p:cNvSpPr>
          <p:nvPr>
            <p:ph idx="1"/>
          </p:nvPr>
        </p:nvSpPr>
        <p:spPr>
          <a:xfrm>
            <a:off x="340822" y="2875778"/>
            <a:ext cx="8582296" cy="2978014"/>
          </a:xfrm>
        </p:spPr>
        <p:txBody>
          <a:bodyPr>
            <a:normAutofit fontScale="55000" lnSpcReduction="20000"/>
          </a:bodyPr>
          <a:lstStyle/>
          <a:p>
            <a:pPr marL="514350" indent="-514350">
              <a:buAutoNum type="alphaLcPeriod"/>
            </a:pPr>
            <a:endParaRPr lang="en-US" dirty="0" smtClean="0"/>
          </a:p>
          <a:p>
            <a:pPr marL="0" indent="0">
              <a:buNone/>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Tree>
    <p:extLst>
      <p:ext uri="{BB962C8B-B14F-4D97-AF65-F5344CB8AC3E}">
        <p14:creationId xmlns:p14="http://schemas.microsoft.com/office/powerpoint/2010/main" val="11098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457199" y="4207507"/>
            <a:ext cx="1112805" cy="369332"/>
          </a:xfrm>
          <a:prstGeom prst="rect">
            <a:avLst/>
          </a:prstGeom>
          <a:noFill/>
        </p:spPr>
        <p:txBody>
          <a:bodyPr wrap="none" rtlCol="0">
            <a:spAutoFit/>
          </a:bodyPr>
          <a:lstStyle/>
          <a:p>
            <a:r>
              <a:rPr lang="en-US" dirty="0" smtClean="0"/>
              <a:t>credible</a:t>
            </a:r>
            <a:endParaRPr lang="en-US" dirty="0"/>
          </a:p>
        </p:txBody>
      </p:sp>
      <p:sp>
        <p:nvSpPr>
          <p:cNvPr id="6" name="TextBox 5"/>
          <p:cNvSpPr txBox="1"/>
          <p:nvPr/>
        </p:nvSpPr>
        <p:spPr>
          <a:xfrm>
            <a:off x="4696679" y="4238954"/>
            <a:ext cx="712054" cy="369332"/>
          </a:xfrm>
          <a:prstGeom prst="rect">
            <a:avLst/>
          </a:prstGeom>
          <a:noFill/>
        </p:spPr>
        <p:txBody>
          <a:bodyPr wrap="none" rtlCol="0">
            <a:spAutoFit/>
          </a:bodyPr>
          <a:lstStyle/>
          <a:p>
            <a:r>
              <a:rPr lang="en-US" dirty="0" smtClean="0"/>
              <a:t>cred</a:t>
            </a:r>
            <a:endParaRPr lang="en-US" dirty="0"/>
          </a:p>
        </p:txBody>
      </p:sp>
      <p:sp>
        <p:nvSpPr>
          <p:cNvPr id="10" name="TextBox 9"/>
          <p:cNvSpPr txBox="1"/>
          <p:nvPr/>
        </p:nvSpPr>
        <p:spPr>
          <a:xfrm>
            <a:off x="5811600" y="3902670"/>
            <a:ext cx="1067921" cy="646331"/>
          </a:xfrm>
          <a:prstGeom prst="rect">
            <a:avLst/>
          </a:prstGeom>
          <a:noFill/>
        </p:spPr>
        <p:txBody>
          <a:bodyPr wrap="none" rtlCol="0">
            <a:spAutoFit/>
          </a:bodyPr>
          <a:lstStyle/>
          <a:p>
            <a:r>
              <a:rPr lang="en-US" dirty="0" smtClean="0"/>
              <a:t>Able to </a:t>
            </a:r>
          </a:p>
          <a:p>
            <a:r>
              <a:rPr lang="en-US" dirty="0" smtClean="0"/>
              <a:t>believe</a:t>
            </a:r>
            <a:endParaRPr lang="en-US" dirty="0"/>
          </a:p>
        </p:txBody>
      </p:sp>
      <p:sp>
        <p:nvSpPr>
          <p:cNvPr id="8" name="TextBox 7"/>
          <p:cNvSpPr txBox="1"/>
          <p:nvPr/>
        </p:nvSpPr>
        <p:spPr>
          <a:xfrm>
            <a:off x="3395002" y="4238954"/>
            <a:ext cx="585417" cy="369332"/>
          </a:xfrm>
          <a:prstGeom prst="rect">
            <a:avLst/>
          </a:prstGeom>
          <a:noFill/>
        </p:spPr>
        <p:txBody>
          <a:bodyPr wrap="none" rtlCol="0">
            <a:spAutoFit/>
          </a:bodyPr>
          <a:lstStyle/>
          <a:p>
            <a:r>
              <a:rPr lang="en-US" dirty="0" smtClean="0"/>
              <a:t>ible</a:t>
            </a:r>
            <a:endParaRPr lang="en-US" dirty="0"/>
          </a:p>
        </p:txBody>
      </p:sp>
    </p:spTree>
    <p:extLst>
      <p:ext uri="{BB962C8B-B14F-4D97-AF65-F5344CB8AC3E}">
        <p14:creationId xmlns:p14="http://schemas.microsoft.com/office/powerpoint/2010/main" val="120392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0755"/>
            <a:ext cx="6485467" cy="2001566"/>
          </a:xfrm>
        </p:spPr>
        <p:txBody>
          <a:bodyPr>
            <a:normAutofit fontScale="90000"/>
          </a:bodyPr>
          <a:lstStyle/>
          <a:p>
            <a:pPr marL="514350" indent="-514350">
              <a:buFontTx/>
              <a:buAutoNum type="arabicPeriod"/>
            </a:pPr>
            <a:r>
              <a:rPr lang="en-US" dirty="0">
                <a:solidFill>
                  <a:srgbClr val="002060"/>
                </a:solidFill>
              </a:rPr>
              <a:t>You were attacked by transformers and that’s why your late to school?  That’s incredible!</a:t>
            </a:r>
            <a:r>
              <a:rPr lang="en-US" dirty="0"/>
              <a:t/>
            </a:r>
            <a:br>
              <a:rPr lang="en-US" dirty="0"/>
            </a:br>
            <a:r>
              <a:rPr lang="en-US" i="1" dirty="0"/>
              <a:t/>
            </a:r>
            <a:br>
              <a:rPr lang="en-US" i="1" dirty="0"/>
            </a:br>
            <a:endParaRPr lang="en-US" i="1" dirty="0"/>
          </a:p>
        </p:txBody>
      </p:sp>
      <p:sp>
        <p:nvSpPr>
          <p:cNvPr id="3" name="Content Placeholder 2"/>
          <p:cNvSpPr>
            <a:spLocks noGrp="1"/>
          </p:cNvSpPr>
          <p:nvPr>
            <p:ph idx="1"/>
          </p:nvPr>
        </p:nvSpPr>
        <p:spPr>
          <a:xfrm>
            <a:off x="457200" y="2811538"/>
            <a:ext cx="8582296" cy="2978014"/>
          </a:xfrm>
        </p:spPr>
        <p:txBody>
          <a:bodyPr>
            <a:normAutofit fontScale="55000" lnSpcReduction="20000"/>
          </a:bodyPr>
          <a:lstStyle/>
          <a:p>
            <a:pPr marL="0" indent="0">
              <a:buNone/>
            </a:pPr>
            <a:endParaRPr lang="en-US" dirty="0" smtClean="0"/>
          </a:p>
          <a:p>
            <a:pPr marL="514350" indent="-514350">
              <a:buAutoNum type="alphaLcPeriod"/>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Tree>
    <p:extLst>
      <p:ext uri="{BB962C8B-B14F-4D97-AF65-F5344CB8AC3E}">
        <p14:creationId xmlns:p14="http://schemas.microsoft.com/office/powerpoint/2010/main" val="214624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3743846"/>
              </p:ext>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411928" y="4100846"/>
            <a:ext cx="1300356" cy="369332"/>
          </a:xfrm>
          <a:prstGeom prst="rect">
            <a:avLst/>
          </a:prstGeom>
          <a:noFill/>
        </p:spPr>
        <p:txBody>
          <a:bodyPr wrap="none" rtlCol="0">
            <a:spAutoFit/>
          </a:bodyPr>
          <a:lstStyle/>
          <a:p>
            <a:r>
              <a:rPr lang="en-US" dirty="0" smtClean="0"/>
              <a:t>incredible</a:t>
            </a:r>
            <a:endParaRPr lang="en-US" dirty="0"/>
          </a:p>
        </p:txBody>
      </p:sp>
      <p:sp>
        <p:nvSpPr>
          <p:cNvPr id="6" name="TextBox 5"/>
          <p:cNvSpPr txBox="1"/>
          <p:nvPr/>
        </p:nvSpPr>
        <p:spPr>
          <a:xfrm>
            <a:off x="4621995" y="4100846"/>
            <a:ext cx="712054" cy="369332"/>
          </a:xfrm>
          <a:prstGeom prst="rect">
            <a:avLst/>
          </a:prstGeom>
          <a:noFill/>
        </p:spPr>
        <p:txBody>
          <a:bodyPr wrap="none" rtlCol="0">
            <a:spAutoFit/>
          </a:bodyPr>
          <a:lstStyle/>
          <a:p>
            <a:r>
              <a:rPr lang="en-US" dirty="0" smtClean="0"/>
              <a:t>cred</a:t>
            </a:r>
            <a:endParaRPr lang="en-US" dirty="0"/>
          </a:p>
        </p:txBody>
      </p:sp>
      <p:sp>
        <p:nvSpPr>
          <p:cNvPr id="7" name="TextBox 6"/>
          <p:cNvSpPr txBox="1"/>
          <p:nvPr/>
        </p:nvSpPr>
        <p:spPr>
          <a:xfrm>
            <a:off x="5842709" y="3870013"/>
            <a:ext cx="1308371" cy="646331"/>
          </a:xfrm>
          <a:prstGeom prst="rect">
            <a:avLst/>
          </a:prstGeom>
          <a:noFill/>
        </p:spPr>
        <p:txBody>
          <a:bodyPr wrap="none" rtlCol="0">
            <a:spAutoFit/>
          </a:bodyPr>
          <a:lstStyle/>
          <a:p>
            <a:r>
              <a:rPr lang="en-US" dirty="0" smtClean="0"/>
              <a:t>Not able </a:t>
            </a:r>
          </a:p>
          <a:p>
            <a:r>
              <a:rPr lang="en-US" dirty="0"/>
              <a:t>t</a:t>
            </a:r>
            <a:r>
              <a:rPr lang="en-US" dirty="0" smtClean="0"/>
              <a:t>o believe</a:t>
            </a:r>
            <a:endParaRPr lang="en-US" dirty="0" smtClean="0"/>
          </a:p>
        </p:txBody>
      </p:sp>
      <p:sp>
        <p:nvSpPr>
          <p:cNvPr id="8" name="TextBox 7"/>
          <p:cNvSpPr txBox="1"/>
          <p:nvPr/>
        </p:nvSpPr>
        <p:spPr>
          <a:xfrm>
            <a:off x="3475170" y="4100846"/>
            <a:ext cx="585417" cy="369332"/>
          </a:xfrm>
          <a:prstGeom prst="rect">
            <a:avLst/>
          </a:prstGeom>
          <a:noFill/>
        </p:spPr>
        <p:txBody>
          <a:bodyPr wrap="none" rtlCol="0">
            <a:spAutoFit/>
          </a:bodyPr>
          <a:lstStyle/>
          <a:p>
            <a:r>
              <a:rPr lang="en-US" smtClean="0"/>
              <a:t>ible</a:t>
            </a:r>
            <a:endParaRPr lang="en-US" dirty="0"/>
          </a:p>
        </p:txBody>
      </p:sp>
      <p:sp>
        <p:nvSpPr>
          <p:cNvPr id="9" name="TextBox 8"/>
          <p:cNvSpPr txBox="1"/>
          <p:nvPr/>
        </p:nvSpPr>
        <p:spPr>
          <a:xfrm>
            <a:off x="2219830" y="4100846"/>
            <a:ext cx="372218" cy="369332"/>
          </a:xfrm>
          <a:prstGeom prst="rect">
            <a:avLst/>
          </a:prstGeom>
          <a:noFill/>
        </p:spPr>
        <p:txBody>
          <a:bodyPr wrap="none" rtlCol="0">
            <a:spAutoFit/>
          </a:bodyPr>
          <a:lstStyle/>
          <a:p>
            <a:r>
              <a:rPr lang="en-US" dirty="0" smtClean="0"/>
              <a:t>in</a:t>
            </a:r>
            <a:endParaRPr lang="en-US" dirty="0"/>
          </a:p>
        </p:txBody>
      </p:sp>
    </p:spTree>
    <p:extLst>
      <p:ext uri="{BB962C8B-B14F-4D97-AF65-F5344CB8AC3E}">
        <p14:creationId xmlns:p14="http://schemas.microsoft.com/office/powerpoint/2010/main" val="11003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6508377" cy="1143000"/>
          </a:xfrm>
        </p:spPr>
        <p:txBody>
          <a:bodyPr>
            <a:normAutofit fontScale="90000"/>
          </a:bodyPr>
          <a:lstStyle/>
          <a:p>
            <a:r>
              <a:rPr lang="en-US" dirty="0">
                <a:solidFill>
                  <a:srgbClr val="FF0000"/>
                </a:solidFill>
              </a:rPr>
              <a:t>c</a:t>
            </a:r>
            <a:r>
              <a:rPr lang="en-US" dirty="0" smtClean="0">
                <a:solidFill>
                  <a:srgbClr val="FF0000"/>
                </a:solidFill>
              </a:rPr>
              <a:t>red</a:t>
            </a:r>
            <a:r>
              <a:rPr lang="en-US" dirty="0" smtClean="0"/>
              <a:t>ible or </a:t>
            </a:r>
            <a:r>
              <a:rPr lang="en-US" dirty="0" smtClean="0"/>
              <a:t>in</a:t>
            </a:r>
            <a:r>
              <a:rPr lang="en-US" dirty="0" smtClean="0">
                <a:solidFill>
                  <a:srgbClr val="FF0000"/>
                </a:solidFill>
              </a:rPr>
              <a:t>cred</a:t>
            </a:r>
            <a:r>
              <a:rPr lang="en-US" dirty="0" smtClean="0"/>
              <a:t>ible?</a:t>
            </a:r>
            <a:r>
              <a:rPr lang="en-US" dirty="0" smtClean="0"/>
              <a:t/>
            </a:r>
            <a:br>
              <a:rPr lang="en-US" dirty="0" smtClean="0"/>
            </a:br>
            <a:r>
              <a:rPr lang="en-US" dirty="0" smtClean="0"/>
              <a:t>Move to one side of the room before the </a:t>
            </a:r>
            <a:r>
              <a:rPr lang="en-US" dirty="0" smtClean="0"/>
              <a:t>applause </a:t>
            </a:r>
            <a:r>
              <a:rPr lang="en-US" dirty="0" smtClean="0"/>
              <a:t>is done!</a:t>
            </a:r>
            <a:endParaRPr lang="en-US" dirty="0"/>
          </a:p>
        </p:txBody>
      </p:sp>
      <p:sp>
        <p:nvSpPr>
          <p:cNvPr id="3" name="Content Placeholder 2"/>
          <p:cNvSpPr>
            <a:spLocks noGrp="1"/>
          </p:cNvSpPr>
          <p:nvPr>
            <p:ph idx="1"/>
          </p:nvPr>
        </p:nvSpPr>
        <p:spPr>
          <a:xfrm>
            <a:off x="339482" y="1600200"/>
            <a:ext cx="8347318" cy="5014163"/>
          </a:xfrm>
        </p:spPr>
        <p:txBody>
          <a:bodyPr>
            <a:normAutofit fontScale="92500" lnSpcReduction="10000"/>
          </a:bodyPr>
          <a:lstStyle/>
          <a:p>
            <a:pPr marL="0" indent="0">
              <a:buNone/>
            </a:pPr>
            <a:r>
              <a:rPr lang="en-US" dirty="0" smtClean="0"/>
              <a:t>The dog ate my homework.</a:t>
            </a:r>
            <a:endParaRPr lang="en-US" dirty="0"/>
          </a:p>
          <a:p>
            <a:pPr marL="0" indent="0">
              <a:buNone/>
            </a:pPr>
            <a:r>
              <a:rPr lang="en-US" dirty="0" smtClean="0"/>
              <a:t>I lost my homework.</a:t>
            </a:r>
          </a:p>
          <a:p>
            <a:pPr marL="0" indent="0">
              <a:buNone/>
            </a:pPr>
            <a:r>
              <a:rPr lang="en-US" dirty="0" smtClean="0"/>
              <a:t>I ate my homework.</a:t>
            </a:r>
          </a:p>
          <a:p>
            <a:pPr marL="0" indent="0">
              <a:buNone/>
            </a:pPr>
            <a:r>
              <a:rPr lang="en-US" dirty="0" smtClean="0"/>
              <a:t>I forgot my homework. </a:t>
            </a:r>
          </a:p>
          <a:p>
            <a:pPr marL="0" indent="0">
              <a:buNone/>
            </a:pPr>
            <a:r>
              <a:rPr lang="en-US" dirty="0" smtClean="0"/>
              <a:t>I play GTA5 all day and all night. </a:t>
            </a:r>
          </a:p>
          <a:p>
            <a:pPr marL="0" indent="0">
              <a:buNone/>
            </a:pPr>
            <a:r>
              <a:rPr lang="en-US" dirty="0" smtClean="0"/>
              <a:t>I only eat broccoli. </a:t>
            </a:r>
          </a:p>
          <a:p>
            <a:pPr marL="0" indent="0">
              <a:buNone/>
            </a:pPr>
            <a:r>
              <a:rPr lang="en-US" dirty="0" smtClean="0"/>
              <a:t>I won the lottery. </a:t>
            </a:r>
          </a:p>
          <a:p>
            <a:pPr marL="0" indent="0">
              <a:buNone/>
            </a:pPr>
            <a:r>
              <a:rPr lang="en-US" dirty="0" smtClean="0"/>
              <a:t>I sleep standing up. </a:t>
            </a:r>
            <a:endParaRPr lang="en-US" dirty="0"/>
          </a:p>
          <a:p>
            <a:pPr marL="0" indent="0">
              <a:buNone/>
            </a:pPr>
            <a:r>
              <a:rPr lang="en-US" dirty="0" smtClean="0"/>
              <a:t>My fingernails are ticklish. </a:t>
            </a:r>
          </a:p>
          <a:p>
            <a:pPr marL="0" indent="0">
              <a:buNone/>
            </a:pPr>
            <a:r>
              <a:rPr lang="en-US" dirty="0" smtClean="0"/>
              <a:t>My other job is being a hand model.  </a:t>
            </a:r>
          </a:p>
        </p:txBody>
      </p:sp>
      <p:pic>
        <p:nvPicPr>
          <p:cNvPr id="5" name="98 Crowd _ Applause and Cheering _ Large Hall.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17486" y="1891625"/>
            <a:ext cx="812800" cy="812800"/>
          </a:xfrm>
          <a:prstGeom prst="rect">
            <a:avLst/>
          </a:prstGeom>
        </p:spPr>
      </p:pic>
    </p:spTree>
    <p:extLst>
      <p:ext uri="{BB962C8B-B14F-4D97-AF65-F5344CB8AC3E}">
        <p14:creationId xmlns:p14="http://schemas.microsoft.com/office/powerpoint/2010/main" val="133521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5418" fill="hold"/>
                                        <p:tgtEl>
                                          <p:spTgt spid="5"/>
                                        </p:tgtEl>
                                      </p:cBhvr>
                                    </p:cmd>
                                  </p:childTnLst>
                                </p:cTn>
                              </p:par>
                            </p:childTnLst>
                          </p:cTn>
                        </p:par>
                      </p:childTnLst>
                    </p:cTn>
                  </p:par>
                </p:childTnLst>
              </p:cTn>
              <p:nextCondLst>
                <p:cond evt="onClick" delay="0">
                  <p:tgtEl>
                    <p:spTgt spid="5"/>
                  </p:tgtEl>
                </p:cond>
              </p:nextCondLst>
            </p:seq>
            <p:audio>
              <p:cMediaNode vol="80000">
                <p:cTn id="48"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99" y="3545803"/>
            <a:ext cx="8582296" cy="2978014"/>
          </a:xfrm>
        </p:spPr>
        <p:txBody>
          <a:bodyPr>
            <a:normAutofit fontScale="55000" lnSpcReduction="20000"/>
          </a:bodyPr>
          <a:lstStyle/>
          <a:p>
            <a:pPr marL="514350" indent="-514350">
              <a:buAutoNum type="alphaLcPeriod"/>
            </a:pPr>
            <a:endParaRPr lang="en-US" dirty="0" smtClean="0"/>
          </a:p>
          <a:p>
            <a:pPr marL="0" indent="0">
              <a:buNone/>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
        <p:nvSpPr>
          <p:cNvPr id="6" name="Rectangle 5"/>
          <p:cNvSpPr/>
          <p:nvPr/>
        </p:nvSpPr>
        <p:spPr>
          <a:xfrm>
            <a:off x="181099" y="569138"/>
            <a:ext cx="6552210" cy="3046988"/>
          </a:xfrm>
          <a:prstGeom prst="rect">
            <a:avLst/>
          </a:prstGeom>
        </p:spPr>
        <p:txBody>
          <a:bodyPr wrap="square">
            <a:spAutoFit/>
          </a:bodyPr>
          <a:lstStyle/>
          <a:p>
            <a:pPr marL="514350" indent="-514350">
              <a:buAutoNum type="arabicPeriod"/>
            </a:pPr>
            <a:r>
              <a:rPr lang="en-US" sz="3200" dirty="0">
                <a:solidFill>
                  <a:srgbClr val="002060"/>
                </a:solidFill>
              </a:rPr>
              <a:t>I put credence into what my teacher says. </a:t>
            </a:r>
          </a:p>
          <a:p>
            <a:pPr marL="514350" indent="-514350">
              <a:buAutoNum type="arabicPeriod"/>
            </a:pPr>
            <a:endParaRPr lang="en-US" sz="3200" dirty="0">
              <a:solidFill>
                <a:srgbClr val="002060"/>
              </a:solidFill>
            </a:endParaRPr>
          </a:p>
          <a:p>
            <a:pPr marL="514350" indent="-514350">
              <a:buAutoNum type="arabicPeriod"/>
            </a:pPr>
            <a:r>
              <a:rPr lang="en-US" sz="3200" dirty="0">
                <a:solidFill>
                  <a:srgbClr val="002060"/>
                </a:solidFill>
              </a:rPr>
              <a:t>I put credence into what my parent says. </a:t>
            </a:r>
          </a:p>
          <a:p>
            <a:endParaRPr lang="en-US" sz="3200" dirty="0">
              <a:solidFill>
                <a:srgbClr val="002060"/>
              </a:solidFill>
            </a:endParaRPr>
          </a:p>
        </p:txBody>
      </p:sp>
    </p:spTree>
    <p:extLst>
      <p:ext uri="{BB962C8B-B14F-4D97-AF65-F5344CB8AC3E}">
        <p14:creationId xmlns:p14="http://schemas.microsoft.com/office/powerpoint/2010/main" val="210295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457199" y="4278299"/>
            <a:ext cx="1303562" cy="369332"/>
          </a:xfrm>
          <a:prstGeom prst="rect">
            <a:avLst/>
          </a:prstGeom>
          <a:noFill/>
        </p:spPr>
        <p:txBody>
          <a:bodyPr wrap="none" rtlCol="0">
            <a:spAutoFit/>
          </a:bodyPr>
          <a:lstStyle/>
          <a:p>
            <a:r>
              <a:rPr lang="en-US" dirty="0" smtClean="0"/>
              <a:t>credence</a:t>
            </a:r>
            <a:endParaRPr lang="en-US" dirty="0"/>
          </a:p>
        </p:txBody>
      </p:sp>
      <p:sp>
        <p:nvSpPr>
          <p:cNvPr id="5" name="TextBox 4"/>
          <p:cNvSpPr txBox="1"/>
          <p:nvPr/>
        </p:nvSpPr>
        <p:spPr>
          <a:xfrm>
            <a:off x="3464364" y="4238170"/>
            <a:ext cx="776175" cy="369332"/>
          </a:xfrm>
          <a:prstGeom prst="rect">
            <a:avLst/>
          </a:prstGeom>
          <a:noFill/>
        </p:spPr>
        <p:txBody>
          <a:bodyPr wrap="none" rtlCol="0">
            <a:spAutoFit/>
          </a:bodyPr>
          <a:lstStyle/>
          <a:p>
            <a:r>
              <a:rPr lang="en-US" dirty="0" smtClean="0"/>
              <a:t>ence</a:t>
            </a:r>
            <a:endParaRPr lang="en-US" dirty="0"/>
          </a:p>
        </p:txBody>
      </p:sp>
      <p:sp>
        <p:nvSpPr>
          <p:cNvPr id="6" name="TextBox 5"/>
          <p:cNvSpPr txBox="1"/>
          <p:nvPr/>
        </p:nvSpPr>
        <p:spPr>
          <a:xfrm>
            <a:off x="4820840" y="4278299"/>
            <a:ext cx="712054" cy="369332"/>
          </a:xfrm>
          <a:prstGeom prst="rect">
            <a:avLst/>
          </a:prstGeom>
          <a:noFill/>
        </p:spPr>
        <p:txBody>
          <a:bodyPr wrap="none" rtlCol="0">
            <a:spAutoFit/>
          </a:bodyPr>
          <a:lstStyle/>
          <a:p>
            <a:r>
              <a:rPr lang="en-US" dirty="0" smtClean="0"/>
              <a:t>cred</a:t>
            </a:r>
            <a:endParaRPr lang="en-US" dirty="0"/>
          </a:p>
        </p:txBody>
      </p:sp>
      <p:sp>
        <p:nvSpPr>
          <p:cNvPr id="7" name="TextBox 6"/>
          <p:cNvSpPr txBox="1"/>
          <p:nvPr/>
        </p:nvSpPr>
        <p:spPr>
          <a:xfrm>
            <a:off x="5828858" y="3961171"/>
            <a:ext cx="1567543" cy="1754326"/>
          </a:xfrm>
          <a:prstGeom prst="rect">
            <a:avLst/>
          </a:prstGeom>
          <a:noFill/>
        </p:spPr>
        <p:txBody>
          <a:bodyPr wrap="square" rtlCol="0">
            <a:spAutoFit/>
          </a:bodyPr>
          <a:lstStyle/>
          <a:p>
            <a:r>
              <a:rPr lang="en-US" dirty="0" smtClean="0"/>
              <a:t>Belief in</a:t>
            </a:r>
          </a:p>
          <a:p>
            <a:r>
              <a:rPr lang="en-US" dirty="0" smtClean="0"/>
              <a:t>someone or something as true or right</a:t>
            </a:r>
            <a:endParaRPr lang="en-US" dirty="0" smtClean="0"/>
          </a:p>
          <a:p>
            <a:endParaRPr lang="en-US" dirty="0"/>
          </a:p>
        </p:txBody>
      </p:sp>
    </p:spTree>
    <p:extLst>
      <p:ext uri="{BB962C8B-B14F-4D97-AF65-F5344CB8AC3E}">
        <p14:creationId xmlns:p14="http://schemas.microsoft.com/office/powerpoint/2010/main" val="79985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99" y="3329529"/>
            <a:ext cx="8582296" cy="2978014"/>
          </a:xfrm>
        </p:spPr>
        <p:txBody>
          <a:bodyPr>
            <a:normAutofit fontScale="55000" lnSpcReduction="20000"/>
          </a:bodyPr>
          <a:lstStyle/>
          <a:p>
            <a:pPr marL="514350" indent="-514350">
              <a:buAutoNum type="alphaLcPeriod"/>
            </a:pPr>
            <a:endParaRPr lang="en-US" dirty="0" smtClean="0"/>
          </a:p>
          <a:p>
            <a:pPr marL="0" indent="0">
              <a:buNone/>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
        <p:nvSpPr>
          <p:cNvPr id="6" name="Title 4"/>
          <p:cNvSpPr txBox="1">
            <a:spLocks/>
          </p:cNvSpPr>
          <p:nvPr/>
        </p:nvSpPr>
        <p:spPr>
          <a:xfrm>
            <a:off x="181099" y="1532820"/>
            <a:ext cx="8064138" cy="1651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514350" indent="-514350">
              <a:buAutoNum type="arabicPeriod"/>
            </a:pPr>
            <a:r>
              <a:rPr lang="en-US" sz="3200" dirty="0">
                <a:solidFill>
                  <a:srgbClr val="002060"/>
                </a:solidFill>
              </a:rPr>
              <a:t>I could tell she didn’t believe me, by her incredulous look. </a:t>
            </a:r>
          </a:p>
        </p:txBody>
      </p:sp>
    </p:spTree>
    <p:extLst>
      <p:ext uri="{BB962C8B-B14F-4D97-AF65-F5344CB8AC3E}">
        <p14:creationId xmlns:p14="http://schemas.microsoft.com/office/powerpoint/2010/main" val="47501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512174" y="4238954"/>
            <a:ext cx="1468672" cy="369332"/>
          </a:xfrm>
          <a:prstGeom prst="rect">
            <a:avLst/>
          </a:prstGeom>
          <a:noFill/>
        </p:spPr>
        <p:txBody>
          <a:bodyPr wrap="none" rtlCol="0">
            <a:spAutoFit/>
          </a:bodyPr>
          <a:lstStyle/>
          <a:p>
            <a:r>
              <a:rPr lang="en-US" dirty="0" smtClean="0"/>
              <a:t>incredulous</a:t>
            </a:r>
            <a:endParaRPr lang="en-US" dirty="0"/>
          </a:p>
        </p:txBody>
      </p:sp>
      <p:sp>
        <p:nvSpPr>
          <p:cNvPr id="6" name="TextBox 5"/>
          <p:cNvSpPr txBox="1"/>
          <p:nvPr/>
        </p:nvSpPr>
        <p:spPr>
          <a:xfrm>
            <a:off x="4565097" y="4264745"/>
            <a:ext cx="712054" cy="369332"/>
          </a:xfrm>
          <a:prstGeom prst="rect">
            <a:avLst/>
          </a:prstGeom>
          <a:noFill/>
        </p:spPr>
        <p:txBody>
          <a:bodyPr wrap="none" rtlCol="0">
            <a:spAutoFit/>
          </a:bodyPr>
          <a:lstStyle/>
          <a:p>
            <a:r>
              <a:rPr lang="en-US" dirty="0" smtClean="0"/>
              <a:t>cred</a:t>
            </a:r>
            <a:endParaRPr lang="en-US" dirty="0"/>
          </a:p>
        </p:txBody>
      </p:sp>
      <p:sp>
        <p:nvSpPr>
          <p:cNvPr id="7" name="TextBox 6"/>
          <p:cNvSpPr txBox="1"/>
          <p:nvPr/>
        </p:nvSpPr>
        <p:spPr>
          <a:xfrm>
            <a:off x="5830230" y="3895413"/>
            <a:ext cx="1567543" cy="1200329"/>
          </a:xfrm>
          <a:prstGeom prst="rect">
            <a:avLst/>
          </a:prstGeom>
          <a:noFill/>
        </p:spPr>
        <p:txBody>
          <a:bodyPr wrap="square" rtlCol="0">
            <a:spAutoFit/>
          </a:bodyPr>
          <a:lstStyle/>
          <a:p>
            <a:r>
              <a:rPr lang="en-US" dirty="0" smtClean="0"/>
              <a:t>Showing that you don’t believe</a:t>
            </a:r>
            <a:endParaRPr lang="en-US" dirty="0"/>
          </a:p>
        </p:txBody>
      </p:sp>
      <p:sp>
        <p:nvSpPr>
          <p:cNvPr id="8" name="TextBox 7"/>
          <p:cNvSpPr txBox="1"/>
          <p:nvPr/>
        </p:nvSpPr>
        <p:spPr>
          <a:xfrm>
            <a:off x="3324087" y="4264745"/>
            <a:ext cx="566181" cy="369332"/>
          </a:xfrm>
          <a:prstGeom prst="rect">
            <a:avLst/>
          </a:prstGeom>
          <a:noFill/>
        </p:spPr>
        <p:txBody>
          <a:bodyPr wrap="none" rtlCol="0">
            <a:spAutoFit/>
          </a:bodyPr>
          <a:lstStyle/>
          <a:p>
            <a:r>
              <a:rPr lang="en-US" smtClean="0"/>
              <a:t>ous</a:t>
            </a:r>
            <a:endParaRPr lang="en-US" dirty="0"/>
          </a:p>
        </p:txBody>
      </p:sp>
      <p:sp>
        <p:nvSpPr>
          <p:cNvPr id="9" name="TextBox 8"/>
          <p:cNvSpPr txBox="1"/>
          <p:nvPr/>
        </p:nvSpPr>
        <p:spPr>
          <a:xfrm>
            <a:off x="2226624" y="4232479"/>
            <a:ext cx="372218" cy="369332"/>
          </a:xfrm>
          <a:prstGeom prst="rect">
            <a:avLst/>
          </a:prstGeom>
          <a:noFill/>
        </p:spPr>
        <p:txBody>
          <a:bodyPr wrap="none" rtlCol="0">
            <a:spAutoFit/>
          </a:bodyPr>
          <a:lstStyle/>
          <a:p>
            <a:r>
              <a:rPr lang="en-US" dirty="0" smtClean="0"/>
              <a:t>in</a:t>
            </a:r>
            <a:endParaRPr lang="en-US" dirty="0"/>
          </a:p>
        </p:txBody>
      </p:sp>
    </p:spTree>
    <p:extLst>
      <p:ext uri="{BB962C8B-B14F-4D97-AF65-F5344CB8AC3E}">
        <p14:creationId xmlns:p14="http://schemas.microsoft.com/office/powerpoint/2010/main" val="206291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root? </a:t>
            </a:r>
            <a:endParaRPr lang="en-US" dirty="0"/>
          </a:p>
        </p:txBody>
      </p:sp>
      <p:sp>
        <p:nvSpPr>
          <p:cNvPr id="3" name="Content Placeholder 2"/>
          <p:cNvSpPr>
            <a:spLocks noGrp="1"/>
          </p:cNvSpPr>
          <p:nvPr>
            <p:ph idx="1"/>
          </p:nvPr>
        </p:nvSpPr>
        <p:spPr>
          <a:xfrm>
            <a:off x="457199" y="914400"/>
            <a:ext cx="7114033" cy="4538749"/>
          </a:xfrm>
        </p:spPr>
        <p:txBody>
          <a:bodyP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smtClean="0"/>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a:solidFill>
                  <a:srgbClr val="002060"/>
                </a:solidFill>
              </a:rPr>
              <a:t>a</a:t>
            </a:r>
            <a:r>
              <a:rPr lang="en-US" sz="7200" dirty="0" smtClean="0">
                <a:solidFill>
                  <a:srgbClr val="002060"/>
                </a:solidFill>
              </a:rPr>
              <a:t>utobiography</a:t>
            </a:r>
          </a:p>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smtClean="0">
                <a:solidFill>
                  <a:srgbClr val="002060"/>
                </a:solidFill>
              </a:rPr>
              <a:t>project</a:t>
            </a:r>
          </a:p>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smtClean="0">
                <a:solidFill>
                  <a:srgbClr val="002060"/>
                </a:solidFill>
              </a:rPr>
              <a:t>d</a:t>
            </a:r>
            <a:r>
              <a:rPr lang="en-US" sz="7200" dirty="0" smtClean="0">
                <a:solidFill>
                  <a:srgbClr val="002060"/>
                </a:solidFill>
              </a:rPr>
              <a:t>educt</a:t>
            </a:r>
            <a:endParaRPr lang="en-US" sz="7200" dirty="0">
              <a:solidFill>
                <a:srgbClr val="002060"/>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smtClean="0">
                <a:solidFill>
                  <a:srgbClr val="002060"/>
                </a:solidFill>
              </a:rPr>
              <a:t>benefactor</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7200" dirty="0" smtClean="0">
              <a:solidFill>
                <a:srgbClr val="00206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7200" dirty="0" smtClean="0">
              <a:solidFill>
                <a:srgbClr val="00206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7200" dirty="0">
              <a:solidFill>
                <a:srgbClr val="002060"/>
              </a:solidFill>
            </a:endParaRPr>
          </a:p>
        </p:txBody>
      </p:sp>
    </p:spTree>
    <p:extLst>
      <p:ext uri="{BB962C8B-B14F-4D97-AF65-F5344CB8AC3E}">
        <p14:creationId xmlns:p14="http://schemas.microsoft.com/office/powerpoint/2010/main" val="143766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54" y="590677"/>
            <a:ext cx="6508377" cy="1143000"/>
          </a:xfrm>
        </p:spPr>
        <p:txBody>
          <a:bodyPr>
            <a:normAutofit fontScale="90000"/>
          </a:bodyPr>
          <a:lstStyle/>
          <a:p>
            <a:r>
              <a:rPr lang="en-US" dirty="0" smtClean="0"/>
              <a:t>I would/wouldn’t put credence into what this person says because_____.</a:t>
            </a:r>
            <a:endParaRPr lang="en-US" dirty="0"/>
          </a:p>
        </p:txBody>
      </p:sp>
      <p:pic>
        <p:nvPicPr>
          <p:cNvPr id="4" name="Picture 3"/>
          <p:cNvPicPr>
            <a:picLocks noChangeAspect="1"/>
          </p:cNvPicPr>
          <p:nvPr/>
        </p:nvPicPr>
        <p:blipFill>
          <a:blip r:embed="rId2"/>
          <a:stretch>
            <a:fillRect/>
          </a:stretch>
        </p:blipFill>
        <p:spPr>
          <a:xfrm>
            <a:off x="457200" y="2298700"/>
            <a:ext cx="5918200" cy="3688456"/>
          </a:xfrm>
          <a:prstGeom prst="rect">
            <a:avLst/>
          </a:prstGeom>
        </p:spPr>
      </p:pic>
      <p:pic>
        <p:nvPicPr>
          <p:cNvPr id="5" name="Picture 4"/>
          <p:cNvPicPr>
            <a:picLocks noChangeAspect="1"/>
          </p:cNvPicPr>
          <p:nvPr/>
        </p:nvPicPr>
        <p:blipFill>
          <a:blip r:embed="rId3"/>
          <a:stretch>
            <a:fillRect/>
          </a:stretch>
        </p:blipFill>
        <p:spPr>
          <a:xfrm>
            <a:off x="4927600" y="3180456"/>
            <a:ext cx="2895600" cy="2806700"/>
          </a:xfrm>
          <a:prstGeom prst="rect">
            <a:avLst/>
          </a:prstGeom>
        </p:spPr>
      </p:pic>
      <p:pic>
        <p:nvPicPr>
          <p:cNvPr id="6" name="Picture 5"/>
          <p:cNvPicPr>
            <a:picLocks noChangeAspect="1"/>
          </p:cNvPicPr>
          <p:nvPr/>
        </p:nvPicPr>
        <p:blipFill>
          <a:blip r:embed="rId4"/>
          <a:stretch>
            <a:fillRect/>
          </a:stretch>
        </p:blipFill>
        <p:spPr>
          <a:xfrm>
            <a:off x="1878683" y="2032000"/>
            <a:ext cx="4153817" cy="3955156"/>
          </a:xfrm>
          <a:prstGeom prst="rect">
            <a:avLst/>
          </a:prstGeom>
        </p:spPr>
      </p:pic>
      <p:pic>
        <p:nvPicPr>
          <p:cNvPr id="7" name="Picture 6"/>
          <p:cNvPicPr>
            <a:picLocks noChangeAspect="1"/>
          </p:cNvPicPr>
          <p:nvPr/>
        </p:nvPicPr>
        <p:blipFill>
          <a:blip r:embed="rId5"/>
          <a:stretch>
            <a:fillRect/>
          </a:stretch>
        </p:blipFill>
        <p:spPr>
          <a:xfrm>
            <a:off x="4445408" y="2032000"/>
            <a:ext cx="3859983" cy="4824979"/>
          </a:xfrm>
          <a:prstGeom prst="rect">
            <a:avLst/>
          </a:prstGeom>
        </p:spPr>
      </p:pic>
      <p:pic>
        <p:nvPicPr>
          <p:cNvPr id="8" name="Picture 7"/>
          <p:cNvPicPr>
            <a:picLocks noChangeAspect="1"/>
          </p:cNvPicPr>
          <p:nvPr/>
        </p:nvPicPr>
        <p:blipFill>
          <a:blip r:embed="rId6"/>
          <a:stretch>
            <a:fillRect/>
          </a:stretch>
        </p:blipFill>
        <p:spPr>
          <a:xfrm>
            <a:off x="1176077" y="2260599"/>
            <a:ext cx="5135823" cy="3417657"/>
          </a:xfrm>
          <a:prstGeom prst="rect">
            <a:avLst/>
          </a:prstGeom>
        </p:spPr>
      </p:pic>
    </p:spTree>
    <p:extLst>
      <p:ext uri="{BB962C8B-B14F-4D97-AF65-F5344CB8AC3E}">
        <p14:creationId xmlns:p14="http://schemas.microsoft.com/office/powerpoint/2010/main" val="31467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18" y="317500"/>
            <a:ext cx="6508377" cy="1143000"/>
          </a:xfrm>
        </p:spPr>
        <p:txBody>
          <a:bodyPr/>
          <a:lstStyle/>
          <a:p>
            <a:r>
              <a:rPr lang="en-US" dirty="0" smtClean="0"/>
              <a:t>incredulous, superior, or </a:t>
            </a:r>
            <a:r>
              <a:rPr lang="en-US" dirty="0" smtClean="0"/>
              <a:t>secretive?</a:t>
            </a:r>
            <a:endParaRPr lang="en-US" dirty="0"/>
          </a:p>
        </p:txBody>
      </p:sp>
      <p:sp>
        <p:nvSpPr>
          <p:cNvPr id="3" name="Content Placeholder 2"/>
          <p:cNvSpPr>
            <a:spLocks noGrp="1"/>
          </p:cNvSpPr>
          <p:nvPr>
            <p:ph idx="1"/>
          </p:nvPr>
        </p:nvSpPr>
        <p:spPr>
          <a:xfrm>
            <a:off x="457199" y="2209800"/>
            <a:ext cx="7672648" cy="3916363"/>
          </a:xfrm>
        </p:spPr>
        <p:txBody>
          <a:bodyPr>
            <a:normAutofit fontScale="85000" lnSpcReduction="10000"/>
          </a:bodyPr>
          <a:lstStyle/>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sz="3000" dirty="0" smtClean="0"/>
          </a:p>
          <a:p>
            <a:pPr marL="0" indent="0">
              <a:buNone/>
            </a:pPr>
            <a:r>
              <a:rPr lang="en-US" sz="3000" dirty="0" smtClean="0"/>
              <a:t>He/She is ___________because______________.</a:t>
            </a:r>
            <a:endParaRPr lang="en-US" sz="3000" dirty="0"/>
          </a:p>
        </p:txBody>
      </p:sp>
      <p:pic>
        <p:nvPicPr>
          <p:cNvPr id="5" name="Picture 4"/>
          <p:cNvPicPr>
            <a:picLocks noChangeAspect="1"/>
          </p:cNvPicPr>
          <p:nvPr/>
        </p:nvPicPr>
        <p:blipFill>
          <a:blip r:embed="rId2"/>
          <a:stretch>
            <a:fillRect/>
          </a:stretch>
        </p:blipFill>
        <p:spPr>
          <a:xfrm>
            <a:off x="1073150" y="1600200"/>
            <a:ext cx="3492500" cy="2324100"/>
          </a:xfrm>
          <a:prstGeom prst="rect">
            <a:avLst/>
          </a:prstGeom>
        </p:spPr>
      </p:pic>
      <p:pic>
        <p:nvPicPr>
          <p:cNvPr id="6" name="Picture 5"/>
          <p:cNvPicPr>
            <a:picLocks noChangeAspect="1"/>
          </p:cNvPicPr>
          <p:nvPr/>
        </p:nvPicPr>
        <p:blipFill>
          <a:blip r:embed="rId3"/>
          <a:stretch>
            <a:fillRect/>
          </a:stretch>
        </p:blipFill>
        <p:spPr>
          <a:xfrm>
            <a:off x="2768600" y="2298700"/>
            <a:ext cx="3606800" cy="2247900"/>
          </a:xfrm>
          <a:prstGeom prst="rect">
            <a:avLst/>
          </a:prstGeom>
        </p:spPr>
      </p:pic>
      <p:pic>
        <p:nvPicPr>
          <p:cNvPr id="7" name="Picture 6"/>
          <p:cNvPicPr>
            <a:picLocks noChangeAspect="1"/>
          </p:cNvPicPr>
          <p:nvPr/>
        </p:nvPicPr>
        <p:blipFill>
          <a:blip r:embed="rId4"/>
          <a:stretch>
            <a:fillRect/>
          </a:stretch>
        </p:blipFill>
        <p:spPr>
          <a:xfrm>
            <a:off x="4188304" y="1600200"/>
            <a:ext cx="3150417" cy="3428826"/>
          </a:xfrm>
          <a:prstGeom prst="rect">
            <a:avLst/>
          </a:prstGeom>
        </p:spPr>
      </p:pic>
      <p:pic>
        <p:nvPicPr>
          <p:cNvPr id="8" name="Picture 7"/>
          <p:cNvPicPr>
            <a:picLocks noChangeAspect="1"/>
          </p:cNvPicPr>
          <p:nvPr/>
        </p:nvPicPr>
        <p:blipFill>
          <a:blip r:embed="rId5"/>
          <a:stretch>
            <a:fillRect/>
          </a:stretch>
        </p:blipFill>
        <p:spPr>
          <a:xfrm>
            <a:off x="5854700" y="1854200"/>
            <a:ext cx="2578100" cy="3149600"/>
          </a:xfrm>
          <a:prstGeom prst="rect">
            <a:avLst/>
          </a:prstGeom>
        </p:spPr>
      </p:pic>
      <p:pic>
        <p:nvPicPr>
          <p:cNvPr id="9" name="Picture 8"/>
          <p:cNvPicPr>
            <a:picLocks noChangeAspect="1"/>
          </p:cNvPicPr>
          <p:nvPr/>
        </p:nvPicPr>
        <p:blipFill>
          <a:blip r:embed="rId6"/>
          <a:stretch>
            <a:fillRect/>
          </a:stretch>
        </p:blipFill>
        <p:spPr>
          <a:xfrm>
            <a:off x="224455" y="2222500"/>
            <a:ext cx="3365500" cy="2413000"/>
          </a:xfrm>
          <a:prstGeom prst="rect">
            <a:avLst/>
          </a:prstGeom>
        </p:spPr>
      </p:pic>
      <p:pic>
        <p:nvPicPr>
          <p:cNvPr id="10" name="Picture 9"/>
          <p:cNvPicPr>
            <a:picLocks noChangeAspect="1"/>
          </p:cNvPicPr>
          <p:nvPr/>
        </p:nvPicPr>
        <p:blipFill>
          <a:blip r:embed="rId7"/>
          <a:stretch>
            <a:fillRect/>
          </a:stretch>
        </p:blipFill>
        <p:spPr>
          <a:xfrm>
            <a:off x="3162300" y="1981199"/>
            <a:ext cx="3213100" cy="3285467"/>
          </a:xfrm>
          <a:prstGeom prst="rect">
            <a:avLst/>
          </a:prstGeom>
        </p:spPr>
      </p:pic>
    </p:spTree>
    <p:extLst>
      <p:ext uri="{BB962C8B-B14F-4D97-AF65-F5344CB8AC3E}">
        <p14:creationId xmlns:p14="http://schemas.microsoft.com/office/powerpoint/2010/main" val="152766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92934"/>
            <a:ext cx="8582296" cy="2978014"/>
          </a:xfrm>
        </p:spPr>
        <p:txBody>
          <a:bodyPr>
            <a:normAutofit fontScale="55000" lnSpcReduction="20000"/>
          </a:bodyPr>
          <a:lstStyle/>
          <a:p>
            <a:pPr marL="0" indent="0">
              <a:buNone/>
            </a:pPr>
            <a:endParaRPr lang="en-US" dirty="0" smtClean="0"/>
          </a:p>
          <a:p>
            <a:pPr marL="514350" indent="-514350">
              <a:buAutoNum type="alphaLcPeriod"/>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
        <p:nvSpPr>
          <p:cNvPr id="6" name="TextBox 5"/>
          <p:cNvSpPr txBox="1"/>
          <p:nvPr/>
        </p:nvSpPr>
        <p:spPr>
          <a:xfrm>
            <a:off x="182880" y="512979"/>
            <a:ext cx="7065818" cy="3539430"/>
          </a:xfrm>
          <a:prstGeom prst="rect">
            <a:avLst/>
          </a:prstGeom>
          <a:noFill/>
        </p:spPr>
        <p:txBody>
          <a:bodyPr wrap="square" rtlCol="0">
            <a:spAutoFit/>
          </a:bodyPr>
          <a:lstStyle/>
          <a:p>
            <a:pPr marL="514350" indent="-514350">
              <a:buAutoNum type="arabicPeriod"/>
            </a:pPr>
            <a:r>
              <a:rPr lang="en-US" sz="3200" dirty="0">
                <a:solidFill>
                  <a:srgbClr val="002060"/>
                </a:solidFill>
              </a:rPr>
              <a:t>A teacher has to have the right credentials before she can teach</a:t>
            </a:r>
            <a:r>
              <a:rPr lang="en-US" sz="3200" dirty="0" smtClean="0">
                <a:solidFill>
                  <a:srgbClr val="002060"/>
                </a:solidFill>
              </a:rPr>
              <a:t>.</a:t>
            </a:r>
          </a:p>
          <a:p>
            <a:pPr marL="514350" indent="-514350">
              <a:buAutoNum type="arabicPeriod"/>
            </a:pPr>
            <a:endParaRPr lang="en-US" sz="3200" dirty="0">
              <a:solidFill>
                <a:srgbClr val="002060"/>
              </a:solidFill>
            </a:endParaRPr>
          </a:p>
          <a:p>
            <a:pPr marL="514350" indent="-514350">
              <a:buAutoNum type="arabicPeriod"/>
            </a:pPr>
            <a:r>
              <a:rPr lang="en-US" sz="3200" dirty="0">
                <a:solidFill>
                  <a:srgbClr val="002060"/>
                </a:solidFill>
              </a:rPr>
              <a:t>Before we hire you as a life guard show us your credentials. </a:t>
            </a:r>
          </a:p>
          <a:p>
            <a:endParaRPr lang="en-US" sz="3200" dirty="0"/>
          </a:p>
        </p:txBody>
      </p:sp>
    </p:spTree>
    <p:extLst>
      <p:ext uri="{BB962C8B-B14F-4D97-AF65-F5344CB8AC3E}">
        <p14:creationId xmlns:p14="http://schemas.microsoft.com/office/powerpoint/2010/main" val="49134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411928" y="4100846"/>
            <a:ext cx="1422184" cy="369332"/>
          </a:xfrm>
          <a:prstGeom prst="rect">
            <a:avLst/>
          </a:prstGeom>
          <a:noFill/>
        </p:spPr>
        <p:txBody>
          <a:bodyPr wrap="none" rtlCol="0">
            <a:spAutoFit/>
          </a:bodyPr>
          <a:lstStyle/>
          <a:p>
            <a:r>
              <a:rPr lang="en-US" dirty="0" smtClean="0"/>
              <a:t>credentials</a:t>
            </a:r>
            <a:endParaRPr lang="en-US" dirty="0"/>
          </a:p>
        </p:txBody>
      </p:sp>
      <p:sp>
        <p:nvSpPr>
          <p:cNvPr id="6" name="TextBox 5"/>
          <p:cNvSpPr txBox="1"/>
          <p:nvPr/>
        </p:nvSpPr>
        <p:spPr>
          <a:xfrm>
            <a:off x="4621995" y="4100846"/>
            <a:ext cx="712054" cy="369332"/>
          </a:xfrm>
          <a:prstGeom prst="rect">
            <a:avLst/>
          </a:prstGeom>
          <a:noFill/>
        </p:spPr>
        <p:txBody>
          <a:bodyPr wrap="none" rtlCol="0">
            <a:spAutoFit/>
          </a:bodyPr>
          <a:lstStyle/>
          <a:p>
            <a:r>
              <a:rPr lang="en-US" dirty="0" smtClean="0"/>
              <a:t>cred</a:t>
            </a:r>
            <a:endParaRPr lang="en-US" dirty="0"/>
          </a:p>
        </p:txBody>
      </p:sp>
      <p:sp>
        <p:nvSpPr>
          <p:cNvPr id="7" name="TextBox 6"/>
          <p:cNvSpPr txBox="1"/>
          <p:nvPr/>
        </p:nvSpPr>
        <p:spPr>
          <a:xfrm>
            <a:off x="5799815" y="3796611"/>
            <a:ext cx="2539478" cy="1477328"/>
          </a:xfrm>
          <a:prstGeom prst="rect">
            <a:avLst/>
          </a:prstGeom>
          <a:noFill/>
        </p:spPr>
        <p:txBody>
          <a:bodyPr wrap="none" rtlCol="0">
            <a:spAutoFit/>
          </a:bodyPr>
          <a:lstStyle/>
          <a:p>
            <a:r>
              <a:rPr lang="en-US" dirty="0" smtClean="0"/>
              <a:t>Proof that</a:t>
            </a:r>
          </a:p>
          <a:p>
            <a:r>
              <a:rPr lang="en-US" dirty="0" smtClean="0"/>
              <a:t>we can </a:t>
            </a:r>
          </a:p>
          <a:p>
            <a:r>
              <a:rPr lang="en-US" dirty="0"/>
              <a:t>b</a:t>
            </a:r>
            <a:r>
              <a:rPr lang="en-US" dirty="0" smtClean="0"/>
              <a:t>elieve something or</a:t>
            </a:r>
          </a:p>
          <a:p>
            <a:r>
              <a:rPr lang="en-US" dirty="0" smtClean="0"/>
              <a:t>someone is qualified </a:t>
            </a:r>
          </a:p>
          <a:p>
            <a:r>
              <a:rPr lang="en-US" dirty="0"/>
              <a:t>t</a:t>
            </a:r>
            <a:r>
              <a:rPr lang="en-US" dirty="0" smtClean="0"/>
              <a:t>o do something</a:t>
            </a:r>
          </a:p>
        </p:txBody>
      </p:sp>
      <p:sp>
        <p:nvSpPr>
          <p:cNvPr id="8" name="TextBox 7"/>
          <p:cNvSpPr txBox="1"/>
          <p:nvPr/>
        </p:nvSpPr>
        <p:spPr>
          <a:xfrm>
            <a:off x="3618545" y="4304442"/>
            <a:ext cx="274434" cy="369332"/>
          </a:xfrm>
          <a:prstGeom prst="rect">
            <a:avLst/>
          </a:prstGeom>
          <a:noFill/>
        </p:spPr>
        <p:txBody>
          <a:bodyPr wrap="none" rtlCol="0">
            <a:spAutoFit/>
          </a:bodyPr>
          <a:lstStyle/>
          <a:p>
            <a:r>
              <a:rPr lang="en-US"/>
              <a:t>s</a:t>
            </a:r>
            <a:endParaRPr lang="en-US" dirty="0"/>
          </a:p>
        </p:txBody>
      </p:sp>
      <p:sp>
        <p:nvSpPr>
          <p:cNvPr id="9" name="TextBox 8"/>
          <p:cNvSpPr txBox="1"/>
          <p:nvPr/>
        </p:nvSpPr>
        <p:spPr>
          <a:xfrm>
            <a:off x="3499121" y="3967550"/>
            <a:ext cx="513282" cy="369332"/>
          </a:xfrm>
          <a:prstGeom prst="rect">
            <a:avLst/>
          </a:prstGeom>
          <a:noFill/>
        </p:spPr>
        <p:txBody>
          <a:bodyPr wrap="none" rtlCol="0">
            <a:spAutoFit/>
          </a:bodyPr>
          <a:lstStyle/>
          <a:p>
            <a:r>
              <a:rPr lang="en-US" smtClean="0"/>
              <a:t>tial</a:t>
            </a:r>
            <a:endParaRPr lang="en-US" dirty="0"/>
          </a:p>
        </p:txBody>
      </p:sp>
    </p:spTree>
    <p:extLst>
      <p:ext uri="{BB962C8B-B14F-4D97-AF65-F5344CB8AC3E}">
        <p14:creationId xmlns:p14="http://schemas.microsoft.com/office/powerpoint/2010/main" val="88158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92934"/>
            <a:ext cx="8582296" cy="2978014"/>
          </a:xfrm>
        </p:spPr>
        <p:txBody>
          <a:bodyPr>
            <a:normAutofit fontScale="55000" lnSpcReduction="20000"/>
          </a:bodyPr>
          <a:lstStyle/>
          <a:p>
            <a:pPr marL="0" indent="0">
              <a:buNone/>
            </a:pPr>
            <a:endParaRPr lang="en-US" dirty="0" smtClean="0"/>
          </a:p>
          <a:p>
            <a:pPr marL="514350" indent="-514350">
              <a:buAutoNum type="alphaLcPeriod"/>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
        <p:nvSpPr>
          <p:cNvPr id="6" name="TextBox 5"/>
          <p:cNvSpPr txBox="1"/>
          <p:nvPr/>
        </p:nvSpPr>
        <p:spPr>
          <a:xfrm>
            <a:off x="315884" y="892304"/>
            <a:ext cx="7065818" cy="2062103"/>
          </a:xfrm>
          <a:prstGeom prst="rect">
            <a:avLst/>
          </a:prstGeom>
          <a:noFill/>
        </p:spPr>
        <p:txBody>
          <a:bodyPr wrap="square" rtlCol="0">
            <a:spAutoFit/>
          </a:bodyPr>
          <a:lstStyle/>
          <a:p>
            <a:pPr marL="514350" indent="-514350">
              <a:buAutoNum type="arabicPeriod"/>
            </a:pPr>
            <a:r>
              <a:rPr lang="en-US" sz="3200" dirty="0">
                <a:solidFill>
                  <a:srgbClr val="002060"/>
                </a:solidFill>
              </a:rPr>
              <a:t>If your high school is not accredited your diploma does not count!</a:t>
            </a:r>
          </a:p>
          <a:p>
            <a:endParaRPr lang="en-US" sz="3200" dirty="0"/>
          </a:p>
        </p:txBody>
      </p:sp>
    </p:spTree>
    <p:extLst>
      <p:ext uri="{BB962C8B-B14F-4D97-AF65-F5344CB8AC3E}">
        <p14:creationId xmlns:p14="http://schemas.microsoft.com/office/powerpoint/2010/main" val="31389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411928" y="4100846"/>
            <a:ext cx="1452642" cy="369332"/>
          </a:xfrm>
          <a:prstGeom prst="rect">
            <a:avLst/>
          </a:prstGeom>
          <a:noFill/>
        </p:spPr>
        <p:txBody>
          <a:bodyPr wrap="none" rtlCol="0">
            <a:spAutoFit/>
          </a:bodyPr>
          <a:lstStyle/>
          <a:p>
            <a:r>
              <a:rPr lang="en-US" dirty="0" smtClean="0"/>
              <a:t>accredited</a:t>
            </a:r>
            <a:endParaRPr lang="en-US" dirty="0"/>
          </a:p>
        </p:txBody>
      </p:sp>
      <p:sp>
        <p:nvSpPr>
          <p:cNvPr id="6" name="TextBox 5"/>
          <p:cNvSpPr txBox="1"/>
          <p:nvPr/>
        </p:nvSpPr>
        <p:spPr>
          <a:xfrm>
            <a:off x="4621995" y="4100846"/>
            <a:ext cx="712054" cy="369332"/>
          </a:xfrm>
          <a:prstGeom prst="rect">
            <a:avLst/>
          </a:prstGeom>
          <a:noFill/>
        </p:spPr>
        <p:txBody>
          <a:bodyPr wrap="none" rtlCol="0">
            <a:spAutoFit/>
          </a:bodyPr>
          <a:lstStyle/>
          <a:p>
            <a:r>
              <a:rPr lang="en-US" dirty="0" smtClean="0"/>
              <a:t>cred</a:t>
            </a:r>
            <a:endParaRPr lang="en-US" dirty="0"/>
          </a:p>
        </p:txBody>
      </p:sp>
      <p:sp>
        <p:nvSpPr>
          <p:cNvPr id="7" name="TextBox 6"/>
          <p:cNvSpPr txBox="1"/>
          <p:nvPr/>
        </p:nvSpPr>
        <p:spPr>
          <a:xfrm>
            <a:off x="5842709" y="3870013"/>
            <a:ext cx="1622560" cy="923330"/>
          </a:xfrm>
          <a:prstGeom prst="rect">
            <a:avLst/>
          </a:prstGeom>
          <a:noFill/>
        </p:spPr>
        <p:txBody>
          <a:bodyPr wrap="none" rtlCol="0">
            <a:spAutoFit/>
          </a:bodyPr>
          <a:lstStyle/>
          <a:p>
            <a:r>
              <a:rPr lang="en-US" dirty="0" smtClean="0"/>
              <a:t>Belief that </a:t>
            </a:r>
          </a:p>
          <a:p>
            <a:r>
              <a:rPr lang="en-US" dirty="0"/>
              <a:t>s</a:t>
            </a:r>
            <a:r>
              <a:rPr lang="en-US" dirty="0" smtClean="0"/>
              <a:t>omething</a:t>
            </a:r>
          </a:p>
          <a:p>
            <a:r>
              <a:rPr lang="en-US" dirty="0"/>
              <a:t>h</a:t>
            </a:r>
            <a:r>
              <a:rPr lang="en-US" dirty="0" smtClean="0"/>
              <a:t>as authority</a:t>
            </a:r>
          </a:p>
        </p:txBody>
      </p:sp>
      <p:sp>
        <p:nvSpPr>
          <p:cNvPr id="9" name="TextBox 8"/>
          <p:cNvSpPr txBox="1"/>
          <p:nvPr/>
        </p:nvSpPr>
        <p:spPr>
          <a:xfrm>
            <a:off x="3484316" y="4100846"/>
            <a:ext cx="494046" cy="369332"/>
          </a:xfrm>
          <a:prstGeom prst="rect">
            <a:avLst/>
          </a:prstGeom>
          <a:noFill/>
        </p:spPr>
        <p:txBody>
          <a:bodyPr wrap="none" rtlCol="0">
            <a:spAutoFit/>
          </a:bodyPr>
          <a:lstStyle/>
          <a:p>
            <a:r>
              <a:rPr lang="en-US" dirty="0" smtClean="0"/>
              <a:t>ed</a:t>
            </a:r>
            <a:endParaRPr lang="en-US" dirty="0"/>
          </a:p>
        </p:txBody>
      </p:sp>
    </p:spTree>
    <p:extLst>
      <p:ext uri="{BB962C8B-B14F-4D97-AF65-F5344CB8AC3E}">
        <p14:creationId xmlns:p14="http://schemas.microsoft.com/office/powerpoint/2010/main" val="137035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with LINCS</a:t>
            </a:r>
            <a:endParaRPr lang="en-US" dirty="0"/>
          </a:p>
        </p:txBody>
      </p:sp>
      <p:sp>
        <p:nvSpPr>
          <p:cNvPr id="3" name="Content Placeholder 2"/>
          <p:cNvSpPr>
            <a:spLocks noGrp="1"/>
          </p:cNvSpPr>
          <p:nvPr>
            <p:ph idx="1"/>
          </p:nvPr>
        </p:nvSpPr>
        <p:spPr>
          <a:xfrm>
            <a:off x="457200" y="2160516"/>
            <a:ext cx="8229600" cy="3965647"/>
          </a:xfrm>
        </p:spPr>
        <p:txBody>
          <a:bodyPr/>
          <a:lstStyle/>
          <a:p>
            <a:pPr marL="514350" indent="-514350">
              <a:buAutoNum type="arabicPeriod"/>
            </a:pPr>
            <a:r>
              <a:rPr lang="en-US" dirty="0" smtClean="0"/>
              <a:t>What is the story? </a:t>
            </a:r>
          </a:p>
          <a:p>
            <a:pPr marL="514350" indent="-514350">
              <a:buAutoNum type="arabicPeriod"/>
            </a:pPr>
            <a:r>
              <a:rPr lang="en-US" dirty="0" smtClean="0"/>
              <a:t>What is the reminding word?</a:t>
            </a:r>
          </a:p>
          <a:p>
            <a:pPr marL="514350" indent="-514350">
              <a:buAutoNum type="arabicPeriod"/>
            </a:pPr>
            <a:r>
              <a:rPr lang="en-US" dirty="0" smtClean="0"/>
              <a:t>What is the word? </a:t>
            </a:r>
          </a:p>
          <a:p>
            <a:pPr marL="514350" indent="-514350">
              <a:buAutoNum type="arabicPeriod"/>
            </a:pPr>
            <a:r>
              <a:rPr lang="en-US" dirty="0" smtClean="0"/>
              <a:t>What is the definition?</a:t>
            </a:r>
            <a:endParaRPr lang="en-US" dirty="0"/>
          </a:p>
        </p:txBody>
      </p:sp>
    </p:spTree>
    <p:extLst>
      <p:ext uri="{BB962C8B-B14F-4D97-AF65-F5344CB8AC3E}">
        <p14:creationId xmlns:p14="http://schemas.microsoft.com/office/powerpoint/2010/main" val="1509337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7-24 at 12.57.49 PM.png"/>
          <p:cNvPicPr>
            <a:picLocks noGrp="1" noChangeAspect="1"/>
          </p:cNvPicPr>
          <p:nvPr>
            <p:ph idx="1"/>
          </p:nvPr>
        </p:nvPicPr>
        <p:blipFill>
          <a:blip r:embed="rId2">
            <a:extLst>
              <a:ext uri="{28A0092B-C50C-407E-A947-70E740481C1C}">
                <a14:useLocalDpi xmlns:a14="http://schemas.microsoft.com/office/drawing/2010/main" val="0"/>
              </a:ext>
            </a:extLst>
          </a:blip>
          <a:srcRect t="-45405" b="-45405"/>
          <a:stretch>
            <a:fillRect/>
          </a:stretch>
        </p:blipFill>
        <p:spPr>
          <a:xfrm>
            <a:off x="289475" y="1935614"/>
            <a:ext cx="8229600" cy="4525963"/>
          </a:xfrm>
        </p:spPr>
      </p:pic>
      <p:sp>
        <p:nvSpPr>
          <p:cNvPr id="5" name="TextBox 4"/>
          <p:cNvSpPr txBox="1"/>
          <p:nvPr/>
        </p:nvSpPr>
        <p:spPr>
          <a:xfrm>
            <a:off x="790703" y="3556424"/>
            <a:ext cx="1351786" cy="461665"/>
          </a:xfrm>
          <a:prstGeom prst="rect">
            <a:avLst/>
          </a:prstGeom>
          <a:noFill/>
        </p:spPr>
        <p:txBody>
          <a:bodyPr wrap="square" rtlCol="0">
            <a:spAutoFit/>
          </a:bodyPr>
          <a:lstStyle/>
          <a:p>
            <a:r>
              <a:rPr lang="en-US" sz="2400" dirty="0" smtClean="0"/>
              <a:t>cred</a:t>
            </a:r>
            <a:endParaRPr lang="en-US" sz="2400" dirty="0"/>
          </a:p>
        </p:txBody>
      </p:sp>
      <p:sp>
        <p:nvSpPr>
          <p:cNvPr id="8" name="TextBox 7"/>
          <p:cNvSpPr txBox="1"/>
          <p:nvPr/>
        </p:nvSpPr>
        <p:spPr>
          <a:xfrm>
            <a:off x="2513263" y="3356106"/>
            <a:ext cx="2138948" cy="646331"/>
          </a:xfrm>
          <a:prstGeom prst="rect">
            <a:avLst/>
          </a:prstGeom>
          <a:noFill/>
        </p:spPr>
        <p:txBody>
          <a:bodyPr wrap="square" rtlCol="0">
            <a:spAutoFit/>
          </a:bodyPr>
          <a:lstStyle/>
          <a:p>
            <a:endParaRPr lang="en-US" sz="3600" dirty="0"/>
          </a:p>
        </p:txBody>
      </p:sp>
      <p:sp>
        <p:nvSpPr>
          <p:cNvPr id="9" name="TextBox 8"/>
          <p:cNvSpPr txBox="1"/>
          <p:nvPr/>
        </p:nvSpPr>
        <p:spPr>
          <a:xfrm>
            <a:off x="4491789" y="3541223"/>
            <a:ext cx="2138948" cy="646331"/>
          </a:xfrm>
          <a:prstGeom prst="rect">
            <a:avLst/>
          </a:prstGeom>
          <a:noFill/>
        </p:spPr>
        <p:txBody>
          <a:bodyPr wrap="square" rtlCol="0">
            <a:spAutoFit/>
          </a:bodyPr>
          <a:lstStyle/>
          <a:p>
            <a:r>
              <a:rPr lang="en-US" sz="3600" dirty="0" smtClean="0"/>
              <a:t> </a:t>
            </a:r>
            <a:endParaRPr lang="en-US" sz="3600" dirty="0"/>
          </a:p>
        </p:txBody>
      </p:sp>
      <p:sp>
        <p:nvSpPr>
          <p:cNvPr id="11" name="TextBox 10"/>
          <p:cNvSpPr txBox="1"/>
          <p:nvPr/>
        </p:nvSpPr>
        <p:spPr>
          <a:xfrm>
            <a:off x="523359" y="4530400"/>
            <a:ext cx="2360005" cy="461665"/>
          </a:xfrm>
          <a:prstGeom prst="rect">
            <a:avLst/>
          </a:prstGeom>
          <a:noFill/>
        </p:spPr>
        <p:txBody>
          <a:bodyPr wrap="square" rtlCol="0">
            <a:spAutoFit/>
          </a:bodyPr>
          <a:lstStyle/>
          <a:p>
            <a:r>
              <a:rPr lang="en-US" sz="2400" dirty="0" smtClean="0">
                <a:solidFill>
                  <a:srgbClr val="FF0000"/>
                </a:solidFill>
              </a:rPr>
              <a:t>credit card</a:t>
            </a:r>
            <a:endParaRPr lang="en-US" sz="2400" dirty="0">
              <a:solidFill>
                <a:srgbClr val="FF0000"/>
              </a:solidFill>
            </a:endParaRPr>
          </a:p>
        </p:txBody>
      </p:sp>
      <p:sp>
        <p:nvSpPr>
          <p:cNvPr id="13" name="TextBox 12"/>
          <p:cNvSpPr txBox="1"/>
          <p:nvPr/>
        </p:nvSpPr>
        <p:spPr>
          <a:xfrm>
            <a:off x="6527979" y="3910367"/>
            <a:ext cx="1699806" cy="461665"/>
          </a:xfrm>
          <a:prstGeom prst="rect">
            <a:avLst/>
          </a:prstGeom>
          <a:noFill/>
        </p:spPr>
        <p:txBody>
          <a:bodyPr wrap="square" rtlCol="0">
            <a:spAutoFit/>
          </a:bodyPr>
          <a:lstStyle/>
          <a:p>
            <a:r>
              <a:rPr lang="en-US" sz="2400" dirty="0" smtClean="0">
                <a:solidFill>
                  <a:srgbClr val="FF0000"/>
                </a:solidFill>
              </a:rPr>
              <a:t>To </a:t>
            </a:r>
            <a:r>
              <a:rPr lang="en-US" sz="2400" dirty="0" smtClean="0">
                <a:solidFill>
                  <a:srgbClr val="FF0000"/>
                </a:solidFill>
              </a:rPr>
              <a:t>believe</a:t>
            </a:r>
            <a:r>
              <a:rPr lang="en-US" sz="1600" dirty="0" smtClean="0">
                <a:solidFill>
                  <a:srgbClr val="FF0000"/>
                </a:solidFill>
              </a:rPr>
              <a:t> </a:t>
            </a:r>
            <a:endParaRPr lang="en-US" sz="1600" dirty="0">
              <a:solidFill>
                <a:srgbClr val="FF0000"/>
              </a:solidFill>
            </a:endParaRPr>
          </a:p>
        </p:txBody>
      </p:sp>
      <p:sp>
        <p:nvSpPr>
          <p:cNvPr id="14" name="TextBox 13"/>
          <p:cNvSpPr txBox="1"/>
          <p:nvPr/>
        </p:nvSpPr>
        <p:spPr>
          <a:xfrm>
            <a:off x="2894741" y="3695111"/>
            <a:ext cx="1351786" cy="1323439"/>
          </a:xfrm>
          <a:prstGeom prst="rect">
            <a:avLst/>
          </a:prstGeom>
          <a:noFill/>
        </p:spPr>
        <p:txBody>
          <a:bodyPr wrap="square" rtlCol="0">
            <a:spAutoFit/>
          </a:bodyPr>
          <a:lstStyle/>
          <a:p>
            <a:r>
              <a:rPr lang="en-US" sz="1600" dirty="0" smtClean="0"/>
              <a:t>I </a:t>
            </a:r>
            <a:r>
              <a:rPr lang="en-US" sz="1600" dirty="0" smtClean="0">
                <a:solidFill>
                  <a:srgbClr val="FF0000"/>
                </a:solidFill>
              </a:rPr>
              <a:t>believe</a:t>
            </a:r>
            <a:r>
              <a:rPr lang="en-US" sz="1600" dirty="0" smtClean="0"/>
              <a:t> that I can pay off all my </a:t>
            </a:r>
            <a:r>
              <a:rPr lang="en-US" sz="1600" dirty="0" smtClean="0">
                <a:solidFill>
                  <a:srgbClr val="FF0000"/>
                </a:solidFill>
              </a:rPr>
              <a:t>cred</a:t>
            </a:r>
            <a:r>
              <a:rPr lang="en-US" sz="1600" dirty="0" smtClean="0"/>
              <a:t>it cards. </a:t>
            </a:r>
            <a:endParaRPr lang="en-US" sz="1600" dirty="0"/>
          </a:p>
        </p:txBody>
      </p:sp>
      <p:pic>
        <p:nvPicPr>
          <p:cNvPr id="2" name="Picture 1"/>
          <p:cNvPicPr>
            <a:picLocks noChangeAspect="1"/>
          </p:cNvPicPr>
          <p:nvPr/>
        </p:nvPicPr>
        <p:blipFill>
          <a:blip r:embed="rId3"/>
          <a:stretch>
            <a:fillRect/>
          </a:stretch>
        </p:blipFill>
        <p:spPr>
          <a:xfrm>
            <a:off x="4674965" y="3695111"/>
            <a:ext cx="1654201" cy="1670579"/>
          </a:xfrm>
          <a:prstGeom prst="rect">
            <a:avLst/>
          </a:prstGeom>
        </p:spPr>
      </p:pic>
    </p:spTree>
    <p:extLst>
      <p:ext uri="{BB962C8B-B14F-4D97-AF65-F5344CB8AC3E}">
        <p14:creationId xmlns:p14="http://schemas.microsoft.com/office/powerpoint/2010/main" val="173835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1402" y="482138"/>
            <a:ext cx="5750647" cy="6201294"/>
          </a:xfrm>
        </p:spPr>
      </p:pic>
    </p:spTree>
    <p:extLst>
      <p:ext uri="{BB962C8B-B14F-4D97-AF65-F5344CB8AC3E}">
        <p14:creationId xmlns:p14="http://schemas.microsoft.com/office/powerpoint/2010/main" val="458609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r>
              <a:rPr lang="en-US" dirty="0"/>
              <a:t>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256905" y="2433229"/>
            <a:ext cx="8887095" cy="3335352"/>
          </a:xfrm>
        </p:spPr>
        <p:txBody>
          <a:bodyPr>
            <a:normAutofit fontScale="40000" lnSpcReduction="20000"/>
          </a:bodyPr>
          <a:lstStyle/>
          <a:p>
            <a:pPr marL="514350" indent="-514350">
              <a:buAutoNum type="alphaLcPeriod"/>
            </a:pPr>
            <a:endParaRPr lang="en-US" dirty="0" smtClean="0"/>
          </a:p>
          <a:p>
            <a:pPr marL="514350" indent="-514350">
              <a:buAutoNum type="alphaLcPeriod"/>
            </a:pPr>
            <a:endParaRPr lang="en-US" dirty="0"/>
          </a:p>
          <a:p>
            <a:pPr marL="514350" indent="-514350">
              <a:buAutoNum type="alphaLcPeriod"/>
            </a:pPr>
            <a:endParaRPr lang="en-US" dirty="0" smtClean="0"/>
          </a:p>
          <a:p>
            <a:pPr marL="514350" indent="-514350">
              <a:buAutoNum type="alphaLcPeriod"/>
            </a:pPr>
            <a:endParaRPr lang="en-US" dirty="0"/>
          </a:p>
          <a:p>
            <a:pPr marL="514350" indent="-514350">
              <a:buAutoNum type="alphaLcPeriod"/>
            </a:pPr>
            <a:r>
              <a:rPr lang="en-US" sz="7000" dirty="0" smtClean="0"/>
              <a:t>Do you recognize the root? (whiteboard)</a:t>
            </a:r>
          </a:p>
          <a:p>
            <a:pPr marL="514350" indent="-514350">
              <a:buAutoNum type="alphaLcPeriod"/>
            </a:pPr>
            <a:r>
              <a:rPr lang="en-US" sz="7000" dirty="0" smtClean="0"/>
              <a:t>Try out the meaning of the root in the sentence.</a:t>
            </a:r>
          </a:p>
          <a:p>
            <a:pPr marL="514350" indent="-514350">
              <a:buAutoNum type="alphaLcPeriod"/>
            </a:pPr>
            <a:r>
              <a:rPr lang="en-US" sz="7000" dirty="0" smtClean="0"/>
              <a:t>What do you think the word means? </a:t>
            </a:r>
          </a:p>
          <a:p>
            <a:pPr marL="514350" indent="-514350">
              <a:buAutoNum type="arabicPeriod"/>
            </a:pPr>
            <a:endParaRPr lang="en-US" sz="2500" dirty="0"/>
          </a:p>
        </p:txBody>
      </p:sp>
      <p:sp>
        <p:nvSpPr>
          <p:cNvPr id="4" name="Rectangle 3"/>
          <p:cNvSpPr/>
          <p:nvPr/>
        </p:nvSpPr>
        <p:spPr>
          <a:xfrm>
            <a:off x="457199" y="914400"/>
            <a:ext cx="7336971" cy="2062103"/>
          </a:xfrm>
          <a:prstGeom prst="rect">
            <a:avLst/>
          </a:prstGeom>
        </p:spPr>
        <p:txBody>
          <a:bodyPr wrap="square">
            <a:spAutoFit/>
          </a:bodyPr>
          <a:lstStyle/>
          <a:p>
            <a:pPr marL="514350" indent="-514350">
              <a:buAutoNum type="arabicPeriod"/>
            </a:pPr>
            <a:r>
              <a:rPr lang="en-US" sz="3200" dirty="0">
                <a:solidFill>
                  <a:srgbClr val="002060"/>
                </a:solidFill>
              </a:rPr>
              <a:t>If you pay all your bills on time, you will have a good credit score!</a:t>
            </a:r>
          </a:p>
          <a:p>
            <a:pPr marL="406400" indent="-406400"/>
            <a:endParaRPr lang="en-US" sz="3200" dirty="0">
              <a:solidFill>
                <a:srgbClr val="002060"/>
              </a:solidFill>
            </a:endParaRPr>
          </a:p>
        </p:txBody>
      </p:sp>
    </p:spTree>
    <p:extLst>
      <p:ext uri="{BB962C8B-B14F-4D97-AF65-F5344CB8AC3E}">
        <p14:creationId xmlns:p14="http://schemas.microsoft.com/office/powerpoint/2010/main" val="101559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3604064"/>
              </p:ext>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472073" y="4112026"/>
            <a:ext cx="837089" cy="369332"/>
          </a:xfrm>
          <a:prstGeom prst="rect">
            <a:avLst/>
          </a:prstGeom>
          <a:noFill/>
        </p:spPr>
        <p:txBody>
          <a:bodyPr wrap="none" rtlCol="0">
            <a:spAutoFit/>
          </a:bodyPr>
          <a:lstStyle/>
          <a:p>
            <a:r>
              <a:rPr lang="en-US" dirty="0" smtClean="0"/>
              <a:t>credit</a:t>
            </a:r>
            <a:endParaRPr lang="en-US" dirty="0"/>
          </a:p>
        </p:txBody>
      </p:sp>
      <p:sp>
        <p:nvSpPr>
          <p:cNvPr id="6" name="TextBox 5"/>
          <p:cNvSpPr txBox="1"/>
          <p:nvPr/>
        </p:nvSpPr>
        <p:spPr>
          <a:xfrm>
            <a:off x="4581671" y="4100454"/>
            <a:ext cx="712054" cy="369332"/>
          </a:xfrm>
          <a:prstGeom prst="rect">
            <a:avLst/>
          </a:prstGeom>
          <a:noFill/>
        </p:spPr>
        <p:txBody>
          <a:bodyPr wrap="none" rtlCol="0">
            <a:spAutoFit/>
          </a:bodyPr>
          <a:lstStyle/>
          <a:p>
            <a:r>
              <a:rPr lang="en-US" dirty="0" smtClean="0"/>
              <a:t>cred</a:t>
            </a:r>
            <a:endParaRPr lang="en-US" dirty="0"/>
          </a:p>
        </p:txBody>
      </p:sp>
      <p:sp>
        <p:nvSpPr>
          <p:cNvPr id="7" name="TextBox 6"/>
          <p:cNvSpPr txBox="1"/>
          <p:nvPr/>
        </p:nvSpPr>
        <p:spPr>
          <a:xfrm>
            <a:off x="5859143" y="3961955"/>
            <a:ext cx="1617751" cy="646331"/>
          </a:xfrm>
          <a:prstGeom prst="rect">
            <a:avLst/>
          </a:prstGeom>
          <a:noFill/>
        </p:spPr>
        <p:txBody>
          <a:bodyPr wrap="none" rtlCol="0">
            <a:spAutoFit/>
          </a:bodyPr>
          <a:lstStyle/>
          <a:p>
            <a:r>
              <a:rPr lang="en-US" dirty="0" smtClean="0"/>
              <a:t>To believe in</a:t>
            </a:r>
          </a:p>
          <a:p>
            <a:r>
              <a:rPr lang="en-US" dirty="0"/>
              <a:t>o</a:t>
            </a:r>
            <a:r>
              <a:rPr lang="en-US" dirty="0" smtClean="0"/>
              <a:t>r put trust in</a:t>
            </a:r>
            <a:endParaRPr lang="en-US" dirty="0" smtClean="0"/>
          </a:p>
        </p:txBody>
      </p:sp>
    </p:spTree>
    <p:extLst>
      <p:ext uri="{BB962C8B-B14F-4D97-AF65-F5344CB8AC3E}">
        <p14:creationId xmlns:p14="http://schemas.microsoft.com/office/powerpoint/2010/main" val="138367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94" y="2317847"/>
            <a:ext cx="7450667" cy="1735227"/>
          </a:xfrm>
        </p:spPr>
        <p:txBody>
          <a:bodyPr>
            <a:noAutofit/>
          </a:bodyPr>
          <a:lstStyle/>
          <a:p>
            <a:pPr marL="514350" indent="-514350"/>
            <a:r>
              <a:rPr lang="en-US" sz="2800" dirty="0" smtClean="0">
                <a:solidFill>
                  <a:srgbClr val="002060"/>
                </a:solidFill>
              </a:rPr>
              <a:t>	1. </a:t>
            </a:r>
            <a:r>
              <a:rPr lang="en-US" sz="3200" i="1" dirty="0">
                <a:solidFill>
                  <a:srgbClr val="002060"/>
                </a:solidFill>
              </a:rPr>
              <a:t>Monique tries to discredit what Gerald and Angel are saying about Jordan in court. </a:t>
            </a:r>
            <a:r>
              <a:rPr lang="en-US" sz="3200" dirty="0"/>
              <a:t/>
            </a:r>
            <a:br>
              <a:rPr lang="en-US" sz="3200" dirty="0"/>
            </a:br>
            <a:r>
              <a:rPr lang="en-US" sz="3200" dirty="0"/>
              <a:t/>
            </a:r>
            <a:br>
              <a:rPr lang="en-US" sz="3200" dirty="0"/>
            </a:br>
            <a:r>
              <a:rPr lang="en-US" sz="3200" dirty="0">
                <a:solidFill>
                  <a:srgbClr val="002060"/>
                </a:solidFill>
              </a:rPr>
              <a:t/>
            </a:r>
            <a:br>
              <a:rPr lang="en-US" sz="3200" dirty="0">
                <a:solidFill>
                  <a:srgbClr val="002060"/>
                </a:solidFill>
              </a:rPr>
            </a:br>
            <a:r>
              <a:rPr lang="en-US" sz="2800" dirty="0"/>
              <a:t/>
            </a:r>
            <a:br>
              <a:rPr lang="en-US" sz="2800" dirty="0"/>
            </a:br>
            <a:endParaRPr lang="en-US" sz="2800" dirty="0">
              <a:solidFill>
                <a:srgbClr val="002060"/>
              </a:solidFill>
            </a:endParaRPr>
          </a:p>
        </p:txBody>
      </p:sp>
      <p:sp>
        <p:nvSpPr>
          <p:cNvPr id="3" name="Content Placeholder 2"/>
          <p:cNvSpPr>
            <a:spLocks noGrp="1"/>
          </p:cNvSpPr>
          <p:nvPr>
            <p:ph idx="1"/>
          </p:nvPr>
        </p:nvSpPr>
        <p:spPr>
          <a:xfrm>
            <a:off x="457200" y="2317847"/>
            <a:ext cx="8582296" cy="2978014"/>
          </a:xfrm>
        </p:spPr>
        <p:txBody>
          <a:bodyPr>
            <a:normAutofit fontScale="55000" lnSpcReduction="20000"/>
          </a:bodyPr>
          <a:lstStyle/>
          <a:p>
            <a:pPr marL="514350" indent="-514350">
              <a:buAutoNum type="alphaLcPeriod"/>
            </a:pPr>
            <a:endParaRPr lang="en-US" dirty="0" smtClean="0"/>
          </a:p>
          <a:p>
            <a:pPr marL="0" indent="0">
              <a:buNone/>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Tree>
    <p:extLst>
      <p:ext uri="{BB962C8B-B14F-4D97-AF65-F5344CB8AC3E}">
        <p14:creationId xmlns:p14="http://schemas.microsoft.com/office/powerpoint/2010/main" val="17690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457199" y="4207507"/>
            <a:ext cx="1132041" cy="369332"/>
          </a:xfrm>
          <a:prstGeom prst="rect">
            <a:avLst/>
          </a:prstGeom>
          <a:noFill/>
        </p:spPr>
        <p:txBody>
          <a:bodyPr wrap="none" rtlCol="0">
            <a:spAutoFit/>
          </a:bodyPr>
          <a:lstStyle/>
          <a:p>
            <a:r>
              <a:rPr lang="en-US" dirty="0" smtClean="0"/>
              <a:t>discredit</a:t>
            </a:r>
            <a:endParaRPr lang="en-US" dirty="0"/>
          </a:p>
        </p:txBody>
      </p:sp>
      <p:sp>
        <p:nvSpPr>
          <p:cNvPr id="6" name="TextBox 5"/>
          <p:cNvSpPr txBox="1"/>
          <p:nvPr/>
        </p:nvSpPr>
        <p:spPr>
          <a:xfrm>
            <a:off x="4696679" y="4238954"/>
            <a:ext cx="712054" cy="369332"/>
          </a:xfrm>
          <a:prstGeom prst="rect">
            <a:avLst/>
          </a:prstGeom>
          <a:noFill/>
        </p:spPr>
        <p:txBody>
          <a:bodyPr wrap="none" rtlCol="0">
            <a:spAutoFit/>
          </a:bodyPr>
          <a:lstStyle/>
          <a:p>
            <a:r>
              <a:rPr lang="en-US" dirty="0" smtClean="0"/>
              <a:t>cred</a:t>
            </a:r>
            <a:endParaRPr lang="en-US" dirty="0"/>
          </a:p>
        </p:txBody>
      </p:sp>
      <p:sp>
        <p:nvSpPr>
          <p:cNvPr id="10" name="TextBox 9"/>
          <p:cNvSpPr txBox="1"/>
          <p:nvPr/>
        </p:nvSpPr>
        <p:spPr>
          <a:xfrm>
            <a:off x="5811600" y="3902670"/>
            <a:ext cx="1731564" cy="923330"/>
          </a:xfrm>
          <a:prstGeom prst="rect">
            <a:avLst/>
          </a:prstGeom>
          <a:noFill/>
        </p:spPr>
        <p:txBody>
          <a:bodyPr wrap="square" rtlCol="0">
            <a:spAutoFit/>
          </a:bodyPr>
          <a:lstStyle/>
          <a:p>
            <a:r>
              <a:rPr lang="en-US" dirty="0" smtClean="0"/>
              <a:t>To not believe in or</a:t>
            </a:r>
          </a:p>
          <a:p>
            <a:r>
              <a:rPr lang="en-US" dirty="0" smtClean="0"/>
              <a:t>trust</a:t>
            </a:r>
          </a:p>
        </p:txBody>
      </p:sp>
      <p:sp>
        <p:nvSpPr>
          <p:cNvPr id="8" name="TextBox 7"/>
          <p:cNvSpPr txBox="1"/>
          <p:nvPr/>
        </p:nvSpPr>
        <p:spPr>
          <a:xfrm>
            <a:off x="2097321" y="4207507"/>
            <a:ext cx="479618" cy="369332"/>
          </a:xfrm>
          <a:prstGeom prst="rect">
            <a:avLst/>
          </a:prstGeom>
          <a:noFill/>
        </p:spPr>
        <p:txBody>
          <a:bodyPr wrap="none" rtlCol="0">
            <a:spAutoFit/>
          </a:bodyPr>
          <a:lstStyle/>
          <a:p>
            <a:r>
              <a:rPr lang="en-US" dirty="0" smtClean="0"/>
              <a:t>dis</a:t>
            </a:r>
            <a:endParaRPr lang="en-US" dirty="0"/>
          </a:p>
        </p:txBody>
      </p:sp>
    </p:spTree>
    <p:extLst>
      <p:ext uri="{BB962C8B-B14F-4D97-AF65-F5344CB8AC3E}">
        <p14:creationId xmlns:p14="http://schemas.microsoft.com/office/powerpoint/2010/main" val="82002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8" grpId="0"/>
    </p:bld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1502</TotalTime>
  <Words>1240</Words>
  <Application>Microsoft Macintosh PowerPoint</Application>
  <PresentationFormat>On-screen Show (4:3)</PresentationFormat>
  <Paragraphs>233</Paragraphs>
  <Slides>25</Slides>
  <Notes>15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Century Gothic</vt:lpstr>
      <vt:lpstr>Wingdings 2</vt:lpstr>
      <vt:lpstr>Plaza</vt:lpstr>
      <vt:lpstr>Morphology Instruction</vt:lpstr>
      <vt:lpstr>What is a root? </vt:lpstr>
      <vt:lpstr>Review with LINCS</vt:lpstr>
      <vt:lpstr>PowerPoint Presentation</vt:lpstr>
      <vt:lpstr>PowerPoint Presentation</vt:lpstr>
      <vt:lpstr>      </vt:lpstr>
      <vt:lpstr>Add it to your personal dictionary</vt:lpstr>
      <vt:lpstr> 1. Monique tries to discredit what Gerald and Angel are saying about Jordan in court.     </vt:lpstr>
      <vt:lpstr>Add it to your personal dictionary</vt:lpstr>
      <vt:lpstr>Credit or discredit?</vt:lpstr>
      <vt:lpstr> 1. You missed the bus, and that’s why you were late to school?  That’s credible.   </vt:lpstr>
      <vt:lpstr>Add it to your personal dictionary</vt:lpstr>
      <vt:lpstr>You were attacked by transformers and that’s why your late to school?  That’s incredible!  </vt:lpstr>
      <vt:lpstr>Add it to your personal dictionary</vt:lpstr>
      <vt:lpstr>credible or incredible? Move to one side of the room before the applause is done!</vt:lpstr>
      <vt:lpstr>PowerPoint Presentation</vt:lpstr>
      <vt:lpstr>Add it to your personal dictionary</vt:lpstr>
      <vt:lpstr>PowerPoint Presentation</vt:lpstr>
      <vt:lpstr>Add it to your personal dictionary</vt:lpstr>
      <vt:lpstr>I would/wouldn’t put credence into what this person says because_____.</vt:lpstr>
      <vt:lpstr>incredulous, superior, or secretive?</vt:lpstr>
      <vt:lpstr>PowerPoint Presentation</vt:lpstr>
      <vt:lpstr>Add it to your personal dictionary</vt:lpstr>
      <vt:lpstr>PowerPoint Presentation</vt:lpstr>
      <vt:lpstr>Add it to your personal dictionary</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Root Word:  Bene</dc:title>
  <dc:creator>Lindsay Young</dc:creator>
  <cp:lastModifiedBy>Microsoft Office User</cp:lastModifiedBy>
  <cp:revision>85</cp:revision>
  <dcterms:created xsi:type="dcterms:W3CDTF">2015-12-04T18:26:39Z</dcterms:created>
  <dcterms:modified xsi:type="dcterms:W3CDTF">2017-07-14T21:17:41Z</dcterms:modified>
</cp:coreProperties>
</file>