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346" r:id="rId2"/>
    <p:sldId id="332" r:id="rId3"/>
    <p:sldId id="358" r:id="rId4"/>
    <p:sldId id="431" r:id="rId5"/>
    <p:sldId id="432" r:id="rId6"/>
    <p:sldId id="258" r:id="rId7"/>
    <p:sldId id="335" r:id="rId8"/>
    <p:sldId id="334" r:id="rId9"/>
    <p:sldId id="370" r:id="rId10"/>
    <p:sldId id="389" r:id="rId11"/>
    <p:sldId id="418" r:id="rId12"/>
    <p:sldId id="423" r:id="rId13"/>
    <p:sldId id="424" r:id="rId14"/>
    <p:sldId id="425" r:id="rId15"/>
    <p:sldId id="426" r:id="rId16"/>
    <p:sldId id="429" r:id="rId17"/>
    <p:sldId id="43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24"/>
    <p:restoredTop sz="94514"/>
  </p:normalViewPr>
  <p:slideViewPr>
    <p:cSldViewPr snapToGrid="0" snapToObjects="1">
      <p:cViewPr varScale="1">
        <p:scale>
          <a:sx n="104" d="100"/>
          <a:sy n="104" d="100"/>
        </p:scale>
        <p:origin x="60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0FB5-0FA7-9346-9D70-990359432435}" type="datetimeFigureOut">
              <a:rPr lang="en-US" smtClean="0"/>
              <a:t>7/19/17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8CA0C-3592-9944-9BF5-FDDD8785CA8C}" type="slidenum">
              <a:rPr lang="en-US" smtClean="0"/>
              <a:t>‹#›</a:t>
            </a:fld>
            <a:endParaRPr lang="en-US"/>
          </a:p>
        </p:txBody>
      </p:sp>
    </p:spTree>
    <p:extLst>
      <p:ext uri="{BB962C8B-B14F-4D97-AF65-F5344CB8AC3E}">
        <p14:creationId xmlns:p14="http://schemas.microsoft.com/office/powerpoint/2010/main" val="10516116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open their flash drives.</a:t>
            </a:r>
          </a:p>
          <a:p>
            <a:r>
              <a:rPr lang="en-US" dirty="0" smtClean="0"/>
              <a:t>These</a:t>
            </a:r>
            <a:r>
              <a:rPr lang="en-US" baseline="0" dirty="0" smtClean="0"/>
              <a:t> slides would be taught over a number of days. They will probably take multiple weeks for students to complete since this is their first exposure to these concepts.</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a:t>
            </a:fld>
            <a:endParaRPr lang="en-US"/>
          </a:p>
        </p:txBody>
      </p:sp>
    </p:spTree>
    <p:extLst>
      <p:ext uri="{BB962C8B-B14F-4D97-AF65-F5344CB8AC3E}">
        <p14:creationId xmlns:p14="http://schemas.microsoft.com/office/powerpoint/2010/main" val="1977597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12</a:t>
            </a:fld>
            <a:endParaRPr lang="en-US"/>
          </a:p>
        </p:txBody>
      </p:sp>
    </p:spTree>
    <p:extLst>
      <p:ext uri="{BB962C8B-B14F-4D97-AF65-F5344CB8AC3E}">
        <p14:creationId xmlns:p14="http://schemas.microsoft.com/office/powerpoint/2010/main" val="1921324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13</a:t>
            </a:fld>
            <a:endParaRPr lang="en-US"/>
          </a:p>
        </p:txBody>
      </p:sp>
    </p:spTree>
    <p:extLst>
      <p:ext uri="{BB962C8B-B14F-4D97-AF65-F5344CB8AC3E}">
        <p14:creationId xmlns:p14="http://schemas.microsoft.com/office/powerpoint/2010/main" val="2046361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14</a:t>
            </a:fld>
            <a:endParaRPr lang="en-US"/>
          </a:p>
        </p:txBody>
      </p:sp>
    </p:spTree>
    <p:extLst>
      <p:ext uri="{BB962C8B-B14F-4D97-AF65-F5344CB8AC3E}">
        <p14:creationId xmlns:p14="http://schemas.microsoft.com/office/powerpoint/2010/main" val="1325980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15</a:t>
            </a:fld>
            <a:endParaRPr lang="en-US"/>
          </a:p>
        </p:txBody>
      </p:sp>
    </p:spTree>
    <p:extLst>
      <p:ext uri="{BB962C8B-B14F-4D97-AF65-F5344CB8AC3E}">
        <p14:creationId xmlns:p14="http://schemas.microsoft.com/office/powerpoint/2010/main" val="1740203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16</a:t>
            </a:fld>
            <a:endParaRPr lang="en-US"/>
          </a:p>
        </p:txBody>
      </p:sp>
    </p:spTree>
    <p:extLst>
      <p:ext uri="{BB962C8B-B14F-4D97-AF65-F5344CB8AC3E}">
        <p14:creationId xmlns:p14="http://schemas.microsoft.com/office/powerpoint/2010/main" val="1102300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17</a:t>
            </a:fld>
            <a:endParaRPr lang="en-US"/>
          </a:p>
        </p:txBody>
      </p:sp>
    </p:spTree>
    <p:extLst>
      <p:ext uri="{BB962C8B-B14F-4D97-AF65-F5344CB8AC3E}">
        <p14:creationId xmlns:p14="http://schemas.microsoft.com/office/powerpoint/2010/main" val="1505680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options:  give students 1 minute and have them write down as many words with graph as they can, or ask someone to lead you through LINCS with graph (on next slide), and then go around the room asking each person to give one word that contains this root.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2</a:t>
            </a:fld>
            <a:endParaRPr lang="en-US"/>
          </a:p>
        </p:txBody>
      </p:sp>
    </p:spTree>
    <p:extLst>
      <p:ext uri="{BB962C8B-B14F-4D97-AF65-F5344CB8AC3E}">
        <p14:creationId xmlns:p14="http://schemas.microsoft.com/office/powerpoint/2010/main" val="423810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covert</a:t>
            </a:r>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convert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4</a:t>
            </a:fld>
            <a:endParaRPr lang="en-US"/>
          </a:p>
        </p:txBody>
      </p:sp>
    </p:spTree>
    <p:extLst>
      <p:ext uri="{BB962C8B-B14F-4D97-AF65-F5344CB8AC3E}">
        <p14:creationId xmlns:p14="http://schemas.microsoft.com/office/powerpoint/2010/main" val="159365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½ the class do sentence number 1 and ½ the class do sentence number 2.</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6</a:t>
            </a:fld>
            <a:endParaRPr lang="en-US"/>
          </a:p>
        </p:txBody>
      </p:sp>
    </p:spTree>
    <p:extLst>
      <p:ext uri="{BB962C8B-B14F-4D97-AF65-F5344CB8AC3E}">
        <p14:creationId xmlns:p14="http://schemas.microsoft.com/office/powerpoint/2010/main" val="207994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r>
              <a:rPr lang="en-US" b="1" baseline="0" dirty="0" smtClean="0"/>
              <a:t>Have a brief conversation about how literal meaning “to lead away” doesn’t capture the essence (connotation) of the word.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7</a:t>
            </a:fld>
            <a:endParaRPr lang="en-US"/>
          </a:p>
        </p:txBody>
      </p:sp>
    </p:spTree>
    <p:extLst>
      <p:ext uri="{BB962C8B-B14F-4D97-AF65-F5344CB8AC3E}">
        <p14:creationId xmlns:p14="http://schemas.microsoft.com/office/powerpoint/2010/main" val="1427682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8</a:t>
            </a:fld>
            <a:endParaRPr lang="en-US"/>
          </a:p>
        </p:txBody>
      </p:sp>
    </p:spTree>
    <p:extLst>
      <p:ext uri="{BB962C8B-B14F-4D97-AF65-F5344CB8AC3E}">
        <p14:creationId xmlns:p14="http://schemas.microsoft.com/office/powerpoint/2010/main" val="1621413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9</a:t>
            </a:fld>
            <a:endParaRPr lang="en-US"/>
          </a:p>
        </p:txBody>
      </p:sp>
    </p:spTree>
    <p:extLst>
      <p:ext uri="{BB962C8B-B14F-4D97-AF65-F5344CB8AC3E}">
        <p14:creationId xmlns:p14="http://schemas.microsoft.com/office/powerpoint/2010/main" val="1768654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10</a:t>
            </a:fld>
            <a:endParaRPr lang="en-US"/>
          </a:p>
        </p:txBody>
      </p:sp>
    </p:spTree>
    <p:extLst>
      <p:ext uri="{BB962C8B-B14F-4D97-AF65-F5344CB8AC3E}">
        <p14:creationId xmlns:p14="http://schemas.microsoft.com/office/powerpoint/2010/main" val="1852980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11</a:t>
            </a:fld>
            <a:endParaRPr lang="en-US"/>
          </a:p>
        </p:txBody>
      </p:sp>
    </p:spTree>
    <p:extLst>
      <p:ext uri="{BB962C8B-B14F-4D97-AF65-F5344CB8AC3E}">
        <p14:creationId xmlns:p14="http://schemas.microsoft.com/office/powerpoint/2010/main" val="1962885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3E4242-BEA9-C043-89F5-AC8556CD250F}" type="datetimeFigureOut">
              <a:rPr lang="en-US" smtClean="0"/>
              <a:t>7/19/17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23E4242-BEA9-C043-89F5-AC8556CD250F}" type="datetimeFigureOut">
              <a:rPr lang="en-US" smtClean="0"/>
              <a:t>7/19/17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unspecified-1.png"/>
          <p:cNvPicPr>
            <a:picLocks noChangeAspect="1"/>
          </p:cNvPicPr>
          <p:nvPr userDrawn="1"/>
        </p:nvPicPr>
        <p:blipFill rotWithShape="1">
          <a:blip r:embed="rId2">
            <a:extLst>
              <a:ext uri="{28A0092B-C50C-407E-A947-70E740481C1C}">
                <a14:useLocalDpi xmlns:a14="http://schemas.microsoft.com/office/drawing/2010/main" val="0"/>
              </a:ext>
            </a:extLst>
          </a:blip>
          <a:srcRect l="16668" r="17535"/>
          <a:stretch/>
        </p:blipFill>
        <p:spPr>
          <a:xfrm>
            <a:off x="7333343" y="605195"/>
            <a:ext cx="1429657" cy="9501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23E4242-BEA9-C043-89F5-AC8556CD250F}" type="datetimeFigureOut">
              <a:rPr lang="en-US" smtClean="0"/>
              <a:t>7/19/17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23E4242-BEA9-C043-89F5-AC8556CD250F}" type="datetimeFigureOut">
              <a:rPr lang="en-US" smtClean="0"/>
              <a:t>7/19/17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C193328-F205-B244-9196-9FB44AAAF3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2933" y="4208929"/>
            <a:ext cx="7626435" cy="1048684"/>
          </a:xfrm>
        </p:spPr>
        <p:txBody>
          <a:bodyPr>
            <a:normAutofit/>
          </a:bodyPr>
          <a:lstStyle/>
          <a:p>
            <a:r>
              <a:rPr lang="en-US" dirty="0" smtClean="0"/>
              <a:t>Morphology Instruction</a:t>
            </a:r>
            <a:endParaRPr lang="en-US" dirty="0"/>
          </a:p>
        </p:txBody>
      </p:sp>
      <p:sp>
        <p:nvSpPr>
          <p:cNvPr id="3" name="Subtitle 2"/>
          <p:cNvSpPr>
            <a:spLocks noGrp="1"/>
          </p:cNvSpPr>
          <p:nvPr>
            <p:ph type="subTitle" idx="1"/>
          </p:nvPr>
        </p:nvSpPr>
        <p:spPr>
          <a:xfrm>
            <a:off x="1032933" y="5257800"/>
            <a:ext cx="7626435" cy="621792"/>
          </a:xfrm>
        </p:spPr>
        <p:txBody>
          <a:bodyPr>
            <a:noAutofit/>
          </a:bodyPr>
          <a:lstStyle/>
          <a:p>
            <a:pPr algn="ctr"/>
            <a:r>
              <a:rPr lang="en-US" sz="3600" i="1" dirty="0" smtClean="0"/>
              <a:t>vert</a:t>
            </a:r>
            <a:endParaRPr lang="en-US" sz="3600" i="1" dirty="0"/>
          </a:p>
        </p:txBody>
      </p:sp>
      <p:pic>
        <p:nvPicPr>
          <p:cNvPr id="4" name="Picture 3" descr="unspecified-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1464" y="1218036"/>
            <a:ext cx="4724400" cy="2065942"/>
          </a:xfrm>
          <a:prstGeom prst="rect">
            <a:avLst/>
          </a:prstGeom>
        </p:spPr>
      </p:pic>
    </p:spTree>
    <p:extLst>
      <p:ext uri="{BB962C8B-B14F-4D97-AF65-F5344CB8AC3E}">
        <p14:creationId xmlns:p14="http://schemas.microsoft.com/office/powerpoint/2010/main" val="1221817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76" y="3676497"/>
            <a:ext cx="7450667" cy="1735227"/>
          </a:xfrm>
        </p:spPr>
        <p:txBody>
          <a:bodyPr>
            <a:noAutofit/>
          </a:bodyPr>
          <a:lstStyle/>
          <a:p>
            <a:pPr marL="514350" indent="-514350"/>
            <a:r>
              <a:rPr lang="en-US" sz="3200" dirty="0" smtClean="0">
                <a:solidFill>
                  <a:srgbClr val="002060"/>
                </a:solidFill>
              </a:rPr>
              <a:t>	1. </a:t>
            </a:r>
            <a:r>
              <a:rPr lang="en-US" sz="3200" dirty="0" smtClean="0">
                <a:solidFill>
                  <a:srgbClr val="002060"/>
                </a:solidFill>
              </a:rPr>
              <a:t>My husband wants me to convert to his religion.</a:t>
            </a:r>
            <a:br>
              <a:rPr lang="en-US" sz="3200" dirty="0" smtClean="0">
                <a:solidFill>
                  <a:srgbClr val="002060"/>
                </a:solidFill>
              </a:rPr>
            </a:br>
            <a:r>
              <a:rPr lang="en-US" sz="3200" dirty="0" smtClean="0">
                <a:solidFill>
                  <a:srgbClr val="002060"/>
                </a:solidFill>
              </a:rPr>
              <a:t> </a:t>
            </a:r>
            <a:br>
              <a:rPr lang="en-US" sz="3200" dirty="0" smtClean="0">
                <a:solidFill>
                  <a:srgbClr val="002060"/>
                </a:solidFill>
              </a:rPr>
            </a:br>
            <a:r>
              <a:rPr lang="en-US" sz="3200" dirty="0" smtClean="0">
                <a:solidFill>
                  <a:srgbClr val="002060"/>
                </a:solidFill>
              </a:rPr>
              <a:t>2. </a:t>
            </a:r>
            <a:r>
              <a:rPr lang="en-US" sz="3200" dirty="0">
                <a:solidFill>
                  <a:srgbClr val="002060"/>
                </a:solidFill>
              </a:rPr>
              <a:t>The dining hall was vacant and massive, a cave converted into a cafeteria.</a:t>
            </a:r>
            <a:br>
              <a:rPr lang="en-US" sz="3200" dirty="0">
                <a:solidFill>
                  <a:srgbClr val="002060"/>
                </a:solidFill>
              </a:rPr>
            </a:br>
            <a:r>
              <a:rPr lang="en-US" sz="3200" dirty="0"/>
              <a:t/>
            </a:r>
            <a:br>
              <a:rPr lang="en-US" sz="32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267596" y="3055104"/>
            <a:ext cx="8582296" cy="2978014"/>
          </a:xfrm>
        </p:spPr>
        <p:txBody>
          <a:bodyPr>
            <a:normAutofit fontScale="77500" lnSpcReduction="20000"/>
          </a:bodyPr>
          <a:lstStyle/>
          <a:p>
            <a:pPr marL="0" indent="0">
              <a:buNone/>
            </a:pPr>
            <a:endParaRPr lang="en-US" sz="4500" dirty="0"/>
          </a:p>
          <a:p>
            <a:pPr marL="514350" indent="-514350">
              <a:buAutoNum type="alphaLcPeriod"/>
            </a:pPr>
            <a:r>
              <a:rPr lang="en-US" sz="4000" dirty="0" smtClean="0"/>
              <a:t>Do you recognize the root? (whiteboard)</a:t>
            </a:r>
          </a:p>
          <a:p>
            <a:pPr marL="514350" indent="-514350">
              <a:buAutoNum type="alphaLcPeriod"/>
            </a:pPr>
            <a:r>
              <a:rPr lang="en-US" sz="4000" dirty="0" smtClean="0"/>
              <a:t>Try out the meaning of the root in the sentence.</a:t>
            </a:r>
          </a:p>
          <a:p>
            <a:pPr marL="514350" indent="-514350">
              <a:buAutoNum type="alphaLcPeriod"/>
            </a:pPr>
            <a:r>
              <a:rPr lang="en-US" sz="4000" dirty="0" smtClean="0"/>
              <a:t>What do you think the word means? </a:t>
            </a:r>
          </a:p>
          <a:p>
            <a:pPr marL="514350" indent="-514350">
              <a:buAutoNum type="arabicPeriod"/>
            </a:pPr>
            <a:endParaRPr lang="en-US" sz="4000"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1098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051891" cy="369332"/>
          </a:xfrm>
          <a:prstGeom prst="rect">
            <a:avLst/>
          </a:prstGeom>
          <a:noFill/>
        </p:spPr>
        <p:txBody>
          <a:bodyPr wrap="none" rtlCol="0">
            <a:spAutoFit/>
          </a:bodyPr>
          <a:lstStyle/>
          <a:p>
            <a:r>
              <a:rPr lang="en-US" dirty="0" smtClean="0"/>
              <a:t>conver</a:t>
            </a:r>
            <a:r>
              <a:rPr lang="en-US" dirty="0" smtClean="0"/>
              <a:t>t</a:t>
            </a:r>
            <a:endParaRPr lang="en-US" dirty="0"/>
          </a:p>
        </p:txBody>
      </p:sp>
      <p:sp>
        <p:nvSpPr>
          <p:cNvPr id="6" name="TextBox 5"/>
          <p:cNvSpPr txBox="1"/>
          <p:nvPr/>
        </p:nvSpPr>
        <p:spPr>
          <a:xfrm>
            <a:off x="4696679" y="4238954"/>
            <a:ext cx="611065" cy="369332"/>
          </a:xfrm>
          <a:prstGeom prst="rect">
            <a:avLst/>
          </a:prstGeom>
          <a:noFill/>
        </p:spPr>
        <p:txBody>
          <a:bodyPr wrap="none" rtlCol="0">
            <a:spAutoFit/>
          </a:bodyPr>
          <a:lstStyle/>
          <a:p>
            <a:r>
              <a:rPr lang="en-US" dirty="0" smtClean="0"/>
              <a:t>vert</a:t>
            </a:r>
            <a:endParaRPr lang="en-US" dirty="0"/>
          </a:p>
        </p:txBody>
      </p:sp>
      <p:sp>
        <p:nvSpPr>
          <p:cNvPr id="10" name="TextBox 9"/>
          <p:cNvSpPr txBox="1"/>
          <p:nvPr/>
        </p:nvSpPr>
        <p:spPr>
          <a:xfrm>
            <a:off x="5893387" y="3823455"/>
            <a:ext cx="1731564" cy="923330"/>
          </a:xfrm>
          <a:prstGeom prst="rect">
            <a:avLst/>
          </a:prstGeom>
          <a:noFill/>
        </p:spPr>
        <p:txBody>
          <a:bodyPr wrap="square" rtlCol="0">
            <a:spAutoFit/>
          </a:bodyPr>
          <a:lstStyle/>
          <a:p>
            <a:r>
              <a:rPr lang="en-US" dirty="0" smtClean="0"/>
              <a:t>To turn into something </a:t>
            </a:r>
          </a:p>
          <a:p>
            <a:r>
              <a:rPr lang="en-US" dirty="0" smtClean="0"/>
              <a:t>else</a:t>
            </a:r>
            <a:endParaRPr lang="en-US" dirty="0" smtClean="0"/>
          </a:p>
        </p:txBody>
      </p:sp>
      <p:sp>
        <p:nvSpPr>
          <p:cNvPr id="9" name="TextBox 8"/>
          <p:cNvSpPr txBox="1"/>
          <p:nvPr/>
        </p:nvSpPr>
        <p:spPr>
          <a:xfrm>
            <a:off x="2186104" y="4207507"/>
            <a:ext cx="625492" cy="369332"/>
          </a:xfrm>
          <a:prstGeom prst="rect">
            <a:avLst/>
          </a:prstGeom>
          <a:noFill/>
        </p:spPr>
        <p:txBody>
          <a:bodyPr wrap="none" rtlCol="0">
            <a:spAutoFit/>
          </a:bodyPr>
          <a:lstStyle/>
          <a:p>
            <a:r>
              <a:rPr lang="en-US" dirty="0" smtClean="0"/>
              <a:t>con</a:t>
            </a:r>
            <a:endParaRPr lang="en-US" dirty="0" smtClean="0"/>
          </a:p>
        </p:txBody>
      </p:sp>
    </p:spTree>
    <p:extLst>
      <p:ext uri="{BB962C8B-B14F-4D97-AF65-F5344CB8AC3E}">
        <p14:creationId xmlns:p14="http://schemas.microsoft.com/office/powerpoint/2010/main" val="19867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099" y="4867742"/>
            <a:ext cx="7450667" cy="1735227"/>
          </a:xfrm>
        </p:spPr>
        <p:txBody>
          <a:bodyPr>
            <a:noAutofit/>
          </a:bodyPr>
          <a:lstStyle/>
          <a:p>
            <a:r>
              <a:rPr lang="en-US" sz="2800" dirty="0" smtClean="0">
                <a:solidFill>
                  <a:srgbClr val="002060"/>
                </a:solidFill>
              </a:rPr>
              <a:t>1</a:t>
            </a:r>
            <a:r>
              <a:rPr lang="en-US" sz="2800" dirty="0" smtClean="0">
                <a:solidFill>
                  <a:srgbClr val="002060"/>
                </a:solidFill>
              </a:rPr>
              <a:t>. The boy </a:t>
            </a:r>
            <a:r>
              <a:rPr lang="en-US" sz="2800" dirty="0" smtClean="0">
                <a:solidFill>
                  <a:srgbClr val="002060"/>
                </a:solidFill>
              </a:rPr>
              <a:t>tried </a:t>
            </a:r>
            <a:r>
              <a:rPr lang="en-US" sz="2800" dirty="0">
                <a:solidFill>
                  <a:srgbClr val="002060"/>
                </a:solidFill>
              </a:rPr>
              <a:t>to divert his mother's attention to another topic</a:t>
            </a:r>
            <a:r>
              <a:rPr lang="en-US" sz="2800" dirty="0" smtClean="0">
                <a:solidFill>
                  <a:srgbClr val="002060"/>
                </a:solidFill>
              </a:rPr>
              <a:t>.  He was tired of talking about work. </a:t>
            </a:r>
            <a:br>
              <a:rPr lang="en-US" sz="2800" dirty="0" smtClean="0">
                <a:solidFill>
                  <a:srgbClr val="002060"/>
                </a:solidFill>
              </a:rPr>
            </a:br>
            <a:r>
              <a:rPr lang="en-US" sz="2800" dirty="0" smtClean="0">
                <a:solidFill>
                  <a:srgbClr val="002060"/>
                </a:solidFill>
              </a:rPr>
              <a:t/>
            </a:r>
            <a:br>
              <a:rPr lang="en-US" sz="2800" dirty="0" smtClean="0">
                <a:solidFill>
                  <a:srgbClr val="002060"/>
                </a:solidFill>
              </a:rPr>
            </a:br>
            <a:r>
              <a:rPr lang="en-US" sz="2800" dirty="0" smtClean="0">
                <a:solidFill>
                  <a:srgbClr val="002060"/>
                </a:solidFill>
              </a:rPr>
              <a:t>2. </a:t>
            </a:r>
            <a:r>
              <a:rPr lang="en-US" sz="2800" dirty="0">
                <a:solidFill>
                  <a:srgbClr val="002060"/>
                </a:solidFill>
              </a:rPr>
              <a:t>Not wanting to divert attention away from the bride, she decided to not wear white. </a:t>
            </a:r>
            <a:r>
              <a:rPr lang="en-US" sz="3200" dirty="0"/>
              <a:t/>
            </a:r>
            <a:br>
              <a:rPr lang="en-US" sz="3200"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181099" y="3242570"/>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72058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816249" cy="369332"/>
          </a:xfrm>
          <a:prstGeom prst="rect">
            <a:avLst/>
          </a:prstGeom>
          <a:noFill/>
        </p:spPr>
        <p:txBody>
          <a:bodyPr wrap="none" rtlCol="0">
            <a:spAutoFit/>
          </a:bodyPr>
          <a:lstStyle/>
          <a:p>
            <a:r>
              <a:rPr lang="en-US" dirty="0" smtClean="0"/>
              <a:t>divert</a:t>
            </a:r>
            <a:endParaRPr lang="en-US" dirty="0"/>
          </a:p>
        </p:txBody>
      </p:sp>
      <p:sp>
        <p:nvSpPr>
          <p:cNvPr id="6" name="TextBox 5"/>
          <p:cNvSpPr txBox="1"/>
          <p:nvPr/>
        </p:nvSpPr>
        <p:spPr>
          <a:xfrm>
            <a:off x="4696679" y="4238954"/>
            <a:ext cx="611065" cy="369332"/>
          </a:xfrm>
          <a:prstGeom prst="rect">
            <a:avLst/>
          </a:prstGeom>
          <a:noFill/>
        </p:spPr>
        <p:txBody>
          <a:bodyPr wrap="none" rtlCol="0">
            <a:spAutoFit/>
          </a:bodyPr>
          <a:lstStyle/>
          <a:p>
            <a:r>
              <a:rPr lang="en-US" dirty="0" smtClean="0"/>
              <a:t>vert</a:t>
            </a:r>
            <a:endParaRPr lang="en-US" dirty="0"/>
          </a:p>
        </p:txBody>
      </p:sp>
      <p:sp>
        <p:nvSpPr>
          <p:cNvPr id="10" name="TextBox 9"/>
          <p:cNvSpPr txBox="1"/>
          <p:nvPr/>
        </p:nvSpPr>
        <p:spPr>
          <a:xfrm>
            <a:off x="5811600" y="3902670"/>
            <a:ext cx="2002364" cy="1200329"/>
          </a:xfrm>
          <a:prstGeom prst="rect">
            <a:avLst/>
          </a:prstGeom>
          <a:noFill/>
        </p:spPr>
        <p:txBody>
          <a:bodyPr wrap="square" rtlCol="0">
            <a:spAutoFit/>
          </a:bodyPr>
          <a:lstStyle/>
          <a:p>
            <a:r>
              <a:rPr lang="en-US" dirty="0" smtClean="0"/>
              <a:t>To turn away</a:t>
            </a:r>
          </a:p>
          <a:p>
            <a:r>
              <a:rPr lang="en-US" dirty="0" smtClean="0"/>
              <a:t>from something towards something else</a:t>
            </a:r>
            <a:endParaRPr lang="en-US" dirty="0" smtClean="0"/>
          </a:p>
        </p:txBody>
      </p:sp>
      <p:sp>
        <p:nvSpPr>
          <p:cNvPr id="9" name="TextBox 8"/>
          <p:cNvSpPr txBox="1"/>
          <p:nvPr/>
        </p:nvSpPr>
        <p:spPr>
          <a:xfrm>
            <a:off x="1960046" y="4179669"/>
            <a:ext cx="389850" cy="646331"/>
          </a:xfrm>
          <a:prstGeom prst="rect">
            <a:avLst/>
          </a:prstGeom>
          <a:noFill/>
        </p:spPr>
        <p:txBody>
          <a:bodyPr wrap="none" rtlCol="0">
            <a:spAutoFit/>
          </a:bodyPr>
          <a:lstStyle/>
          <a:p>
            <a:r>
              <a:rPr lang="en-US" dirty="0" smtClean="0"/>
              <a:t>di</a:t>
            </a:r>
            <a:endParaRPr lang="en-US" dirty="0" smtClean="0"/>
          </a:p>
          <a:p>
            <a:endParaRPr lang="en-US" dirty="0" smtClean="0"/>
          </a:p>
        </p:txBody>
      </p:sp>
    </p:spTree>
    <p:extLst>
      <p:ext uri="{BB962C8B-B14F-4D97-AF65-F5344CB8AC3E}">
        <p14:creationId xmlns:p14="http://schemas.microsoft.com/office/powerpoint/2010/main" val="213815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924" y="5122773"/>
            <a:ext cx="7450667" cy="1735227"/>
          </a:xfrm>
        </p:spPr>
        <p:txBody>
          <a:bodyPr>
            <a:noAutofit/>
          </a:bodyPr>
          <a:lstStyle/>
          <a:p>
            <a:r>
              <a:rPr lang="en-US" sz="3200" dirty="0"/>
              <a:t/>
            </a:r>
            <a:br>
              <a:rPr lang="en-US" sz="3200" dirty="0"/>
            </a:br>
            <a:r>
              <a:rPr lang="en-US" sz="3200" dirty="0"/>
              <a:t/>
            </a:r>
            <a:br>
              <a:rPr lang="en-US" sz="3200" dirty="0"/>
            </a:b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181099" y="3633766"/>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5" name="Rectangle 4"/>
          <p:cNvSpPr/>
          <p:nvPr/>
        </p:nvSpPr>
        <p:spPr>
          <a:xfrm>
            <a:off x="135924" y="1042483"/>
            <a:ext cx="7289114" cy="2677656"/>
          </a:xfrm>
          <a:prstGeom prst="rect">
            <a:avLst/>
          </a:prstGeom>
        </p:spPr>
        <p:txBody>
          <a:bodyPr wrap="square">
            <a:spAutoFit/>
          </a:bodyPr>
          <a:lstStyle/>
          <a:p>
            <a:pPr marL="514350" indent="-514350" fontAlgn="base">
              <a:buAutoNum type="arabicPeriod"/>
            </a:pPr>
            <a:r>
              <a:rPr lang="en-US" sz="2800" dirty="0" smtClean="0">
                <a:solidFill>
                  <a:srgbClr val="002060"/>
                </a:solidFill>
              </a:rPr>
              <a:t>The </a:t>
            </a:r>
            <a:r>
              <a:rPr lang="en-US" sz="2800" dirty="0">
                <a:solidFill>
                  <a:srgbClr val="002060"/>
                </a:solidFill>
              </a:rPr>
              <a:t>leaders of the two countries are working hard to avert a war between their nations</a:t>
            </a:r>
            <a:r>
              <a:rPr lang="en-US" sz="2800" dirty="0" smtClean="0">
                <a:solidFill>
                  <a:srgbClr val="002060"/>
                </a:solidFill>
              </a:rPr>
              <a:t>.</a:t>
            </a:r>
          </a:p>
          <a:p>
            <a:pPr marL="514350" indent="-514350" fontAlgn="base">
              <a:buAutoNum type="arabicPeriod"/>
            </a:pPr>
            <a:endParaRPr lang="en-US" sz="2800" dirty="0">
              <a:solidFill>
                <a:srgbClr val="002060"/>
              </a:solidFill>
            </a:endParaRPr>
          </a:p>
          <a:p>
            <a:pPr fontAlgn="base"/>
            <a:r>
              <a:rPr lang="en-US" sz="2800" dirty="0" smtClean="0">
                <a:solidFill>
                  <a:srgbClr val="002060"/>
                </a:solidFill>
              </a:rPr>
              <a:t>2. What </a:t>
            </a:r>
            <a:r>
              <a:rPr lang="en-US" sz="2800" dirty="0">
                <a:solidFill>
                  <a:srgbClr val="002060"/>
                </a:solidFill>
              </a:rPr>
              <a:t>measures can we take to avert </a:t>
            </a:r>
            <a:r>
              <a:rPr lang="en-US" sz="2800" dirty="0" smtClean="0">
                <a:solidFill>
                  <a:srgbClr val="002060"/>
                </a:solidFill>
              </a:rPr>
              <a:t>	the </a:t>
            </a:r>
            <a:r>
              <a:rPr lang="en-US" sz="2800" dirty="0">
                <a:solidFill>
                  <a:srgbClr val="002060"/>
                </a:solidFill>
              </a:rPr>
              <a:t>closing of the factory?</a:t>
            </a:r>
            <a:endParaRPr lang="en-US" sz="2800" b="0" i="0" dirty="0">
              <a:solidFill>
                <a:srgbClr val="002060"/>
              </a:solidFill>
              <a:effectLst/>
            </a:endParaRPr>
          </a:p>
        </p:txBody>
      </p:sp>
    </p:spTree>
    <p:extLst>
      <p:ext uri="{BB962C8B-B14F-4D97-AF65-F5344CB8AC3E}">
        <p14:creationId xmlns:p14="http://schemas.microsoft.com/office/powerpoint/2010/main" val="22457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179669"/>
            <a:ext cx="768159" cy="369332"/>
          </a:xfrm>
          <a:prstGeom prst="rect">
            <a:avLst/>
          </a:prstGeom>
          <a:noFill/>
        </p:spPr>
        <p:txBody>
          <a:bodyPr wrap="none" rtlCol="0">
            <a:spAutoFit/>
          </a:bodyPr>
          <a:lstStyle/>
          <a:p>
            <a:r>
              <a:rPr lang="en-US" dirty="0" smtClean="0"/>
              <a:t>avert</a:t>
            </a:r>
            <a:endParaRPr lang="en-US" dirty="0"/>
          </a:p>
        </p:txBody>
      </p:sp>
      <p:sp>
        <p:nvSpPr>
          <p:cNvPr id="6" name="TextBox 5"/>
          <p:cNvSpPr txBox="1"/>
          <p:nvPr/>
        </p:nvSpPr>
        <p:spPr>
          <a:xfrm>
            <a:off x="4696679" y="4238954"/>
            <a:ext cx="611065" cy="369332"/>
          </a:xfrm>
          <a:prstGeom prst="rect">
            <a:avLst/>
          </a:prstGeom>
          <a:noFill/>
        </p:spPr>
        <p:txBody>
          <a:bodyPr wrap="none" rtlCol="0">
            <a:spAutoFit/>
          </a:bodyPr>
          <a:lstStyle/>
          <a:p>
            <a:r>
              <a:rPr lang="en-US" dirty="0" smtClean="0"/>
              <a:t>vert</a:t>
            </a:r>
            <a:endParaRPr lang="en-US" dirty="0"/>
          </a:p>
        </p:txBody>
      </p:sp>
      <p:sp>
        <p:nvSpPr>
          <p:cNvPr id="10" name="TextBox 9"/>
          <p:cNvSpPr txBox="1"/>
          <p:nvPr/>
        </p:nvSpPr>
        <p:spPr>
          <a:xfrm>
            <a:off x="5811600" y="3902670"/>
            <a:ext cx="1731564" cy="1200329"/>
          </a:xfrm>
          <a:prstGeom prst="rect">
            <a:avLst/>
          </a:prstGeom>
          <a:noFill/>
        </p:spPr>
        <p:txBody>
          <a:bodyPr wrap="square" rtlCol="0">
            <a:spAutoFit/>
          </a:bodyPr>
          <a:lstStyle/>
          <a:p>
            <a:r>
              <a:rPr lang="en-US" dirty="0" smtClean="0"/>
              <a:t>To </a:t>
            </a:r>
            <a:r>
              <a:rPr lang="en-US" dirty="0" smtClean="0"/>
              <a:t>turn away from something</a:t>
            </a:r>
            <a:endParaRPr lang="en-US" dirty="0" smtClean="0"/>
          </a:p>
          <a:p>
            <a:r>
              <a:rPr lang="en-US" dirty="0" smtClean="0"/>
              <a:t> </a:t>
            </a:r>
          </a:p>
        </p:txBody>
      </p:sp>
      <p:sp>
        <p:nvSpPr>
          <p:cNvPr id="9" name="TextBox 8"/>
          <p:cNvSpPr txBox="1"/>
          <p:nvPr/>
        </p:nvSpPr>
        <p:spPr>
          <a:xfrm>
            <a:off x="2082893" y="4179669"/>
            <a:ext cx="341760" cy="646331"/>
          </a:xfrm>
          <a:prstGeom prst="rect">
            <a:avLst/>
          </a:prstGeom>
          <a:noFill/>
        </p:spPr>
        <p:txBody>
          <a:bodyPr wrap="none" rtlCol="0">
            <a:spAutoFit/>
          </a:bodyPr>
          <a:lstStyle/>
          <a:p>
            <a:r>
              <a:rPr lang="en-US" dirty="0"/>
              <a:t>a</a:t>
            </a:r>
            <a:endParaRPr lang="en-US" dirty="0" smtClean="0"/>
          </a:p>
          <a:p>
            <a:endParaRPr lang="en-US" dirty="0" smtClean="0"/>
          </a:p>
        </p:txBody>
      </p:sp>
    </p:spTree>
    <p:extLst>
      <p:ext uri="{BB962C8B-B14F-4D97-AF65-F5344CB8AC3E}">
        <p14:creationId xmlns:p14="http://schemas.microsoft.com/office/powerpoint/2010/main" val="131284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571" y="7224050"/>
            <a:ext cx="7450667" cy="1735227"/>
          </a:xfrm>
        </p:spPr>
        <p:txBody>
          <a:bodyPr>
            <a:noAutofit/>
          </a:bodyPr>
          <a:lstStyle/>
          <a:p>
            <a:pPr fontAlgn="base"/>
            <a:r>
              <a:rPr lang="en-US" sz="3200" dirty="0" smtClean="0">
                <a:solidFill>
                  <a:srgbClr val="002060"/>
                </a:solidFill>
              </a:rPr>
              <a:t>1. </a:t>
            </a:r>
            <a:r>
              <a:rPr lang="en-US" sz="3200" dirty="0">
                <a:solidFill>
                  <a:srgbClr val="002060"/>
                </a:solidFill>
              </a:rPr>
              <a:t>Because Pat is an extrovert who enjoys chatting with others, she is </a:t>
            </a:r>
            <a:r>
              <a:rPr lang="en-US" sz="3200" dirty="0" smtClean="0">
                <a:solidFill>
                  <a:srgbClr val="002060"/>
                </a:solidFill>
              </a:rPr>
              <a:t/>
            </a:r>
            <a:br>
              <a:rPr lang="en-US" sz="3200" dirty="0" smtClean="0">
                <a:solidFill>
                  <a:srgbClr val="002060"/>
                </a:solidFill>
              </a:rPr>
            </a:br>
            <a:r>
              <a:rPr lang="en-US" sz="3200" dirty="0" smtClean="0">
                <a:solidFill>
                  <a:srgbClr val="002060"/>
                </a:solidFill>
              </a:rPr>
              <a:t>the </a:t>
            </a:r>
            <a:r>
              <a:rPr lang="en-US" sz="3200" dirty="0">
                <a:solidFill>
                  <a:srgbClr val="002060"/>
                </a:solidFill>
              </a:rPr>
              <a:t>ideal talk show host.</a:t>
            </a:r>
            <a:br>
              <a:rPr lang="en-US" sz="3200" dirty="0">
                <a:solidFill>
                  <a:srgbClr val="002060"/>
                </a:solidFill>
              </a:rPr>
            </a:br>
            <a:r>
              <a:rPr lang="en-US" sz="3200" dirty="0" smtClean="0">
                <a:solidFill>
                  <a:srgbClr val="002060"/>
                </a:solidFill>
              </a:rPr>
              <a:t/>
            </a:r>
            <a:br>
              <a:rPr lang="en-US" sz="3200" dirty="0" smtClean="0">
                <a:solidFill>
                  <a:srgbClr val="002060"/>
                </a:solidFill>
              </a:rPr>
            </a:br>
            <a:r>
              <a:rPr lang="en-US" sz="3200" dirty="0" smtClean="0">
                <a:solidFill>
                  <a:srgbClr val="002060"/>
                </a:solidFill>
              </a:rPr>
              <a:t>2. Cory </a:t>
            </a:r>
            <a:r>
              <a:rPr lang="en-US" sz="3200" dirty="0">
                <a:solidFill>
                  <a:srgbClr val="002060"/>
                </a:solidFill>
              </a:rPr>
              <a:t>is an extrovert who parties with his friends every weekend.</a:t>
            </a:r>
            <a:r>
              <a:rPr lang="en-US" sz="3200" dirty="0"/>
              <a:t/>
            </a:r>
            <a:br>
              <a:rPr lang="en-US" sz="3200" dirty="0"/>
            </a:br>
            <a:r>
              <a:rPr lang="en-US" sz="3200" i="1" dirty="0"/>
              <a:t/>
            </a:r>
            <a:br>
              <a:rPr lang="en-US" sz="3200" i="1" dirty="0"/>
            </a:br>
            <a:r>
              <a:rPr lang="en-US" sz="3200" dirty="0">
                <a:solidFill>
                  <a:srgbClr val="002060"/>
                </a:solidFill>
              </a:rPr>
              <a:t/>
            </a:r>
            <a:br>
              <a:rPr lang="en-US" sz="3200" dirty="0">
                <a:solidFill>
                  <a:srgbClr val="002060"/>
                </a:solidFill>
              </a:rPr>
            </a:br>
            <a:r>
              <a:rPr lang="en-US" sz="3200" dirty="0">
                <a:solidFill>
                  <a:srgbClr val="002060"/>
                </a:solidFill>
              </a:rPr>
              <a:t/>
            </a:r>
            <a:br>
              <a:rPr lang="en-US" sz="3200" dirty="0">
                <a:solidFill>
                  <a:srgbClr val="002060"/>
                </a:solidFill>
              </a:rPr>
            </a:b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307571" y="3591706"/>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85359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170513" cy="369332"/>
          </a:xfrm>
          <a:prstGeom prst="rect">
            <a:avLst/>
          </a:prstGeom>
          <a:noFill/>
        </p:spPr>
        <p:txBody>
          <a:bodyPr wrap="none" rtlCol="0">
            <a:spAutoFit/>
          </a:bodyPr>
          <a:lstStyle/>
          <a:p>
            <a:r>
              <a:rPr lang="en-US" dirty="0" smtClean="0"/>
              <a:t>extrovert</a:t>
            </a:r>
            <a:endParaRPr lang="en-US" dirty="0"/>
          </a:p>
        </p:txBody>
      </p:sp>
      <p:sp>
        <p:nvSpPr>
          <p:cNvPr id="6" name="TextBox 5"/>
          <p:cNvSpPr txBox="1"/>
          <p:nvPr/>
        </p:nvSpPr>
        <p:spPr>
          <a:xfrm>
            <a:off x="4696679" y="4238954"/>
            <a:ext cx="611065" cy="369332"/>
          </a:xfrm>
          <a:prstGeom prst="rect">
            <a:avLst/>
          </a:prstGeom>
          <a:noFill/>
        </p:spPr>
        <p:txBody>
          <a:bodyPr wrap="none" rtlCol="0">
            <a:spAutoFit/>
          </a:bodyPr>
          <a:lstStyle/>
          <a:p>
            <a:r>
              <a:rPr lang="en-US" dirty="0" smtClean="0"/>
              <a:t>vert</a:t>
            </a:r>
            <a:endParaRPr lang="en-US" dirty="0"/>
          </a:p>
        </p:txBody>
      </p:sp>
      <p:sp>
        <p:nvSpPr>
          <p:cNvPr id="10" name="TextBox 9"/>
          <p:cNvSpPr txBox="1"/>
          <p:nvPr/>
        </p:nvSpPr>
        <p:spPr>
          <a:xfrm>
            <a:off x="5811600" y="3902670"/>
            <a:ext cx="1731564" cy="646331"/>
          </a:xfrm>
          <a:prstGeom prst="rect">
            <a:avLst/>
          </a:prstGeom>
          <a:noFill/>
        </p:spPr>
        <p:txBody>
          <a:bodyPr wrap="square" rtlCol="0">
            <a:spAutoFit/>
          </a:bodyPr>
          <a:lstStyle/>
          <a:p>
            <a:endParaRPr lang="en-US" dirty="0" smtClean="0"/>
          </a:p>
          <a:p>
            <a:r>
              <a:rPr lang="en-US" dirty="0" smtClean="0"/>
              <a:t> </a:t>
            </a:r>
          </a:p>
        </p:txBody>
      </p:sp>
      <p:sp>
        <p:nvSpPr>
          <p:cNvPr id="9" name="TextBox 8"/>
          <p:cNvSpPr txBox="1"/>
          <p:nvPr/>
        </p:nvSpPr>
        <p:spPr>
          <a:xfrm>
            <a:off x="2018229" y="4170722"/>
            <a:ext cx="744114" cy="646331"/>
          </a:xfrm>
          <a:prstGeom prst="rect">
            <a:avLst/>
          </a:prstGeom>
          <a:noFill/>
        </p:spPr>
        <p:txBody>
          <a:bodyPr wrap="none" rtlCol="0">
            <a:spAutoFit/>
          </a:bodyPr>
          <a:lstStyle/>
          <a:p>
            <a:r>
              <a:rPr lang="en-US" smtClean="0"/>
              <a:t>extro</a:t>
            </a:r>
            <a:endParaRPr lang="en-US" dirty="0" smtClean="0"/>
          </a:p>
          <a:p>
            <a:endParaRPr lang="en-US" dirty="0" smtClean="0"/>
          </a:p>
        </p:txBody>
      </p:sp>
      <p:sp>
        <p:nvSpPr>
          <p:cNvPr id="8" name="TextBox 7"/>
          <p:cNvSpPr txBox="1"/>
          <p:nvPr/>
        </p:nvSpPr>
        <p:spPr>
          <a:xfrm>
            <a:off x="5811600" y="4124556"/>
            <a:ext cx="1438214" cy="646331"/>
          </a:xfrm>
          <a:prstGeom prst="rect">
            <a:avLst/>
          </a:prstGeom>
          <a:noFill/>
        </p:spPr>
        <p:txBody>
          <a:bodyPr wrap="none" rtlCol="0">
            <a:spAutoFit/>
          </a:bodyPr>
          <a:lstStyle/>
          <a:p>
            <a:r>
              <a:rPr lang="en-US" dirty="0" smtClean="0"/>
              <a:t>To turn out-</a:t>
            </a:r>
          </a:p>
          <a:p>
            <a:r>
              <a:rPr lang="en-US" dirty="0" smtClean="0"/>
              <a:t>wards</a:t>
            </a:r>
            <a:endParaRPr lang="en-US" dirty="0"/>
          </a:p>
        </p:txBody>
      </p:sp>
    </p:spTree>
    <p:extLst>
      <p:ext uri="{BB962C8B-B14F-4D97-AF65-F5344CB8AC3E}">
        <p14:creationId xmlns:p14="http://schemas.microsoft.com/office/powerpoint/2010/main" val="2998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0"/>
            <a:ext cx="6508377" cy="1143000"/>
          </a:xfrm>
        </p:spPr>
        <p:txBody>
          <a:bodyPr/>
          <a:lstStyle/>
          <a:p>
            <a:r>
              <a:rPr lang="en-US" dirty="0" smtClean="0"/>
              <a:t>What is a root? </a:t>
            </a:r>
            <a:endParaRPr lang="en-US" dirty="0"/>
          </a:p>
        </p:txBody>
      </p:sp>
      <p:sp>
        <p:nvSpPr>
          <p:cNvPr id="3" name="Content Placeholder 2"/>
          <p:cNvSpPr>
            <a:spLocks noGrp="1"/>
          </p:cNvSpPr>
          <p:nvPr>
            <p:ph idx="1"/>
          </p:nvPr>
        </p:nvSpPr>
        <p:spPr>
          <a:xfrm>
            <a:off x="278231" y="1005840"/>
            <a:ext cx="7680960" cy="5652654"/>
          </a:xfrm>
        </p:spPr>
        <p:txBody>
          <a:bodyPr>
            <a:normAutofit fontScale="70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t> </a:t>
            </a:r>
            <a:r>
              <a:rPr lang="en-US" sz="7200" dirty="0" smtClean="0">
                <a:solidFill>
                  <a:srgbClr val="002060"/>
                </a:solidFill>
              </a:rPr>
              <a:t>graph</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deject</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introduce</a:t>
            </a:r>
            <a:endParaRPr lang="en-US" sz="7200" dirty="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benefit</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discredit</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primary</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a:solidFill>
                  <a:srgbClr val="002060"/>
                </a:solidFill>
              </a:rPr>
              <a:t>s</a:t>
            </a:r>
            <a:r>
              <a:rPr lang="en-US" sz="7200" dirty="0" smtClean="0">
                <a:solidFill>
                  <a:srgbClr val="002060"/>
                </a:solidFill>
              </a:rPr>
              <a:t>ervitude</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e</a:t>
            </a:r>
            <a:r>
              <a:rPr lang="en-US" sz="7200" dirty="0" smtClean="0">
                <a:solidFill>
                  <a:srgbClr val="002060"/>
                </a:solidFill>
              </a:rPr>
              <a:t>dict</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factor</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a:solidFill>
                <a:srgbClr val="002060"/>
              </a:solidFill>
            </a:endParaRPr>
          </a:p>
        </p:txBody>
      </p:sp>
    </p:spTree>
    <p:extLst>
      <p:ext uri="{BB962C8B-B14F-4D97-AF65-F5344CB8AC3E}">
        <p14:creationId xmlns:p14="http://schemas.microsoft.com/office/powerpoint/2010/main" val="143766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with LINCS</a:t>
            </a:r>
            <a:endParaRPr lang="en-US" dirty="0"/>
          </a:p>
        </p:txBody>
      </p:sp>
      <p:sp>
        <p:nvSpPr>
          <p:cNvPr id="3" name="Content Placeholder 2"/>
          <p:cNvSpPr>
            <a:spLocks noGrp="1"/>
          </p:cNvSpPr>
          <p:nvPr>
            <p:ph idx="1"/>
          </p:nvPr>
        </p:nvSpPr>
        <p:spPr>
          <a:xfrm>
            <a:off x="457200" y="2160516"/>
            <a:ext cx="8229600" cy="3965647"/>
          </a:xfrm>
        </p:spPr>
        <p:txBody>
          <a:bodyPr/>
          <a:lstStyle/>
          <a:p>
            <a:pPr marL="514350" indent="-514350">
              <a:buAutoNum type="arabicPeriod"/>
            </a:pPr>
            <a:r>
              <a:rPr lang="en-US" dirty="0" smtClean="0"/>
              <a:t>What is the story? </a:t>
            </a:r>
          </a:p>
          <a:p>
            <a:pPr marL="514350" indent="-514350">
              <a:buAutoNum type="arabicPeriod"/>
            </a:pPr>
            <a:r>
              <a:rPr lang="en-US" dirty="0" smtClean="0"/>
              <a:t>What is the reminding word?</a:t>
            </a:r>
          </a:p>
          <a:p>
            <a:pPr marL="514350" indent="-514350">
              <a:buAutoNum type="arabicPeriod"/>
            </a:pPr>
            <a:r>
              <a:rPr lang="en-US" dirty="0" smtClean="0"/>
              <a:t>What is the word? </a:t>
            </a:r>
          </a:p>
          <a:p>
            <a:pPr marL="514350" indent="-514350">
              <a:buAutoNum type="arabicPeriod"/>
            </a:pPr>
            <a:r>
              <a:rPr lang="en-US" dirty="0" smtClean="0"/>
              <a:t>What is the definition?</a:t>
            </a:r>
            <a:endParaRPr lang="en-US" dirty="0"/>
          </a:p>
        </p:txBody>
      </p:sp>
    </p:spTree>
    <p:extLst>
      <p:ext uri="{BB962C8B-B14F-4D97-AF65-F5344CB8AC3E}">
        <p14:creationId xmlns:p14="http://schemas.microsoft.com/office/powerpoint/2010/main" val="150933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4-07-24 at 12.57.49 PM.png"/>
          <p:cNvPicPr>
            <a:picLocks noGrp="1" noChangeAspect="1"/>
          </p:cNvPicPr>
          <p:nvPr>
            <p:ph idx="1"/>
          </p:nvPr>
        </p:nvPicPr>
        <p:blipFill>
          <a:blip r:embed="rId3">
            <a:extLst>
              <a:ext uri="{28A0092B-C50C-407E-A947-70E740481C1C}">
                <a14:useLocalDpi xmlns:a14="http://schemas.microsoft.com/office/drawing/2010/main" val="0"/>
              </a:ext>
            </a:extLst>
          </a:blip>
          <a:srcRect t="-45405" b="-45405"/>
          <a:stretch>
            <a:fillRect/>
          </a:stretch>
        </p:blipFill>
        <p:spPr>
          <a:xfrm>
            <a:off x="289475" y="1935614"/>
            <a:ext cx="8229600" cy="4525963"/>
          </a:xfrm>
        </p:spPr>
      </p:pic>
      <p:sp>
        <p:nvSpPr>
          <p:cNvPr id="5" name="TextBox 4"/>
          <p:cNvSpPr txBox="1"/>
          <p:nvPr/>
        </p:nvSpPr>
        <p:spPr>
          <a:xfrm>
            <a:off x="741495" y="3541222"/>
            <a:ext cx="1351786" cy="584775"/>
          </a:xfrm>
          <a:prstGeom prst="rect">
            <a:avLst/>
          </a:prstGeom>
          <a:noFill/>
        </p:spPr>
        <p:txBody>
          <a:bodyPr wrap="square" rtlCol="0">
            <a:spAutoFit/>
          </a:bodyPr>
          <a:lstStyle/>
          <a:p>
            <a:r>
              <a:rPr lang="en-US" sz="3200" dirty="0" smtClean="0"/>
              <a:t>vert</a:t>
            </a:r>
            <a:endParaRPr lang="en-US" sz="3200" dirty="0"/>
          </a:p>
        </p:txBody>
      </p:sp>
      <p:sp>
        <p:nvSpPr>
          <p:cNvPr id="9" name="TextBox 8"/>
          <p:cNvSpPr txBox="1"/>
          <p:nvPr/>
        </p:nvSpPr>
        <p:spPr>
          <a:xfrm>
            <a:off x="4491789" y="3541223"/>
            <a:ext cx="2138948" cy="646331"/>
          </a:xfrm>
          <a:prstGeom prst="rect">
            <a:avLst/>
          </a:prstGeom>
          <a:noFill/>
        </p:spPr>
        <p:txBody>
          <a:bodyPr wrap="square" rtlCol="0">
            <a:spAutoFit/>
          </a:bodyPr>
          <a:lstStyle/>
          <a:p>
            <a:r>
              <a:rPr lang="en-US" sz="3600" dirty="0" smtClean="0"/>
              <a:t> </a:t>
            </a:r>
            <a:endParaRPr lang="en-US" sz="3600" dirty="0"/>
          </a:p>
        </p:txBody>
      </p:sp>
      <p:sp>
        <p:nvSpPr>
          <p:cNvPr id="2" name="TextBox 1"/>
          <p:cNvSpPr txBox="1"/>
          <p:nvPr/>
        </p:nvSpPr>
        <p:spPr>
          <a:xfrm>
            <a:off x="654198" y="4495330"/>
            <a:ext cx="1021433" cy="584775"/>
          </a:xfrm>
          <a:prstGeom prst="rect">
            <a:avLst/>
          </a:prstGeom>
          <a:noFill/>
        </p:spPr>
        <p:txBody>
          <a:bodyPr wrap="none" rtlCol="0">
            <a:spAutoFit/>
          </a:bodyPr>
          <a:lstStyle/>
          <a:p>
            <a:r>
              <a:rPr lang="en-US" sz="3200" dirty="0" smtClean="0"/>
              <a:t>very</a:t>
            </a:r>
            <a:endParaRPr lang="en-US" sz="3200" dirty="0"/>
          </a:p>
        </p:txBody>
      </p:sp>
      <p:sp>
        <p:nvSpPr>
          <p:cNvPr id="3" name="TextBox 2"/>
          <p:cNvSpPr txBox="1"/>
          <p:nvPr/>
        </p:nvSpPr>
        <p:spPr>
          <a:xfrm>
            <a:off x="7007507" y="4002888"/>
            <a:ext cx="614271" cy="369332"/>
          </a:xfrm>
          <a:prstGeom prst="rect">
            <a:avLst/>
          </a:prstGeom>
          <a:noFill/>
        </p:spPr>
        <p:txBody>
          <a:bodyPr wrap="none" rtlCol="0">
            <a:spAutoFit/>
          </a:bodyPr>
          <a:lstStyle/>
          <a:p>
            <a:r>
              <a:rPr lang="en-US" dirty="0" smtClean="0"/>
              <a:t>turn</a:t>
            </a:r>
            <a:endParaRPr lang="en-US" dirty="0"/>
          </a:p>
        </p:txBody>
      </p:sp>
      <p:sp>
        <p:nvSpPr>
          <p:cNvPr id="7" name="TextBox 6"/>
          <p:cNvSpPr txBox="1"/>
          <p:nvPr/>
        </p:nvSpPr>
        <p:spPr>
          <a:xfrm>
            <a:off x="2602874" y="3883540"/>
            <a:ext cx="1983235" cy="646331"/>
          </a:xfrm>
          <a:prstGeom prst="rect">
            <a:avLst/>
          </a:prstGeom>
          <a:noFill/>
        </p:spPr>
        <p:txBody>
          <a:bodyPr wrap="none" rtlCol="0">
            <a:spAutoFit/>
          </a:bodyPr>
          <a:lstStyle/>
          <a:p>
            <a:r>
              <a:rPr lang="en-US" dirty="0" smtClean="0"/>
              <a:t>That was a very </a:t>
            </a:r>
          </a:p>
          <a:p>
            <a:r>
              <a:rPr lang="en-US" dirty="0"/>
              <a:t>s</a:t>
            </a:r>
            <a:r>
              <a:rPr lang="en-US" dirty="0" smtClean="0"/>
              <a:t>harp turn!</a:t>
            </a:r>
            <a:endParaRPr lang="en-US" dirty="0"/>
          </a:p>
        </p:txBody>
      </p:sp>
      <p:sp>
        <p:nvSpPr>
          <p:cNvPr id="8" name="TextBox 7"/>
          <p:cNvSpPr txBox="1"/>
          <p:nvPr/>
        </p:nvSpPr>
        <p:spPr>
          <a:xfrm>
            <a:off x="384798" y="1951834"/>
            <a:ext cx="6419386" cy="584775"/>
          </a:xfrm>
          <a:prstGeom prst="rect">
            <a:avLst/>
          </a:prstGeom>
          <a:noFill/>
        </p:spPr>
        <p:txBody>
          <a:bodyPr wrap="none" rtlCol="0">
            <a:spAutoFit/>
          </a:bodyPr>
          <a:lstStyle/>
          <a:p>
            <a:r>
              <a:rPr lang="en-US" sz="3200" b="1" dirty="0" smtClean="0"/>
              <a:t>LINCS for Root Words on Flash Drive </a:t>
            </a:r>
            <a:endParaRPr lang="en-US" sz="3200" b="1" dirty="0"/>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4248" y="3783217"/>
            <a:ext cx="1874030" cy="1049457"/>
          </a:xfrm>
          <a:prstGeom prst="rect">
            <a:avLst/>
          </a:prstGeom>
        </p:spPr>
      </p:pic>
    </p:spTree>
    <p:extLst>
      <p:ext uri="{BB962C8B-B14F-4D97-AF65-F5344CB8AC3E}">
        <p14:creationId xmlns:p14="http://schemas.microsoft.com/office/powerpoint/2010/main" val="1711857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3905" y="410376"/>
            <a:ext cx="5717465" cy="6197926"/>
          </a:xfrm>
        </p:spPr>
      </p:pic>
    </p:spTree>
    <p:extLst>
      <p:ext uri="{BB962C8B-B14F-4D97-AF65-F5344CB8AC3E}">
        <p14:creationId xmlns:p14="http://schemas.microsoft.com/office/powerpoint/2010/main" val="237125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a:t>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59037" y="2622666"/>
            <a:ext cx="8887095" cy="3335352"/>
          </a:xfrm>
        </p:spPr>
        <p:txBody>
          <a:bodyPr>
            <a:normAutofit fontScale="40000" lnSpcReduction="20000"/>
          </a:bodyPr>
          <a:lstStyle/>
          <a:p>
            <a:pPr marL="514350" indent="-514350">
              <a:buAutoNum type="alphaLcPeriod"/>
            </a:pPr>
            <a:endParaRPr lang="en-US" dirty="0" smtClean="0"/>
          </a:p>
          <a:p>
            <a:pPr marL="514350" indent="-514350">
              <a:buAutoNum type="alphaLcPeriod"/>
            </a:pPr>
            <a:endParaRPr lang="en-US" dirty="0"/>
          </a:p>
          <a:p>
            <a:pPr marL="514350" indent="-514350">
              <a:buAutoNum type="alphaLcPeriod"/>
            </a:pPr>
            <a:endParaRPr lang="en-US" dirty="0" smtClean="0"/>
          </a:p>
          <a:p>
            <a:pPr marL="514350" indent="-514350">
              <a:buAutoNum type="alphaLcPeriod"/>
            </a:pPr>
            <a:endParaRPr lang="en-US" dirty="0"/>
          </a:p>
          <a:p>
            <a:pPr marL="514350" indent="-514350">
              <a:buAutoNum type="alphaLcPeriod"/>
            </a:pPr>
            <a:r>
              <a:rPr lang="en-US" sz="7000" dirty="0" smtClean="0"/>
              <a:t>Do you recognize the root? (whiteboard)</a:t>
            </a:r>
          </a:p>
          <a:p>
            <a:pPr marL="514350" indent="-514350">
              <a:buAutoNum type="alphaLcPeriod"/>
            </a:pPr>
            <a:r>
              <a:rPr lang="en-US" sz="7000" dirty="0" smtClean="0"/>
              <a:t>Try out the meaning of the root in the sentence.</a:t>
            </a:r>
          </a:p>
          <a:p>
            <a:pPr marL="514350" indent="-514350">
              <a:buAutoNum type="alphaLcPeriod"/>
            </a:pPr>
            <a:r>
              <a:rPr lang="en-US" sz="7000" dirty="0" smtClean="0"/>
              <a:t>What do you think the word means? </a:t>
            </a:r>
          </a:p>
          <a:p>
            <a:pPr marL="514350" indent="-514350">
              <a:buAutoNum type="arabicPeriod"/>
            </a:pPr>
            <a:endParaRPr lang="en-US" sz="2500" dirty="0"/>
          </a:p>
        </p:txBody>
      </p:sp>
      <p:sp>
        <p:nvSpPr>
          <p:cNvPr id="4" name="Rectangle 3"/>
          <p:cNvSpPr/>
          <p:nvPr/>
        </p:nvSpPr>
        <p:spPr>
          <a:xfrm>
            <a:off x="42901" y="880789"/>
            <a:ext cx="7336971" cy="2062103"/>
          </a:xfrm>
          <a:prstGeom prst="rect">
            <a:avLst/>
          </a:prstGeom>
        </p:spPr>
        <p:txBody>
          <a:bodyPr wrap="square">
            <a:spAutoFit/>
          </a:bodyPr>
          <a:lstStyle/>
          <a:p>
            <a:pPr marL="514350" indent="-514350">
              <a:buAutoNum type="arabicPeriod"/>
            </a:pPr>
            <a:r>
              <a:rPr lang="en-US" sz="3200" dirty="0" smtClean="0">
                <a:solidFill>
                  <a:srgbClr val="002060"/>
                </a:solidFill>
              </a:rPr>
              <a:t>He </a:t>
            </a:r>
            <a:r>
              <a:rPr lang="en-US" sz="3200" dirty="0">
                <a:solidFill>
                  <a:srgbClr val="002060"/>
                </a:solidFill>
              </a:rPr>
              <a:t>drew some vertical lines on the </a:t>
            </a:r>
            <a:r>
              <a:rPr lang="en-US" sz="3200" dirty="0" smtClean="0">
                <a:solidFill>
                  <a:srgbClr val="002060"/>
                </a:solidFill>
              </a:rPr>
              <a:t>paper. </a:t>
            </a:r>
            <a:endParaRPr lang="en-US" sz="3200" dirty="0">
              <a:solidFill>
                <a:srgbClr val="002060"/>
              </a:solidFill>
            </a:endParaRPr>
          </a:p>
          <a:p>
            <a:pPr marL="514350" indent="-514350">
              <a:buAutoNum type="arabicPeriod"/>
            </a:pPr>
            <a:endParaRPr lang="en-US" sz="3200" dirty="0" smtClean="0">
              <a:solidFill>
                <a:srgbClr val="002060"/>
              </a:solidFill>
            </a:endParaRPr>
          </a:p>
          <a:p>
            <a:pPr marL="514350" indent="-514350">
              <a:buAutoNum type="arabicPeriod"/>
            </a:pPr>
            <a:r>
              <a:rPr lang="en-US" sz="3200" dirty="0">
                <a:solidFill>
                  <a:srgbClr val="002060"/>
                </a:solidFill>
              </a:rPr>
              <a:t>The cliff is almost vertical.</a:t>
            </a:r>
            <a:endParaRPr lang="en-US" sz="3200" dirty="0">
              <a:solidFill>
                <a:srgbClr val="002060"/>
              </a:solidFill>
            </a:endParaRPr>
          </a:p>
        </p:txBody>
      </p:sp>
    </p:spTree>
    <p:extLst>
      <p:ext uri="{BB962C8B-B14F-4D97-AF65-F5344CB8AC3E}">
        <p14:creationId xmlns:p14="http://schemas.microsoft.com/office/powerpoint/2010/main" val="101559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3604064"/>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72073" y="4112026"/>
            <a:ext cx="1010213" cy="369332"/>
          </a:xfrm>
          <a:prstGeom prst="rect">
            <a:avLst/>
          </a:prstGeom>
          <a:noFill/>
        </p:spPr>
        <p:txBody>
          <a:bodyPr wrap="none" rtlCol="0">
            <a:spAutoFit/>
          </a:bodyPr>
          <a:lstStyle/>
          <a:p>
            <a:r>
              <a:rPr lang="en-US" dirty="0" smtClean="0"/>
              <a:t>vertical</a:t>
            </a:r>
            <a:endParaRPr lang="en-US" dirty="0"/>
          </a:p>
        </p:txBody>
      </p:sp>
      <p:sp>
        <p:nvSpPr>
          <p:cNvPr id="6" name="TextBox 5"/>
          <p:cNvSpPr txBox="1"/>
          <p:nvPr/>
        </p:nvSpPr>
        <p:spPr>
          <a:xfrm>
            <a:off x="4581671" y="4100454"/>
            <a:ext cx="611065" cy="369332"/>
          </a:xfrm>
          <a:prstGeom prst="rect">
            <a:avLst/>
          </a:prstGeom>
          <a:noFill/>
        </p:spPr>
        <p:txBody>
          <a:bodyPr wrap="none" rtlCol="0">
            <a:spAutoFit/>
          </a:bodyPr>
          <a:lstStyle/>
          <a:p>
            <a:r>
              <a:rPr lang="en-US" dirty="0" smtClean="0"/>
              <a:t>vert</a:t>
            </a:r>
            <a:endParaRPr lang="en-US" dirty="0"/>
          </a:p>
        </p:txBody>
      </p:sp>
      <p:sp>
        <p:nvSpPr>
          <p:cNvPr id="8" name="TextBox 7"/>
          <p:cNvSpPr txBox="1"/>
          <p:nvPr/>
        </p:nvSpPr>
        <p:spPr>
          <a:xfrm>
            <a:off x="3313292" y="4037472"/>
            <a:ext cx="457176" cy="369332"/>
          </a:xfrm>
          <a:prstGeom prst="rect">
            <a:avLst/>
          </a:prstGeom>
          <a:noFill/>
        </p:spPr>
        <p:txBody>
          <a:bodyPr wrap="none" rtlCol="0">
            <a:spAutoFit/>
          </a:bodyPr>
          <a:lstStyle/>
          <a:p>
            <a:r>
              <a:rPr lang="en-US" dirty="0" smtClean="0"/>
              <a:t>-ic</a:t>
            </a:r>
            <a:endParaRPr lang="en-US" dirty="0"/>
          </a:p>
        </p:txBody>
      </p:sp>
      <p:sp>
        <p:nvSpPr>
          <p:cNvPr id="9" name="TextBox 8"/>
          <p:cNvSpPr txBox="1"/>
          <p:nvPr/>
        </p:nvSpPr>
        <p:spPr>
          <a:xfrm>
            <a:off x="3284740" y="4390716"/>
            <a:ext cx="465192" cy="369332"/>
          </a:xfrm>
          <a:prstGeom prst="rect">
            <a:avLst/>
          </a:prstGeom>
          <a:noFill/>
        </p:spPr>
        <p:txBody>
          <a:bodyPr wrap="none" rtlCol="0">
            <a:spAutoFit/>
          </a:bodyPr>
          <a:lstStyle/>
          <a:p>
            <a:r>
              <a:rPr lang="en-US" dirty="0" smtClean="0"/>
              <a:t>-al</a:t>
            </a:r>
            <a:endParaRPr lang="en-US" dirty="0"/>
          </a:p>
        </p:txBody>
      </p:sp>
      <p:sp>
        <p:nvSpPr>
          <p:cNvPr id="10" name="TextBox 9"/>
          <p:cNvSpPr txBox="1"/>
          <p:nvPr/>
        </p:nvSpPr>
        <p:spPr>
          <a:xfrm>
            <a:off x="5812770" y="3929051"/>
            <a:ext cx="1832553" cy="923330"/>
          </a:xfrm>
          <a:prstGeom prst="rect">
            <a:avLst/>
          </a:prstGeom>
          <a:noFill/>
        </p:spPr>
        <p:txBody>
          <a:bodyPr wrap="none" rtlCol="0">
            <a:spAutoFit/>
          </a:bodyPr>
          <a:lstStyle/>
          <a:p>
            <a:r>
              <a:rPr lang="en-US" dirty="0" smtClean="0"/>
              <a:t>Turned so the</a:t>
            </a:r>
          </a:p>
          <a:p>
            <a:r>
              <a:rPr lang="en-US" dirty="0"/>
              <a:t>t</a:t>
            </a:r>
            <a:r>
              <a:rPr lang="en-US" dirty="0" smtClean="0"/>
              <a:t>op is over the </a:t>
            </a:r>
          </a:p>
          <a:p>
            <a:r>
              <a:rPr lang="en-US" dirty="0" smtClean="0"/>
              <a:t>bottom</a:t>
            </a:r>
            <a:endParaRPr lang="en-US" dirty="0"/>
          </a:p>
        </p:txBody>
      </p:sp>
    </p:spTree>
    <p:extLst>
      <p:ext uri="{BB962C8B-B14F-4D97-AF65-F5344CB8AC3E}">
        <p14:creationId xmlns:p14="http://schemas.microsoft.com/office/powerpoint/2010/main" val="13836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90593"/>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6" name="TextBox 5"/>
          <p:cNvSpPr txBox="1"/>
          <p:nvPr/>
        </p:nvSpPr>
        <p:spPr>
          <a:xfrm>
            <a:off x="172994" y="543605"/>
            <a:ext cx="7140632" cy="2554545"/>
          </a:xfrm>
          <a:prstGeom prst="rect">
            <a:avLst/>
          </a:prstGeom>
          <a:noFill/>
        </p:spPr>
        <p:txBody>
          <a:bodyPr wrap="square" rtlCol="0">
            <a:spAutoFit/>
          </a:bodyPr>
          <a:lstStyle/>
          <a:p>
            <a:pPr marL="514350" indent="-514350">
              <a:buAutoNum type="arabicPeriod"/>
            </a:pPr>
            <a:r>
              <a:rPr lang="en-US" sz="3200" dirty="0" smtClean="0">
                <a:solidFill>
                  <a:srgbClr val="002060"/>
                </a:solidFill>
              </a:rPr>
              <a:t>The company spends a lot of money on advertising. </a:t>
            </a:r>
          </a:p>
          <a:p>
            <a:pPr marL="514350" indent="-514350">
              <a:buAutoNum type="arabicPeriod"/>
            </a:pPr>
            <a:endParaRPr lang="en-US" sz="3200" dirty="0">
              <a:solidFill>
                <a:srgbClr val="002060"/>
              </a:solidFill>
            </a:endParaRPr>
          </a:p>
          <a:p>
            <a:pPr marL="514350" indent="-514350">
              <a:buAutoNum type="arabicPeriod"/>
            </a:pPr>
            <a:r>
              <a:rPr lang="en-US" sz="3200" dirty="0" smtClean="0">
                <a:solidFill>
                  <a:srgbClr val="002060"/>
                </a:solidFill>
              </a:rPr>
              <a:t>They advertised a new product on television.   </a:t>
            </a:r>
            <a:endParaRPr lang="en-US" sz="3200" dirty="0">
              <a:solidFill>
                <a:srgbClr val="002060"/>
              </a:solidFill>
            </a:endParaRPr>
          </a:p>
        </p:txBody>
      </p:sp>
    </p:spTree>
    <p:extLst>
      <p:ext uri="{BB962C8B-B14F-4D97-AF65-F5344CB8AC3E}">
        <p14:creationId xmlns:p14="http://schemas.microsoft.com/office/powerpoint/2010/main" val="17690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41700" y="4167662"/>
            <a:ext cx="1213794" cy="369332"/>
          </a:xfrm>
          <a:prstGeom prst="rect">
            <a:avLst/>
          </a:prstGeom>
          <a:noFill/>
        </p:spPr>
        <p:txBody>
          <a:bodyPr wrap="none" rtlCol="0">
            <a:spAutoFit/>
          </a:bodyPr>
          <a:lstStyle/>
          <a:p>
            <a:r>
              <a:rPr lang="en-US" dirty="0" smtClean="0"/>
              <a:t>advertise</a:t>
            </a:r>
            <a:endParaRPr lang="en-US" dirty="0"/>
          </a:p>
        </p:txBody>
      </p:sp>
      <p:sp>
        <p:nvSpPr>
          <p:cNvPr id="6" name="TextBox 5"/>
          <p:cNvSpPr txBox="1"/>
          <p:nvPr/>
        </p:nvSpPr>
        <p:spPr>
          <a:xfrm>
            <a:off x="4682562" y="4207507"/>
            <a:ext cx="611065" cy="369332"/>
          </a:xfrm>
          <a:prstGeom prst="rect">
            <a:avLst/>
          </a:prstGeom>
          <a:noFill/>
        </p:spPr>
        <p:txBody>
          <a:bodyPr wrap="none" rtlCol="0">
            <a:spAutoFit/>
          </a:bodyPr>
          <a:lstStyle/>
          <a:p>
            <a:r>
              <a:rPr lang="en-US" dirty="0" smtClean="0"/>
              <a:t>vert</a:t>
            </a:r>
            <a:endParaRPr lang="en-US" dirty="0"/>
          </a:p>
        </p:txBody>
      </p:sp>
      <p:sp>
        <p:nvSpPr>
          <p:cNvPr id="10" name="TextBox 9"/>
          <p:cNvSpPr txBox="1"/>
          <p:nvPr/>
        </p:nvSpPr>
        <p:spPr>
          <a:xfrm>
            <a:off x="5866237" y="3890663"/>
            <a:ext cx="1731564" cy="1200329"/>
          </a:xfrm>
          <a:prstGeom prst="rect">
            <a:avLst/>
          </a:prstGeom>
          <a:noFill/>
        </p:spPr>
        <p:txBody>
          <a:bodyPr wrap="square" rtlCol="0">
            <a:spAutoFit/>
          </a:bodyPr>
          <a:lstStyle/>
          <a:p>
            <a:r>
              <a:rPr lang="en-US" dirty="0" smtClean="0"/>
              <a:t>To turn attention</a:t>
            </a:r>
          </a:p>
          <a:p>
            <a:r>
              <a:rPr lang="en-US" dirty="0"/>
              <a:t>t</a:t>
            </a:r>
            <a:r>
              <a:rPr lang="en-US" dirty="0" smtClean="0"/>
              <a:t>o a product or service</a:t>
            </a:r>
            <a:endParaRPr lang="en-US" dirty="0" smtClean="0"/>
          </a:p>
        </p:txBody>
      </p:sp>
      <p:sp>
        <p:nvSpPr>
          <p:cNvPr id="8" name="TextBox 7"/>
          <p:cNvSpPr txBox="1"/>
          <p:nvPr/>
        </p:nvSpPr>
        <p:spPr>
          <a:xfrm>
            <a:off x="2123925" y="4207507"/>
            <a:ext cx="500458" cy="369332"/>
          </a:xfrm>
          <a:prstGeom prst="rect">
            <a:avLst/>
          </a:prstGeom>
          <a:noFill/>
        </p:spPr>
        <p:txBody>
          <a:bodyPr wrap="none" rtlCol="0">
            <a:spAutoFit/>
          </a:bodyPr>
          <a:lstStyle/>
          <a:p>
            <a:r>
              <a:rPr lang="en-US" dirty="0" smtClean="0"/>
              <a:t>ad</a:t>
            </a:r>
            <a:endParaRPr lang="en-US" dirty="0"/>
          </a:p>
        </p:txBody>
      </p:sp>
      <p:sp>
        <p:nvSpPr>
          <p:cNvPr id="9" name="TextBox 8"/>
          <p:cNvSpPr txBox="1"/>
          <p:nvPr/>
        </p:nvSpPr>
        <p:spPr>
          <a:xfrm>
            <a:off x="3461158" y="4205752"/>
            <a:ext cx="471604" cy="369332"/>
          </a:xfrm>
          <a:prstGeom prst="rect">
            <a:avLst/>
          </a:prstGeom>
          <a:noFill/>
        </p:spPr>
        <p:txBody>
          <a:bodyPr wrap="none" rtlCol="0">
            <a:spAutoFit/>
          </a:bodyPr>
          <a:lstStyle/>
          <a:p>
            <a:r>
              <a:rPr lang="en-US" dirty="0" smtClean="0"/>
              <a:t>ise</a:t>
            </a:r>
            <a:endParaRPr lang="en-US" dirty="0"/>
          </a:p>
        </p:txBody>
      </p:sp>
    </p:spTree>
    <p:extLst>
      <p:ext uri="{BB962C8B-B14F-4D97-AF65-F5344CB8AC3E}">
        <p14:creationId xmlns:p14="http://schemas.microsoft.com/office/powerpoint/2010/main" val="82002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P spid="9" grpId="0"/>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1662</TotalTime>
  <Words>784</Words>
  <Application>Microsoft Macintosh PowerPoint</Application>
  <PresentationFormat>On-screen Show (4:3)</PresentationFormat>
  <Paragraphs>174</Paragraphs>
  <Slides>17</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Century Gothic</vt:lpstr>
      <vt:lpstr>Wingdings 2</vt:lpstr>
      <vt:lpstr>Plaza</vt:lpstr>
      <vt:lpstr>Morphology Instruction</vt:lpstr>
      <vt:lpstr>What is a root? </vt:lpstr>
      <vt:lpstr>Review with LINCS</vt:lpstr>
      <vt:lpstr>PowerPoint Presentation</vt:lpstr>
      <vt:lpstr>PowerPoint Presentation</vt:lpstr>
      <vt:lpstr>      </vt:lpstr>
      <vt:lpstr>Add it to your personal dictionary</vt:lpstr>
      <vt:lpstr>PowerPoint Presentation</vt:lpstr>
      <vt:lpstr>Add it to your personal dictionary</vt:lpstr>
      <vt:lpstr> 1. My husband wants me to convert to his religion.   2. The dining hall was vacant and massive, a cave converted into a cafeteria.     </vt:lpstr>
      <vt:lpstr>Add it to your personal dictionary</vt:lpstr>
      <vt:lpstr>1. The boy tried to divert his mother's attention to another topic.  He was tired of talking about work.   2. Not wanting to divert attention away from the bride, she decided to not wear white.        </vt:lpstr>
      <vt:lpstr>Add it to your personal dictionary</vt:lpstr>
      <vt:lpstr>          </vt:lpstr>
      <vt:lpstr>Add it to your personal dictionary</vt:lpstr>
      <vt:lpstr>1. Because Pat is an extrovert who enjoys chatting with others, she is  the ideal talk show host.  2. Cory is an extrovert who parties with his friends every weekend.            </vt:lpstr>
      <vt:lpstr>Add it to your personal dictionary</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Root Word:  Bene</dc:title>
  <dc:creator>Lindsay Young</dc:creator>
  <cp:lastModifiedBy>Microsoft Office User</cp:lastModifiedBy>
  <cp:revision>106</cp:revision>
  <dcterms:created xsi:type="dcterms:W3CDTF">2015-12-04T18:26:39Z</dcterms:created>
  <dcterms:modified xsi:type="dcterms:W3CDTF">2017-07-19T22:13:23Z</dcterms:modified>
</cp:coreProperties>
</file>