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9"/>
  </p:notesMasterIdLst>
  <p:sldIdLst>
    <p:sldId id="346" r:id="rId2"/>
    <p:sldId id="332" r:id="rId3"/>
    <p:sldId id="358" r:id="rId4"/>
    <p:sldId id="427" r:id="rId5"/>
    <p:sldId id="428" r:id="rId6"/>
    <p:sldId id="258" r:id="rId7"/>
    <p:sldId id="335" r:id="rId8"/>
    <p:sldId id="334" r:id="rId9"/>
    <p:sldId id="370" r:id="rId10"/>
    <p:sldId id="389" r:id="rId11"/>
    <p:sldId id="418" r:id="rId12"/>
    <p:sldId id="423" r:id="rId13"/>
    <p:sldId id="424" r:id="rId14"/>
    <p:sldId id="425" r:id="rId15"/>
    <p:sldId id="426" r:id="rId16"/>
    <p:sldId id="429" r:id="rId17"/>
    <p:sldId id="430"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624"/>
    <p:restoredTop sz="94514"/>
  </p:normalViewPr>
  <p:slideViewPr>
    <p:cSldViewPr snapToGrid="0" snapToObjects="1">
      <p:cViewPr varScale="1">
        <p:scale>
          <a:sx n="104" d="100"/>
          <a:sy n="104" d="100"/>
        </p:scale>
        <p:origin x="600" y="19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43F0FB5-0FA7-9346-9D70-990359432435}" type="datetimeFigureOut">
              <a:rPr lang="en-US" smtClean="0"/>
              <a:t>7/14/17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D38CA0C-3592-9944-9BF5-FDDD8785CA8C}" type="slidenum">
              <a:rPr lang="en-US" smtClean="0"/>
              <a:t>‹#›</a:t>
            </a:fld>
            <a:endParaRPr lang="en-US"/>
          </a:p>
        </p:txBody>
      </p:sp>
    </p:spTree>
    <p:extLst>
      <p:ext uri="{BB962C8B-B14F-4D97-AF65-F5344CB8AC3E}">
        <p14:creationId xmlns:p14="http://schemas.microsoft.com/office/powerpoint/2010/main" val="105161164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Have students open their flash drives.</a:t>
            </a:r>
          </a:p>
          <a:p>
            <a:r>
              <a:rPr lang="en-US" dirty="0" smtClean="0"/>
              <a:t>These</a:t>
            </a:r>
            <a:r>
              <a:rPr lang="en-US" baseline="0" dirty="0" smtClean="0"/>
              <a:t> slides would be taught over a number of days. They will probably take multiple weeks for students to complete since this is their first exposure to these concepts.</a:t>
            </a:r>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1</a:t>
            </a:fld>
            <a:endParaRPr lang="en-US"/>
          </a:p>
        </p:txBody>
      </p:sp>
    </p:spTree>
    <p:extLst>
      <p:ext uri="{BB962C8B-B14F-4D97-AF65-F5344CB8AC3E}">
        <p14:creationId xmlns:p14="http://schemas.microsoft.com/office/powerpoint/2010/main" val="19775977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Students</a:t>
            </a:r>
            <a:r>
              <a:rPr lang="en-US" baseline="0" dirty="0" smtClean="0"/>
              <a:t> make an inference about the definition. Teacher/aide monitor and correct as needed.  Have the students come up with the answers before answers appear. Prefix sub </a:t>
            </a:r>
            <a:r>
              <a:rPr lang="en-US" dirty="0" smtClean="0"/>
              <a:t>changes to</a:t>
            </a:r>
            <a:r>
              <a:rPr lang="en-US" baseline="0" dirty="0" smtClean="0"/>
              <a:t> sup when root starts with p- other example: suppress </a:t>
            </a:r>
            <a:endParaRPr lang="en-US" dirty="0" smtClean="0"/>
          </a:p>
          <a:p>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13</a:t>
            </a:fld>
            <a:endParaRPr lang="en-US"/>
          </a:p>
        </p:txBody>
      </p:sp>
    </p:spTree>
    <p:extLst>
      <p:ext uri="{BB962C8B-B14F-4D97-AF65-F5344CB8AC3E}">
        <p14:creationId xmlns:p14="http://schemas.microsoft.com/office/powerpoint/2010/main" val="20463612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14</a:t>
            </a:fld>
            <a:endParaRPr lang="en-US"/>
          </a:p>
        </p:txBody>
      </p:sp>
    </p:spTree>
    <p:extLst>
      <p:ext uri="{BB962C8B-B14F-4D97-AF65-F5344CB8AC3E}">
        <p14:creationId xmlns:p14="http://schemas.microsoft.com/office/powerpoint/2010/main" val="13259802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Students</a:t>
            </a:r>
            <a:r>
              <a:rPr lang="en-US" baseline="0" dirty="0" smtClean="0"/>
              <a:t> make an inference about the definition. Teacher/aide monitor and correct as needed.  Have the students come up with the answers before answers appear. Prefix sub </a:t>
            </a:r>
            <a:r>
              <a:rPr lang="en-US" dirty="0" smtClean="0"/>
              <a:t>changes to</a:t>
            </a:r>
            <a:r>
              <a:rPr lang="en-US" baseline="0" dirty="0" smtClean="0"/>
              <a:t> sup when root starts with p- other example: suppress </a:t>
            </a:r>
            <a:endParaRPr lang="en-US" dirty="0" smtClean="0"/>
          </a:p>
          <a:p>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15</a:t>
            </a:fld>
            <a:endParaRPr lang="en-US"/>
          </a:p>
        </p:txBody>
      </p:sp>
    </p:spTree>
    <p:extLst>
      <p:ext uri="{BB962C8B-B14F-4D97-AF65-F5344CB8AC3E}">
        <p14:creationId xmlns:p14="http://schemas.microsoft.com/office/powerpoint/2010/main" val="17402030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16</a:t>
            </a:fld>
            <a:endParaRPr lang="en-US"/>
          </a:p>
        </p:txBody>
      </p:sp>
    </p:spTree>
    <p:extLst>
      <p:ext uri="{BB962C8B-B14F-4D97-AF65-F5344CB8AC3E}">
        <p14:creationId xmlns:p14="http://schemas.microsoft.com/office/powerpoint/2010/main" val="11023009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Students</a:t>
            </a:r>
            <a:r>
              <a:rPr lang="en-US" baseline="0" dirty="0" smtClean="0"/>
              <a:t> make an inference about the definition. Teacher/aide monitor and correct as needed.  Have the students come up with the answers before answers appear. Prefix sub </a:t>
            </a:r>
            <a:r>
              <a:rPr lang="en-US" dirty="0" smtClean="0"/>
              <a:t>changes to</a:t>
            </a:r>
            <a:r>
              <a:rPr lang="en-US" baseline="0" dirty="0" smtClean="0"/>
              <a:t> sup when root starts with p- other example: suppress </a:t>
            </a:r>
            <a:endParaRPr lang="en-US" dirty="0" smtClean="0"/>
          </a:p>
          <a:p>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17</a:t>
            </a:fld>
            <a:endParaRPr lang="en-US"/>
          </a:p>
        </p:txBody>
      </p:sp>
    </p:spTree>
    <p:extLst>
      <p:ext uri="{BB962C8B-B14F-4D97-AF65-F5344CB8AC3E}">
        <p14:creationId xmlns:p14="http://schemas.microsoft.com/office/powerpoint/2010/main" val="15056805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Review</a:t>
            </a:r>
            <a:r>
              <a:rPr lang="en-US" baseline="0" dirty="0" smtClean="0"/>
              <a:t> options:  give students 1 minute and have them write down as many words with graph as they can, or ask someone to lead you through LINCS with graph (on next slide), and then go around the room asking each person to give one word that contains this root. </a:t>
            </a:r>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2</a:t>
            </a:fld>
            <a:endParaRPr lang="en-US"/>
          </a:p>
        </p:txBody>
      </p:sp>
    </p:spTree>
    <p:extLst>
      <p:ext uri="{BB962C8B-B14F-4D97-AF65-F5344CB8AC3E}">
        <p14:creationId xmlns:p14="http://schemas.microsoft.com/office/powerpoint/2010/main" val="42381037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Have</a:t>
            </a:r>
            <a:r>
              <a:rPr lang="en-US" baseline="0" dirty="0" smtClean="0"/>
              <a:t> ½ the class do sentence number 1 and ½ the class do sentence number 2.</a:t>
            </a:r>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6</a:t>
            </a:fld>
            <a:endParaRPr lang="en-US"/>
          </a:p>
        </p:txBody>
      </p:sp>
    </p:spTree>
    <p:extLst>
      <p:ext uri="{BB962C8B-B14F-4D97-AF65-F5344CB8AC3E}">
        <p14:creationId xmlns:p14="http://schemas.microsoft.com/office/powerpoint/2010/main" val="2079947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Students</a:t>
            </a:r>
            <a:r>
              <a:rPr lang="en-US" baseline="0" dirty="0" smtClean="0"/>
              <a:t> make an inference about the definition. Teacher/aide monitor and correct as needed.  Have the students come up with the answers before answers appear.  </a:t>
            </a:r>
            <a:r>
              <a:rPr lang="en-US" b="1" baseline="0" dirty="0" smtClean="0"/>
              <a:t>Have a brief conversation about how literal meaning “to lead away” doesn’t capture the essence (connotation) of the word. </a:t>
            </a:r>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7</a:t>
            </a:fld>
            <a:endParaRPr lang="en-US"/>
          </a:p>
        </p:txBody>
      </p:sp>
    </p:spTree>
    <p:extLst>
      <p:ext uri="{BB962C8B-B14F-4D97-AF65-F5344CB8AC3E}">
        <p14:creationId xmlns:p14="http://schemas.microsoft.com/office/powerpoint/2010/main" val="14276827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8</a:t>
            </a:fld>
            <a:endParaRPr lang="en-US"/>
          </a:p>
        </p:txBody>
      </p:sp>
    </p:spTree>
    <p:extLst>
      <p:ext uri="{BB962C8B-B14F-4D97-AF65-F5344CB8AC3E}">
        <p14:creationId xmlns:p14="http://schemas.microsoft.com/office/powerpoint/2010/main" val="16214135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Students</a:t>
            </a:r>
            <a:r>
              <a:rPr lang="en-US" baseline="0" dirty="0" smtClean="0"/>
              <a:t> make an inference about the definition. Teacher/aide monitor and correct as needed.  Have the students come up with the answers before answers appear.  </a:t>
            </a:r>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9</a:t>
            </a:fld>
            <a:endParaRPr lang="en-US"/>
          </a:p>
        </p:txBody>
      </p:sp>
    </p:spTree>
    <p:extLst>
      <p:ext uri="{BB962C8B-B14F-4D97-AF65-F5344CB8AC3E}">
        <p14:creationId xmlns:p14="http://schemas.microsoft.com/office/powerpoint/2010/main" val="17686544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10</a:t>
            </a:fld>
            <a:endParaRPr lang="en-US"/>
          </a:p>
        </p:txBody>
      </p:sp>
    </p:spTree>
    <p:extLst>
      <p:ext uri="{BB962C8B-B14F-4D97-AF65-F5344CB8AC3E}">
        <p14:creationId xmlns:p14="http://schemas.microsoft.com/office/powerpoint/2010/main" val="18529801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Students</a:t>
            </a:r>
            <a:r>
              <a:rPr lang="en-US" baseline="0" dirty="0" smtClean="0"/>
              <a:t> make an inference about the definition. Teacher/aide monitor and correct as needed.  Have the students come up with the answers before answers appear.  </a:t>
            </a:r>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11</a:t>
            </a:fld>
            <a:endParaRPr lang="en-US"/>
          </a:p>
        </p:txBody>
      </p:sp>
    </p:spTree>
    <p:extLst>
      <p:ext uri="{BB962C8B-B14F-4D97-AF65-F5344CB8AC3E}">
        <p14:creationId xmlns:p14="http://schemas.microsoft.com/office/powerpoint/2010/main" val="19628858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8D38CA0C-3592-9944-9BF5-FDDD8785CA8C}" type="slidenum">
              <a:rPr lang="en-US" smtClean="0"/>
              <a:t>12</a:t>
            </a:fld>
            <a:endParaRPr lang="en-US"/>
          </a:p>
        </p:txBody>
      </p:sp>
    </p:spTree>
    <p:extLst>
      <p:ext uri="{BB962C8B-B14F-4D97-AF65-F5344CB8AC3E}">
        <p14:creationId xmlns:p14="http://schemas.microsoft.com/office/powerpoint/2010/main" val="19213245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3186953" y="268288"/>
            <a:ext cx="5669280" cy="39003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400" y="4208929"/>
            <a:ext cx="5458968" cy="1048684"/>
          </a:xfrm>
        </p:spPr>
        <p:txBody>
          <a:bodyPr vert="horz" lIns="91440" tIns="45720" rIns="91440" bIns="45720" rtlCol="0" anchor="b" anchorCtr="0">
            <a:normAutofit/>
          </a:bodyPr>
          <a:lstStyle>
            <a:lvl1pPr algn="l" defTabSz="914400" rtl="0" eaLnBrk="1" latinLnBrk="0" hangingPunct="1">
              <a:spcBef>
                <a:spcPct val="0"/>
              </a:spcBef>
              <a:buNone/>
              <a:defRPr sz="4600" kern="1200">
                <a:solidFill>
                  <a:schemeClr val="accent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3200400" y="5257800"/>
            <a:ext cx="5458968" cy="621792"/>
          </a:xfrm>
        </p:spPr>
        <p:txBody>
          <a:bodyPr vert="horz" lIns="91440" tIns="45720" rIns="91440" bIns="45720" rtlCol="0">
            <a:normAutofit/>
          </a:bodyPr>
          <a:lstStyle>
            <a:lvl1pPr marL="0" indent="0" algn="l" defTabSz="914400" rtl="0" eaLnBrk="1" latinLnBrk="0" hangingPunct="1">
              <a:spcBef>
                <a:spcPts val="0"/>
              </a:spcBef>
              <a:buClr>
                <a:schemeClr val="accent1"/>
              </a:buClr>
              <a:buSzPct val="100000"/>
              <a:buFont typeface="Wingdings 2" pitchFamily="18" charset="2"/>
              <a:buNone/>
              <a:defRPr sz="1600" kern="1200">
                <a:solidFill>
                  <a:schemeClr val="tx2"/>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3276600" y="390525"/>
            <a:ext cx="5504688" cy="365125"/>
          </a:xfrm>
        </p:spPr>
        <p:txBody>
          <a:bodyPr vert="horz" lIns="91440" tIns="45720" rIns="91440" bIns="45720" rtlCol="0" anchor="ctr"/>
          <a:lstStyle>
            <a:lvl1pPr marL="0" algn="r" defTabSz="914400" rtl="0" eaLnBrk="1" latinLnBrk="0" hangingPunct="1">
              <a:defRPr sz="2200" b="0" kern="1200" baseline="0">
                <a:solidFill>
                  <a:schemeClr val="bg1"/>
                </a:solidFill>
                <a:latin typeface="+mn-lt"/>
                <a:ea typeface="+mn-ea"/>
                <a:cs typeface="+mn-cs"/>
              </a:defRPr>
            </a:lvl1pPr>
          </a:lstStyle>
          <a:p>
            <a:fld id="{023E4242-BEA9-C043-89F5-AC8556CD250F}" type="datetimeFigureOut">
              <a:rPr lang="en-US" smtClean="0"/>
              <a:t>7/14/17</a:t>
            </a:fld>
            <a:endParaRPr lang="en-US"/>
          </a:p>
        </p:txBody>
      </p:sp>
      <p:sp>
        <p:nvSpPr>
          <p:cNvPr id="5" name="Footer Placeholder 4"/>
          <p:cNvSpPr>
            <a:spLocks noGrp="1"/>
          </p:cNvSpPr>
          <p:nvPr>
            <p:ph type="ftr" sz="quarter" idx="11"/>
          </p:nvPr>
        </p:nvSpPr>
        <p:spPr>
          <a:xfrm>
            <a:off x="3218688" y="6356350"/>
            <a:ext cx="4736592" cy="365125"/>
          </a:xfrm>
        </p:spPr>
        <p:txBody>
          <a:bodyPr vert="horz" lIns="91440" tIns="45720" rIns="91440" bIns="45720" rtlCol="0" anchor="ctr"/>
          <a:lstStyle>
            <a:lvl1pPr marL="0" algn="l" defTabSz="914400" rtl="0" eaLnBrk="1" latinLnBrk="0" hangingPunct="1">
              <a:defRPr sz="1100" b="1" kern="1200">
                <a:solidFill>
                  <a:schemeClr val="tx2">
                    <a:lumMod val="60000"/>
                    <a:lumOff val="40000"/>
                  </a:schemeClr>
                </a:solidFill>
                <a:latin typeface="+mn-lt"/>
                <a:ea typeface="+mn-ea"/>
                <a:cs typeface="+mn-cs"/>
              </a:defRPr>
            </a:lvl1pPr>
          </a:lstStyle>
          <a:p>
            <a:endParaRPr lang="en-US"/>
          </a:p>
        </p:txBody>
      </p:sp>
      <p:sp>
        <p:nvSpPr>
          <p:cNvPr id="6" name="Slide Number Placeholder 5"/>
          <p:cNvSpPr>
            <a:spLocks noGrp="1"/>
          </p:cNvSpPr>
          <p:nvPr>
            <p:ph type="sldNum" sz="quarter" idx="12"/>
          </p:nvPr>
        </p:nvSpPr>
        <p:spPr>
          <a:xfrm>
            <a:off x="8256494"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2C193328-F205-B244-9196-9FB44AAAF3C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023E4242-BEA9-C043-89F5-AC8556CD250F}" type="datetimeFigureOut">
              <a:rPr lang="en-US" smtClean="0"/>
              <a:t>7/14/17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193328-F205-B244-9196-9FB44AAAF3C9}" type="slidenum">
              <a:rPr lang="en-US" smtClean="0"/>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0" name="Content Placeholder 2"/>
          <p:cNvSpPr>
            <a:spLocks noGrp="1"/>
          </p:cNvSpPr>
          <p:nvPr>
            <p:ph sz="half" idx="14"/>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023E4242-BEA9-C043-89F5-AC8556CD250F}" type="datetimeFigureOut">
              <a:rPr lang="en-US" smtClean="0"/>
              <a:t>7/14/17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193328-F205-B244-9196-9FB44AAAF3C9}" type="slidenum">
              <a:rPr lang="en-US" smtClean="0"/>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1" name="Content Placeholder 2"/>
          <p:cNvSpPr>
            <a:spLocks noGrp="1"/>
          </p:cNvSpPr>
          <p:nvPr>
            <p:ph sz="half" idx="14"/>
          </p:nvPr>
        </p:nvSpPr>
        <p:spPr>
          <a:xfrm>
            <a:off x="45720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2" name="Content Placeholder 2"/>
          <p:cNvSpPr>
            <a:spLocks noGrp="1"/>
          </p:cNvSpPr>
          <p:nvPr>
            <p:ph sz="half" idx="15"/>
          </p:nvPr>
        </p:nvSpPr>
        <p:spPr>
          <a:xfrm>
            <a:off x="45720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023E4242-BEA9-C043-89F5-AC8556CD250F}" type="datetimeFigureOut">
              <a:rPr lang="en-US" smtClean="0"/>
              <a:t>7/14/17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C193328-F205-B244-9196-9FB44AAAF3C9}"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023E4242-BEA9-C043-89F5-AC8556CD250F}" type="datetimeFigureOut">
              <a:rPr lang="en-US" smtClean="0"/>
              <a:t>7/14/17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C193328-F205-B244-9196-9FB44AAAF3C9}"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en-US" smtClean="0"/>
              <a:t>Click to edit Master title style</a:t>
            </a:r>
            <a:endParaRPr/>
          </a:p>
        </p:txBody>
      </p:sp>
      <p:sp>
        <p:nvSpPr>
          <p:cNvPr id="3" name="Content Placeholder 2"/>
          <p:cNvSpPr>
            <a:spLocks noGrp="1"/>
          </p:cNvSpPr>
          <p:nvPr>
            <p:ph idx="1"/>
          </p:nvPr>
        </p:nvSpPr>
        <p:spPr>
          <a:xfrm>
            <a:off x="4762052" y="990600"/>
            <a:ext cx="3566160" cy="51355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3E4242-BEA9-C043-89F5-AC8556CD250F}" type="datetimeFigureOut">
              <a:rPr lang="en-US" smtClean="0"/>
              <a:t>7/14/17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193328-F205-B244-9196-9FB44AAAF3C9}"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8" name="Rectangle 7"/>
          <p:cNvSpPr/>
          <p:nvPr/>
        </p:nvSpPr>
        <p:spPr>
          <a:xfrm>
            <a:off x="4746811" y="268288"/>
            <a:ext cx="4114800"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en-US" smtClean="0"/>
              <a:t>Click to edit Master title style</a:t>
            </a:r>
            <a:endParaRPr/>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161365" y="6124014"/>
            <a:ext cx="1752600" cy="365125"/>
          </a:xfrm>
        </p:spPr>
        <p:txBody>
          <a:bodyPr/>
          <a:lstStyle>
            <a:lvl1pPr algn="l">
              <a:defRPr/>
            </a:lvl1pPr>
          </a:lstStyle>
          <a:p>
            <a:fld id="{023E4242-BEA9-C043-89F5-AC8556CD250F}" type="datetimeFigureOut">
              <a:rPr lang="en-US" smtClean="0"/>
              <a:t>7/14/17</a:t>
            </a:fld>
            <a:endParaRPr lang="en-US"/>
          </a:p>
        </p:txBody>
      </p:sp>
      <p:sp>
        <p:nvSpPr>
          <p:cNvPr id="6" name="Footer Placeholder 5"/>
          <p:cNvSpPr>
            <a:spLocks noGrp="1"/>
          </p:cNvSpPr>
          <p:nvPr>
            <p:ph type="ftr" sz="quarter" idx="11"/>
          </p:nvPr>
        </p:nvSpPr>
        <p:spPr>
          <a:xfrm>
            <a:off x="174812" y="6356350"/>
            <a:ext cx="3863788" cy="365125"/>
          </a:xfrm>
        </p:spPr>
        <p:txBody>
          <a:bodyPr/>
          <a:lstStyle/>
          <a:p>
            <a:endParaRPr lang="en-US"/>
          </a:p>
        </p:txBody>
      </p:sp>
      <p:sp>
        <p:nvSpPr>
          <p:cNvPr id="7" name="Slide Number Placeholder 6"/>
          <p:cNvSpPr>
            <a:spLocks noGrp="1"/>
          </p:cNvSpPr>
          <p:nvPr>
            <p:ph type="sldNum" sz="quarter" idx="12"/>
          </p:nvPr>
        </p:nvSpPr>
        <p:spPr/>
        <p:txBody>
          <a:bodyPr/>
          <a:lstStyle/>
          <a:p>
            <a:fld id="{2C193328-F205-B244-9196-9FB44AAAF3C9}" type="slidenum">
              <a:rPr lang="en-US" smtClean="0"/>
              <a:t>‹#›</a:t>
            </a:fld>
            <a:endParaRPr lang="en-US"/>
          </a:p>
        </p:txBody>
      </p:sp>
      <p:sp>
        <p:nvSpPr>
          <p:cNvPr id="10" name="Picture Placeholder 9"/>
          <p:cNvSpPr>
            <a:spLocks noGrp="1"/>
          </p:cNvSpPr>
          <p:nvPr>
            <p:ph type="pic" sz="quarter" idx="13"/>
          </p:nvPr>
        </p:nvSpPr>
        <p:spPr>
          <a:xfrm>
            <a:off x="4760258" y="990600"/>
            <a:ext cx="4096512" cy="5611813"/>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8" name="Rectangle 7"/>
          <p:cNvSpPr/>
          <p:nvPr/>
        </p:nvSpPr>
        <p:spPr>
          <a:xfrm>
            <a:off x="7216775" y="268288"/>
            <a:ext cx="1639457"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en-US" smtClean="0"/>
              <a:t>Click to edit Master title style</a:t>
            </a:r>
            <a:endParaRPr/>
          </a:p>
        </p:txBody>
      </p:sp>
      <p:sp>
        <p:nvSpPr>
          <p:cNvPr id="3" name="Picture Placeholder 2"/>
          <p:cNvSpPr>
            <a:spLocks noGrp="1"/>
          </p:cNvSpPr>
          <p:nvPr>
            <p:ph type="pic" idx="1"/>
          </p:nvPr>
        </p:nvSpPr>
        <p:spPr>
          <a:xfrm>
            <a:off x="269874" y="268288"/>
            <a:ext cx="6858000"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3E4242-BEA9-C043-89F5-AC8556CD250F}" type="datetimeFigureOut">
              <a:rPr lang="en-US" smtClean="0"/>
              <a:t>7/14/17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193328-F205-B244-9196-9FB44AAAF3C9}" type="slidenum">
              <a:rPr lang="en-US" smtClean="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4 Pictures with Caption">
    <p:spTree>
      <p:nvGrpSpPr>
        <p:cNvPr id="1" name=""/>
        <p:cNvGrpSpPr/>
        <p:nvPr/>
      </p:nvGrpSpPr>
      <p:grpSpPr>
        <a:xfrm>
          <a:off x="0" y="0"/>
          <a:ext cx="0" cy="0"/>
          <a:chOff x="0" y="0"/>
          <a:chExt cx="0" cy="0"/>
        </a:xfrm>
      </p:grpSpPr>
      <p:sp>
        <p:nvSpPr>
          <p:cNvPr id="8" name="Rectangle 7"/>
          <p:cNvSpPr/>
          <p:nvPr/>
        </p:nvSpPr>
        <p:spPr>
          <a:xfrm>
            <a:off x="8135471" y="268288"/>
            <a:ext cx="720761"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en-US" smtClean="0"/>
              <a:t>Click to edit Master title style</a:t>
            </a:r>
            <a:endParaRPr/>
          </a:p>
        </p:txBody>
      </p:sp>
      <p:sp>
        <p:nvSpPr>
          <p:cNvPr id="3" name="Picture Placeholder 2"/>
          <p:cNvSpPr>
            <a:spLocks noGrp="1"/>
          </p:cNvSpPr>
          <p:nvPr>
            <p:ph type="pic" idx="1"/>
          </p:nvPr>
        </p:nvSpPr>
        <p:spPr>
          <a:xfrm>
            <a:off x="269874" y="268288"/>
            <a:ext cx="3006726"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3E4242-BEA9-C043-89F5-AC8556CD250F}" type="datetimeFigureOut">
              <a:rPr lang="en-US" smtClean="0"/>
              <a:t>7/14/17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193328-F205-B244-9196-9FB44AAAF3C9}" type="slidenum">
              <a:rPr lang="en-US" smtClean="0"/>
              <a:t>‹#›</a:t>
            </a:fld>
            <a:endParaRPr lang="en-US"/>
          </a:p>
        </p:txBody>
      </p:sp>
      <p:sp>
        <p:nvSpPr>
          <p:cNvPr id="10" name="Picture Placeholder 2"/>
          <p:cNvSpPr>
            <a:spLocks noGrp="1"/>
          </p:cNvSpPr>
          <p:nvPr>
            <p:ph type="pic" idx="13"/>
          </p:nvPr>
        </p:nvSpPr>
        <p:spPr>
          <a:xfrm>
            <a:off x="3352800" y="268288"/>
            <a:ext cx="47019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1" name="Picture Placeholder 2"/>
          <p:cNvSpPr>
            <a:spLocks noGrp="1"/>
          </p:cNvSpPr>
          <p:nvPr>
            <p:ph type="pic" idx="14"/>
          </p:nvPr>
        </p:nvSpPr>
        <p:spPr>
          <a:xfrm>
            <a:off x="33528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2" name="Picture Placeholder 2"/>
          <p:cNvSpPr>
            <a:spLocks noGrp="1"/>
          </p:cNvSpPr>
          <p:nvPr>
            <p:ph type="pic" idx="15"/>
          </p:nvPr>
        </p:nvSpPr>
        <p:spPr>
          <a:xfrm>
            <a:off x="57505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023E4242-BEA9-C043-89F5-AC8556CD250F}" type="datetimeFigureOut">
              <a:rPr lang="en-US" smtClean="0"/>
              <a:t>7/14/17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193328-F205-B244-9196-9FB44AAAF3C9}"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543799" y="1035424"/>
            <a:ext cx="1322295" cy="5090739"/>
          </a:xfrm>
        </p:spPr>
        <p:txBody>
          <a:bodyPr vert="eaVert" anchor="t" anchorCtr="0"/>
          <a:lstStyle/>
          <a:p>
            <a:r>
              <a:rPr lang="en-US" smtClean="0"/>
              <a:t>Click to edit Master title style</a:t>
            </a:r>
            <a:endParaRPr/>
          </a:p>
        </p:txBody>
      </p:sp>
      <p:sp>
        <p:nvSpPr>
          <p:cNvPr id="3" name="Vertical Text Placeholder 2"/>
          <p:cNvSpPr>
            <a:spLocks noGrp="1"/>
          </p:cNvSpPr>
          <p:nvPr>
            <p:ph type="body" orient="vert" idx="1"/>
          </p:nvPr>
        </p:nvSpPr>
        <p:spPr>
          <a:xfrm>
            <a:off x="457200" y="1035424"/>
            <a:ext cx="6019800" cy="5109789"/>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023E4242-BEA9-C043-89F5-AC8556CD250F}" type="datetimeFigureOut">
              <a:rPr lang="en-US" smtClean="0"/>
              <a:t>7/14/17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193328-F205-B244-9196-9FB44AAAF3C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a:xfrm>
            <a:off x="7212106" y="6356350"/>
            <a:ext cx="1752600" cy="365125"/>
          </a:xfrm>
        </p:spPr>
        <p:txBody>
          <a:bodyPr/>
          <a:lstStyle/>
          <a:p>
            <a:fld id="{023E4242-BEA9-C043-89F5-AC8556CD250F}" type="datetimeFigureOut">
              <a:rPr lang="en-US" smtClean="0"/>
              <a:t>7/14/17</a:t>
            </a:fld>
            <a:endParaRPr lang="en-US"/>
          </a:p>
        </p:txBody>
      </p:sp>
      <p:sp>
        <p:nvSpPr>
          <p:cNvPr id="5" name="Footer Placeholder 4"/>
          <p:cNvSpPr>
            <a:spLocks noGrp="1"/>
          </p:cNvSpPr>
          <p:nvPr>
            <p:ph type="ftr" sz="quarter" idx="11"/>
          </p:nvPr>
        </p:nvSpPr>
        <p:spPr/>
        <p:txBody>
          <a:bodyPr/>
          <a:lstStyle/>
          <a:p>
            <a:endParaRPr lang="en-US"/>
          </a:p>
        </p:txBody>
      </p:sp>
      <p:pic>
        <p:nvPicPr>
          <p:cNvPr id="8" name="Picture 7" descr="unspecified-1.png"/>
          <p:cNvPicPr>
            <a:picLocks noChangeAspect="1"/>
          </p:cNvPicPr>
          <p:nvPr userDrawn="1"/>
        </p:nvPicPr>
        <p:blipFill rotWithShape="1">
          <a:blip r:embed="rId2">
            <a:extLst>
              <a:ext uri="{28A0092B-C50C-407E-A947-70E740481C1C}">
                <a14:useLocalDpi xmlns:a14="http://schemas.microsoft.com/office/drawing/2010/main" val="0"/>
              </a:ext>
            </a:extLst>
          </a:blip>
          <a:srcRect l="16668" r="17535"/>
          <a:stretch/>
        </p:blipFill>
        <p:spPr>
          <a:xfrm>
            <a:off x="7333343" y="605195"/>
            <a:ext cx="1429657" cy="950160"/>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7" name="Rectangle 6"/>
          <p:cNvSpPr/>
          <p:nvPr/>
        </p:nvSpPr>
        <p:spPr>
          <a:xfrm>
            <a:off x="3186953" y="268288"/>
            <a:ext cx="5669280" cy="25603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399" y="4171950"/>
            <a:ext cx="5457919" cy="1085850"/>
          </a:xfrm>
        </p:spPr>
        <p:txBody>
          <a:bodyPr>
            <a:normAutofit/>
          </a:bodyPr>
          <a:lstStyle>
            <a:lvl1pPr>
              <a:defRPr sz="4600"/>
            </a:lvl1pPr>
          </a:lstStyle>
          <a:p>
            <a:r>
              <a:rPr lang="en-US" smtClean="0"/>
              <a:t>Click to edit Master title style</a:t>
            </a:r>
            <a:endParaRPr/>
          </a:p>
        </p:txBody>
      </p:sp>
      <p:sp>
        <p:nvSpPr>
          <p:cNvPr id="3" name="Subtitle 2"/>
          <p:cNvSpPr>
            <a:spLocks noGrp="1"/>
          </p:cNvSpPr>
          <p:nvPr>
            <p:ph type="subTitle" idx="1"/>
          </p:nvPr>
        </p:nvSpPr>
        <p:spPr>
          <a:xfrm>
            <a:off x="3200401" y="5257799"/>
            <a:ext cx="5457918" cy="618565"/>
          </a:xfrm>
        </p:spPr>
        <p:txBody>
          <a:bodyPr>
            <a:normAutofit/>
          </a:bodyPr>
          <a:lstStyle>
            <a:lvl1pPr marL="0" indent="0" algn="l">
              <a:spcBef>
                <a:spcPct val="0"/>
              </a:spcBef>
              <a:buNone/>
              <a:defRPr sz="1600">
                <a:solidFill>
                  <a:schemeClr val="tx2"/>
                </a:solidFill>
              </a:defRPr>
            </a:lvl1pPr>
            <a:lvl2pPr marL="457200" indent="0" algn="ctr">
              <a:spcBef>
                <a:spcPct val="0"/>
              </a:spcBef>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3276600" y="389965"/>
            <a:ext cx="5499847" cy="365125"/>
          </a:xfrm>
        </p:spPr>
        <p:txBody>
          <a:bodyPr/>
          <a:lstStyle>
            <a:lvl1pPr>
              <a:defRPr sz="2200" b="0" baseline="0">
                <a:solidFill>
                  <a:schemeClr val="bg1"/>
                </a:solidFill>
              </a:defRPr>
            </a:lvl1pPr>
          </a:lstStyle>
          <a:p>
            <a:fld id="{023E4242-BEA9-C043-89F5-AC8556CD250F}" type="datetimeFigureOut">
              <a:rPr lang="en-US" smtClean="0"/>
              <a:t>7/14/17</a:t>
            </a:fld>
            <a:endParaRPr lang="en-US"/>
          </a:p>
        </p:txBody>
      </p:sp>
      <p:sp>
        <p:nvSpPr>
          <p:cNvPr id="5" name="Footer Placeholder 4"/>
          <p:cNvSpPr>
            <a:spLocks noGrp="1"/>
          </p:cNvSpPr>
          <p:nvPr>
            <p:ph type="ftr" sz="quarter" idx="11"/>
          </p:nvPr>
        </p:nvSpPr>
        <p:spPr>
          <a:xfrm>
            <a:off x="3213847" y="6356350"/>
            <a:ext cx="4734112" cy="365125"/>
          </a:xfrm>
        </p:spPr>
        <p:txBody>
          <a:bodyPr/>
          <a:lstStyle/>
          <a:p>
            <a:endParaRPr lang="en-US"/>
          </a:p>
        </p:txBody>
      </p:sp>
      <p:sp>
        <p:nvSpPr>
          <p:cNvPr id="6" name="Slide Number Placeholder 5"/>
          <p:cNvSpPr>
            <a:spLocks noGrp="1"/>
          </p:cNvSpPr>
          <p:nvPr>
            <p:ph type="sldNum" sz="quarter" idx="12"/>
          </p:nvPr>
        </p:nvSpPr>
        <p:spPr>
          <a:xfrm>
            <a:off x="8265459"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2C193328-F205-B244-9196-9FB44AAAF3C9}" type="slidenum">
              <a:rPr lang="en-US" smtClean="0"/>
              <a:t>‹#›</a:t>
            </a:fld>
            <a:endParaRPr lang="en-US"/>
          </a:p>
        </p:txBody>
      </p:sp>
      <p:sp>
        <p:nvSpPr>
          <p:cNvPr id="9" name="Picture Placeholder 8"/>
          <p:cNvSpPr>
            <a:spLocks noGrp="1"/>
          </p:cNvSpPr>
          <p:nvPr>
            <p:ph type="pic" sz="quarter" idx="13"/>
          </p:nvPr>
        </p:nvSpPr>
        <p:spPr>
          <a:xfrm>
            <a:off x="3200400" y="2877671"/>
            <a:ext cx="5646867" cy="1280160"/>
          </a:xfrm>
        </p:spPr>
        <p:txBody>
          <a:bodyPr/>
          <a:lstStyle>
            <a:lvl1pPr>
              <a:buNone/>
              <a:defRPr/>
            </a:lvl1pPr>
          </a:lstStyle>
          <a:p>
            <a:r>
              <a:rPr lang="en-US" smtClean="0"/>
              <a:t>Drag picture to placeholder or click icon to add</a:t>
            </a:r>
            <a:endParaRPr/>
          </a:p>
        </p:txBody>
      </p:sp>
      <p:sp>
        <p:nvSpPr>
          <p:cNvPr id="10" name="Rectangle 9"/>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Content, and Picture">
    <p:spTree>
      <p:nvGrpSpPr>
        <p:cNvPr id="1" name=""/>
        <p:cNvGrpSpPr/>
        <p:nvPr/>
      </p:nvGrpSpPr>
      <p:grpSpPr>
        <a:xfrm>
          <a:off x="0" y="0"/>
          <a:ext cx="0" cy="0"/>
          <a:chOff x="0" y="0"/>
          <a:chExt cx="0" cy="0"/>
        </a:xfrm>
      </p:grpSpPr>
      <p:sp>
        <p:nvSpPr>
          <p:cNvPr id="7" name="Rectangle 6"/>
          <p:cNvSpPr/>
          <p:nvPr/>
        </p:nvSpPr>
        <p:spPr>
          <a:xfrm>
            <a:off x="269875"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178423" y="914400"/>
            <a:ext cx="6508377" cy="1143000"/>
          </a:xfrm>
        </p:spPr>
        <p:txBody>
          <a:bodyPr/>
          <a:lstStyle/>
          <a:p>
            <a:r>
              <a:rPr lang="en-US" smtClean="0"/>
              <a:t>Click to edit Master title style</a:t>
            </a:r>
            <a:endParaRPr/>
          </a:p>
        </p:txBody>
      </p:sp>
      <p:sp>
        <p:nvSpPr>
          <p:cNvPr id="3" name="Content Placeholder 2"/>
          <p:cNvSpPr>
            <a:spLocks noGrp="1"/>
          </p:cNvSpPr>
          <p:nvPr>
            <p:ph idx="1"/>
          </p:nvPr>
        </p:nvSpPr>
        <p:spPr>
          <a:xfrm>
            <a:off x="2178423" y="2209800"/>
            <a:ext cx="6508377" cy="3916363"/>
          </a:xfrm>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a:xfrm>
            <a:off x="7212106" y="6356350"/>
            <a:ext cx="1752600" cy="365125"/>
          </a:xfrm>
        </p:spPr>
        <p:txBody>
          <a:bodyPr/>
          <a:lstStyle/>
          <a:p>
            <a:fld id="{023E4242-BEA9-C043-89F5-AC8556CD250F}" type="datetimeFigureOut">
              <a:rPr lang="en-US" smtClean="0"/>
              <a:t>7/14/17</a:t>
            </a:fld>
            <a:endParaRPr lang="en-US"/>
          </a:p>
        </p:txBody>
      </p:sp>
      <p:sp>
        <p:nvSpPr>
          <p:cNvPr id="5" name="Footer Placeholder 4"/>
          <p:cNvSpPr>
            <a:spLocks noGrp="1"/>
          </p:cNvSpPr>
          <p:nvPr>
            <p:ph type="ftr" sz="quarter" idx="11"/>
          </p:nvPr>
        </p:nvSpPr>
        <p:spPr>
          <a:xfrm>
            <a:off x="2178423" y="6356350"/>
            <a:ext cx="4926852" cy="365125"/>
          </a:xfrm>
        </p:spPr>
        <p:txBody>
          <a:bodyPr/>
          <a:lstStyle/>
          <a:p>
            <a:endParaRPr lang="en-US"/>
          </a:p>
        </p:txBody>
      </p:sp>
      <p:sp>
        <p:nvSpPr>
          <p:cNvPr id="6" name="Slide Number Placeholder 5"/>
          <p:cNvSpPr>
            <a:spLocks noGrp="1"/>
          </p:cNvSpPr>
          <p:nvPr>
            <p:ph type="sldNum" sz="quarter" idx="12"/>
          </p:nvPr>
        </p:nvSpPr>
        <p:spPr>
          <a:xfrm>
            <a:off x="331694" y="361016"/>
            <a:ext cx="506506" cy="365125"/>
          </a:xfrm>
        </p:spPr>
        <p:txBody>
          <a:bodyPr/>
          <a:lstStyle/>
          <a:p>
            <a:fld id="{2C193328-F205-B244-9196-9FB44AAAF3C9}" type="slidenum">
              <a:rPr lang="en-US" smtClean="0"/>
              <a:t>‹#›</a:t>
            </a:fld>
            <a:endParaRPr lang="en-US"/>
          </a:p>
        </p:txBody>
      </p:sp>
      <p:sp>
        <p:nvSpPr>
          <p:cNvPr id="9" name="Picture Placeholder 8"/>
          <p:cNvSpPr>
            <a:spLocks noGrp="1"/>
          </p:cNvSpPr>
          <p:nvPr>
            <p:ph type="pic" sz="quarter" idx="13"/>
          </p:nvPr>
        </p:nvSpPr>
        <p:spPr>
          <a:xfrm>
            <a:off x="269875" y="1976718"/>
            <a:ext cx="1645920" cy="4625788"/>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7758952" y="268288"/>
            <a:ext cx="1099073" cy="635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209801" y="3429000"/>
            <a:ext cx="4966446" cy="1398494"/>
          </a:xfrm>
        </p:spPr>
        <p:txBody>
          <a:bodyPr anchor="b" anchorCtr="0"/>
          <a:lstStyle>
            <a:lvl1pPr algn="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2209801" y="4824414"/>
            <a:ext cx="4966446"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562600" y="6356350"/>
            <a:ext cx="1622612" cy="365125"/>
          </a:xfrm>
        </p:spPr>
        <p:txBody>
          <a:bodyPr/>
          <a:lstStyle/>
          <a:p>
            <a:fld id="{023E4242-BEA9-C043-89F5-AC8556CD250F}" type="datetimeFigureOut">
              <a:rPr lang="en-US" smtClean="0"/>
              <a:t>7/14/17</a:t>
            </a:fld>
            <a:endParaRPr lang="en-US"/>
          </a:p>
        </p:txBody>
      </p:sp>
      <p:sp>
        <p:nvSpPr>
          <p:cNvPr id="5" name="Footer Placeholder 4"/>
          <p:cNvSpPr>
            <a:spLocks noGrp="1"/>
          </p:cNvSpPr>
          <p:nvPr>
            <p:ph type="ftr" sz="quarter" idx="11"/>
          </p:nvPr>
        </p:nvSpPr>
        <p:spPr>
          <a:xfrm>
            <a:off x="174812" y="6356350"/>
            <a:ext cx="5311588" cy="365125"/>
          </a:xfrm>
        </p:spPr>
        <p:txBody>
          <a:bodyPr/>
          <a:lstStyle/>
          <a:p>
            <a:endParaRPr lang="en-US"/>
          </a:p>
        </p:txBody>
      </p:sp>
      <p:sp>
        <p:nvSpPr>
          <p:cNvPr id="6" name="Slide Number Placeholder 5"/>
          <p:cNvSpPr>
            <a:spLocks noGrp="1"/>
          </p:cNvSpPr>
          <p:nvPr>
            <p:ph type="sldNum" sz="quarter" idx="12"/>
          </p:nvPr>
        </p:nvSpPr>
        <p:spPr/>
        <p:txBody>
          <a:bodyPr/>
          <a:lstStyle/>
          <a:p>
            <a:fld id="{2C193328-F205-B244-9196-9FB44AAAF3C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ection with Picture">
    <p:spTree>
      <p:nvGrpSpPr>
        <p:cNvPr id="1" name=""/>
        <p:cNvGrpSpPr/>
        <p:nvPr/>
      </p:nvGrpSpPr>
      <p:grpSpPr>
        <a:xfrm>
          <a:off x="0" y="0"/>
          <a:ext cx="0" cy="0"/>
          <a:chOff x="0" y="0"/>
          <a:chExt cx="0" cy="0"/>
        </a:xfrm>
      </p:grpSpPr>
      <p:sp>
        <p:nvSpPr>
          <p:cNvPr id="7" name="Rectangle 6"/>
          <p:cNvSpPr/>
          <p:nvPr/>
        </p:nvSpPr>
        <p:spPr>
          <a:xfrm>
            <a:off x="269875" y="4773706"/>
            <a:ext cx="2971800" cy="18445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720354" y="3429001"/>
            <a:ext cx="4966446" cy="1398494"/>
          </a:xfrm>
        </p:spPr>
        <p:txBody>
          <a:bodyPr anchor="b" anchorCtr="0"/>
          <a:lstStyle>
            <a:lvl1pPr algn="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3720354" y="4824414"/>
            <a:ext cx="4966446"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a:xfrm>
            <a:off x="351212" y="6104965"/>
            <a:ext cx="506506" cy="365125"/>
          </a:xfrm>
        </p:spPr>
        <p:txBody>
          <a:bodyPr/>
          <a:lstStyle/>
          <a:p>
            <a:fld id="{2C193328-F205-B244-9196-9FB44AAAF3C9}" type="slidenum">
              <a:rPr lang="en-US" smtClean="0"/>
              <a:t>‹#›</a:t>
            </a:fld>
            <a:endParaRPr lang="en-US"/>
          </a:p>
        </p:txBody>
      </p:sp>
      <p:sp>
        <p:nvSpPr>
          <p:cNvPr id="9" name="Picture Placeholder 8"/>
          <p:cNvSpPr>
            <a:spLocks noGrp="1"/>
          </p:cNvSpPr>
          <p:nvPr>
            <p:ph type="pic" sz="quarter" idx="13"/>
          </p:nvPr>
        </p:nvSpPr>
        <p:spPr>
          <a:xfrm>
            <a:off x="269874" y="268288"/>
            <a:ext cx="2971800" cy="4438650"/>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28244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023E4242-BEA9-C043-89F5-AC8556CD250F}" type="datetimeFigureOut">
              <a:rPr lang="en-US" smtClean="0"/>
              <a:t>7/14/17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193328-F205-B244-9196-9FB44AAAF3C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88352" cy="1143000"/>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457200"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279391"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279391"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023E4242-BEA9-C043-89F5-AC8556CD250F}" type="datetimeFigureOut">
              <a:rPr lang="en-US" smtClean="0"/>
              <a:t>7/14/17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C193328-F205-B244-9196-9FB44AAAF3C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57199" y="2214562"/>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023E4242-BEA9-C043-89F5-AC8556CD250F}" type="datetimeFigureOut">
              <a:rPr lang="en-US" smtClean="0"/>
              <a:t>7/14/17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193328-F205-B244-9196-9FB44AAAF3C9}" type="slidenum">
              <a:rPr lang="en-US" smtClean="0"/>
              <a:t>‹#›</a:t>
            </a:fld>
            <a:endParaRPr lang="en-US"/>
          </a:p>
        </p:txBody>
      </p:sp>
      <p:sp>
        <p:nvSpPr>
          <p:cNvPr id="9" name="Content Placeholder 2"/>
          <p:cNvSpPr>
            <a:spLocks noGrp="1"/>
          </p:cNvSpPr>
          <p:nvPr>
            <p:ph sz="half" idx="13"/>
          </p:nvPr>
        </p:nvSpPr>
        <p:spPr>
          <a:xfrm>
            <a:off x="457199" y="4224973"/>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theme" Target="../theme/theme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199" y="914400"/>
            <a:ext cx="6508377" cy="1143000"/>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457199" y="2209800"/>
            <a:ext cx="6508377" cy="39163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7198659" y="6356350"/>
            <a:ext cx="1752600" cy="365125"/>
          </a:xfrm>
          <a:prstGeom prst="rect">
            <a:avLst/>
          </a:prstGeom>
        </p:spPr>
        <p:txBody>
          <a:bodyPr vert="horz" lIns="91440" tIns="45720" rIns="91440" bIns="45720" rtlCol="0" anchor="ctr"/>
          <a:lstStyle>
            <a:lvl1pPr algn="r">
              <a:defRPr sz="1100" b="1">
                <a:solidFill>
                  <a:schemeClr val="tx2">
                    <a:lumMod val="60000"/>
                    <a:lumOff val="40000"/>
                  </a:schemeClr>
                </a:solidFill>
              </a:defRPr>
            </a:lvl1pPr>
          </a:lstStyle>
          <a:p>
            <a:fld id="{023E4242-BEA9-C043-89F5-AC8556CD250F}" type="datetimeFigureOut">
              <a:rPr lang="en-US" smtClean="0"/>
              <a:t>7/14/17</a:t>
            </a:fld>
            <a:endParaRPr lang="en-US"/>
          </a:p>
        </p:txBody>
      </p:sp>
      <p:sp>
        <p:nvSpPr>
          <p:cNvPr id="5" name="Footer Placeholder 4"/>
          <p:cNvSpPr>
            <a:spLocks noGrp="1"/>
          </p:cNvSpPr>
          <p:nvPr>
            <p:ph type="ftr" sz="quarter" idx="3"/>
          </p:nvPr>
        </p:nvSpPr>
        <p:spPr>
          <a:xfrm>
            <a:off x="174812" y="6356350"/>
            <a:ext cx="6007100" cy="365125"/>
          </a:xfrm>
          <a:prstGeom prst="rect">
            <a:avLst/>
          </a:prstGeom>
        </p:spPr>
        <p:txBody>
          <a:bodyPr vert="horz" lIns="91440" tIns="45720" rIns="91440" bIns="45720" rtlCol="0" anchor="ctr"/>
          <a:lstStyle>
            <a:lvl1pPr algn="l">
              <a:defRPr sz="1100" b="1">
                <a:solidFill>
                  <a:schemeClr val="tx2">
                    <a:lumMod val="60000"/>
                    <a:lumOff val="40000"/>
                  </a:schemeClr>
                </a:solidFill>
              </a:defRPr>
            </a:lvl1pPr>
          </a:lstStyle>
          <a:p>
            <a:endParaRPr lang="en-US"/>
          </a:p>
        </p:txBody>
      </p:sp>
      <p:sp>
        <p:nvSpPr>
          <p:cNvPr id="6" name="Slide Number Placeholder 5"/>
          <p:cNvSpPr>
            <a:spLocks noGrp="1"/>
          </p:cNvSpPr>
          <p:nvPr>
            <p:ph type="sldNum" sz="quarter" idx="4"/>
          </p:nvPr>
        </p:nvSpPr>
        <p:spPr>
          <a:xfrm>
            <a:off x="8256494" y="361016"/>
            <a:ext cx="506506" cy="365125"/>
          </a:xfrm>
          <a:prstGeom prst="rect">
            <a:avLst/>
          </a:prstGeom>
        </p:spPr>
        <p:txBody>
          <a:bodyPr vert="horz" lIns="91440" tIns="45720" rIns="91440" bIns="45720" rtlCol="0" anchor="ctr"/>
          <a:lstStyle>
            <a:lvl1pPr algn="r">
              <a:defRPr sz="2200" b="1">
                <a:solidFill>
                  <a:schemeClr val="bg1"/>
                </a:solidFill>
              </a:defRPr>
            </a:lvl1pPr>
          </a:lstStyle>
          <a:p>
            <a:fld id="{2C193328-F205-B244-9196-9FB44AAAF3C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Lst>
  <p:txStyles>
    <p:titleStyle>
      <a:lvl1pPr algn="l" defTabSz="914400" rtl="0" eaLnBrk="1" latinLnBrk="0" hangingPunct="1">
        <a:spcBef>
          <a:spcPct val="0"/>
        </a:spcBef>
        <a:buNone/>
        <a:defRPr sz="3600" kern="1200">
          <a:solidFill>
            <a:schemeClr val="accent1"/>
          </a:solidFill>
          <a:latin typeface="+mj-lt"/>
          <a:ea typeface="+mj-ea"/>
          <a:cs typeface="+mj-cs"/>
        </a:defRPr>
      </a:lvl1pPr>
    </p:titleStyle>
    <p:bodyStyle>
      <a:lvl1pPr marL="228600" indent="-228600" algn="l" defTabSz="914400" rtl="0" eaLnBrk="1" latinLnBrk="0" hangingPunct="1">
        <a:spcBef>
          <a:spcPts val="1800"/>
        </a:spcBef>
        <a:buClr>
          <a:schemeClr val="accent1"/>
        </a:buClr>
        <a:buSzPct val="100000"/>
        <a:buFont typeface="Wingdings 2" pitchFamily="18" charset="2"/>
        <a:buChar char="¡"/>
        <a:defRPr sz="2000" kern="1200">
          <a:solidFill>
            <a:schemeClr val="tx2"/>
          </a:solidFill>
          <a:latin typeface="+mn-lt"/>
          <a:ea typeface="+mn-ea"/>
          <a:cs typeface="+mn-cs"/>
        </a:defRPr>
      </a:lvl1pPr>
      <a:lvl2pPr marL="4572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2pPr>
      <a:lvl3pPr marL="6858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3pPr>
      <a:lvl4pPr marL="9144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4pPr>
      <a:lvl5pPr marL="11430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5pPr>
      <a:lvl6pPr marL="1377950"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6pPr>
      <a:lvl7pPr marL="1603375" indent="-228600" algn="l" defTabSz="914400" rtl="0" eaLnBrk="1" latinLnBrk="0" hangingPunct="1">
        <a:spcBef>
          <a:spcPct val="20000"/>
        </a:spcBef>
        <a:buClr>
          <a:schemeClr val="accent1"/>
        </a:buClr>
        <a:buFont typeface="Wingdings 2" pitchFamily="18" charset="2"/>
        <a:buChar char=""/>
        <a:defRPr lang="en-US" sz="1800" kern="1200" dirty="0" smtClean="0">
          <a:solidFill>
            <a:schemeClr val="tx2"/>
          </a:solidFill>
          <a:latin typeface="+mn-lt"/>
          <a:ea typeface="+mn-ea"/>
          <a:cs typeface="+mn-cs"/>
        </a:defRPr>
      </a:lvl7pPr>
      <a:lvl8pPr marL="1830388"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8pPr>
      <a:lvl9pPr marL="2057400" indent="-228600" algn="l" defTabSz="914400" rtl="0" eaLnBrk="1" latinLnBrk="0" hangingPunct="1">
        <a:spcBef>
          <a:spcPct val="20000"/>
        </a:spcBef>
        <a:buClr>
          <a:schemeClr val="accent1"/>
        </a:buClr>
        <a:buFont typeface="Wingdings 2" pitchFamily="18" charset="2"/>
        <a:buChar char=""/>
        <a:defRPr lang="en-US" sz="1800" kern="1200" dirty="0">
          <a:solidFill>
            <a:schemeClr val="tx2"/>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32933" y="4208929"/>
            <a:ext cx="7626435" cy="1048684"/>
          </a:xfrm>
        </p:spPr>
        <p:txBody>
          <a:bodyPr>
            <a:normAutofit/>
          </a:bodyPr>
          <a:lstStyle/>
          <a:p>
            <a:r>
              <a:rPr lang="en-US" dirty="0" smtClean="0"/>
              <a:t>Morphology Instruction</a:t>
            </a:r>
            <a:endParaRPr lang="en-US" dirty="0"/>
          </a:p>
        </p:txBody>
      </p:sp>
      <p:sp>
        <p:nvSpPr>
          <p:cNvPr id="3" name="Subtitle 2"/>
          <p:cNvSpPr>
            <a:spLocks noGrp="1"/>
          </p:cNvSpPr>
          <p:nvPr>
            <p:ph type="subTitle" idx="1"/>
          </p:nvPr>
        </p:nvSpPr>
        <p:spPr>
          <a:xfrm>
            <a:off x="1032933" y="5257800"/>
            <a:ext cx="7626435" cy="621792"/>
          </a:xfrm>
        </p:spPr>
        <p:txBody>
          <a:bodyPr>
            <a:noAutofit/>
          </a:bodyPr>
          <a:lstStyle/>
          <a:p>
            <a:pPr algn="ctr"/>
            <a:r>
              <a:rPr lang="en-US" sz="3600" i="1" dirty="0"/>
              <a:t>d</a:t>
            </a:r>
            <a:r>
              <a:rPr lang="en-US" sz="3600" i="1" dirty="0" smtClean="0"/>
              <a:t>ic</a:t>
            </a:r>
            <a:r>
              <a:rPr lang="en-US" sz="3600" i="1" dirty="0" smtClean="0"/>
              <a:t>t/</a:t>
            </a:r>
            <a:r>
              <a:rPr lang="en-US" sz="3600" i="1" dirty="0" err="1" smtClean="0"/>
              <a:t>dic</a:t>
            </a:r>
            <a:endParaRPr lang="en-US" sz="3600" i="1" dirty="0"/>
          </a:p>
        </p:txBody>
      </p:sp>
      <p:pic>
        <p:nvPicPr>
          <p:cNvPr id="4" name="Picture 3" descr="unspecified-1.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91464" y="1218036"/>
            <a:ext cx="4724400" cy="2065942"/>
          </a:xfrm>
          <a:prstGeom prst="rect">
            <a:avLst/>
          </a:prstGeom>
        </p:spPr>
      </p:pic>
    </p:spTree>
    <p:extLst>
      <p:ext uri="{BB962C8B-B14F-4D97-AF65-F5344CB8AC3E}">
        <p14:creationId xmlns:p14="http://schemas.microsoft.com/office/powerpoint/2010/main" val="12218174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3568" y="1968624"/>
            <a:ext cx="7450667" cy="1735227"/>
          </a:xfrm>
        </p:spPr>
        <p:txBody>
          <a:bodyPr>
            <a:noAutofit/>
          </a:bodyPr>
          <a:lstStyle/>
          <a:p>
            <a:pPr marL="514350" indent="-514350"/>
            <a:r>
              <a:rPr lang="en-US" sz="3200" dirty="0"/>
              <a:t/>
            </a:r>
            <a:br>
              <a:rPr lang="en-US" sz="3200" dirty="0"/>
            </a:br>
            <a:r>
              <a:rPr lang="en-US" sz="3200" dirty="0">
                <a:solidFill>
                  <a:srgbClr val="002060"/>
                </a:solidFill>
              </a:rPr>
              <a:t>1. The Pope's hands were raised in benediction.</a:t>
            </a:r>
            <a:r>
              <a:rPr lang="en-US" sz="3200" i="1" dirty="0"/>
              <a:t/>
            </a:r>
            <a:br>
              <a:rPr lang="en-US" sz="3200" i="1" dirty="0"/>
            </a:br>
            <a:r>
              <a:rPr lang="en-US" sz="3200" dirty="0"/>
              <a:t/>
            </a:r>
            <a:br>
              <a:rPr lang="en-US" sz="3200" dirty="0"/>
            </a:br>
            <a:r>
              <a:rPr lang="en-US" sz="3200" dirty="0"/>
              <a:t/>
            </a:r>
            <a:br>
              <a:rPr lang="en-US" sz="3200" dirty="0"/>
            </a:br>
            <a:r>
              <a:rPr lang="en-US" sz="3200" dirty="0">
                <a:solidFill>
                  <a:srgbClr val="002060"/>
                </a:solidFill>
              </a:rPr>
              <a:t/>
            </a:r>
            <a:br>
              <a:rPr lang="en-US" sz="3200" dirty="0">
                <a:solidFill>
                  <a:srgbClr val="002060"/>
                </a:solidFill>
              </a:rPr>
            </a:br>
            <a:r>
              <a:rPr lang="en-US" sz="2800" dirty="0"/>
              <a:t/>
            </a:r>
            <a:br>
              <a:rPr lang="en-US" sz="2800" dirty="0"/>
            </a:br>
            <a:endParaRPr lang="en-US" sz="2800" dirty="0">
              <a:solidFill>
                <a:srgbClr val="002060"/>
              </a:solidFill>
            </a:endParaRPr>
          </a:p>
        </p:txBody>
      </p:sp>
      <p:sp>
        <p:nvSpPr>
          <p:cNvPr id="3" name="Content Placeholder 2"/>
          <p:cNvSpPr>
            <a:spLocks noGrp="1"/>
          </p:cNvSpPr>
          <p:nvPr>
            <p:ph idx="1"/>
          </p:nvPr>
        </p:nvSpPr>
        <p:spPr>
          <a:xfrm>
            <a:off x="181099" y="2302256"/>
            <a:ext cx="8582296" cy="2978014"/>
          </a:xfrm>
        </p:spPr>
        <p:txBody>
          <a:bodyPr>
            <a:normAutofit fontScale="77500" lnSpcReduction="20000"/>
          </a:bodyPr>
          <a:lstStyle/>
          <a:p>
            <a:pPr marL="0" indent="0">
              <a:buNone/>
            </a:pPr>
            <a:endParaRPr lang="en-US" sz="4500" dirty="0"/>
          </a:p>
          <a:p>
            <a:pPr marL="514350" indent="-514350">
              <a:buAutoNum type="alphaLcPeriod"/>
            </a:pPr>
            <a:r>
              <a:rPr lang="en-US" sz="4000" dirty="0" smtClean="0"/>
              <a:t>Do you recognize the root? (whiteboard)</a:t>
            </a:r>
          </a:p>
          <a:p>
            <a:pPr marL="514350" indent="-514350">
              <a:buAutoNum type="alphaLcPeriod"/>
            </a:pPr>
            <a:r>
              <a:rPr lang="en-US" sz="4000" dirty="0" smtClean="0"/>
              <a:t>Try out the meaning of the root in the sentence.</a:t>
            </a:r>
          </a:p>
          <a:p>
            <a:pPr marL="514350" indent="-514350">
              <a:buAutoNum type="alphaLcPeriod"/>
            </a:pPr>
            <a:r>
              <a:rPr lang="en-US" sz="4000" dirty="0" smtClean="0"/>
              <a:t>What do you think the word means? </a:t>
            </a:r>
          </a:p>
          <a:p>
            <a:pPr marL="514350" indent="-514350">
              <a:buAutoNum type="arabicPeriod"/>
            </a:pPr>
            <a:endParaRPr lang="en-US" sz="4000" dirty="0"/>
          </a:p>
        </p:txBody>
      </p:sp>
      <p:sp>
        <p:nvSpPr>
          <p:cNvPr id="4" name="Rectangle 3"/>
          <p:cNvSpPr/>
          <p:nvPr/>
        </p:nvSpPr>
        <p:spPr>
          <a:xfrm>
            <a:off x="457200" y="245973"/>
            <a:ext cx="8030094" cy="646331"/>
          </a:xfrm>
          <a:prstGeom prst="rect">
            <a:avLst/>
          </a:prstGeom>
        </p:spPr>
        <p:txBody>
          <a:bodyPr wrap="square">
            <a:spAutoFit/>
          </a:bodyPr>
          <a:lstStyle/>
          <a:p>
            <a:pPr algn="ctr"/>
            <a:endParaRPr lang="en-US" sz="3600" b="1" i="1" dirty="0">
              <a:solidFill>
                <a:srgbClr val="002060"/>
              </a:solidFill>
            </a:endParaRPr>
          </a:p>
        </p:txBody>
      </p:sp>
    </p:spTree>
    <p:extLst>
      <p:ext uri="{BB962C8B-B14F-4D97-AF65-F5344CB8AC3E}">
        <p14:creationId xmlns:p14="http://schemas.microsoft.com/office/powerpoint/2010/main" val="1109820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 it to your personal dictionary</a:t>
            </a:r>
            <a:endParaRPr lang="en-US" dirty="0"/>
          </a:p>
        </p:txBody>
      </p:sp>
      <p:graphicFrame>
        <p:nvGraphicFramePr>
          <p:cNvPr id="4" name="Content Placeholder 3"/>
          <p:cNvGraphicFramePr>
            <a:graphicFrameLocks noGrp="1"/>
          </p:cNvGraphicFramePr>
          <p:nvPr>
            <p:ph idx="1"/>
            <p:extLst/>
          </p:nvPr>
        </p:nvGraphicFramePr>
        <p:xfrm>
          <a:off x="457199" y="3361266"/>
          <a:ext cx="8094132" cy="1464734"/>
        </p:xfrm>
        <a:graphic>
          <a:graphicData uri="http://schemas.openxmlformats.org/drawingml/2006/table">
            <a:tbl>
              <a:tblPr firstRow="1" bandRow="1">
                <a:tableStyleId>{5C22544A-7EE6-4342-B048-85BDC9FD1C3A}</a:tableStyleId>
              </a:tblPr>
              <a:tblGrid>
                <a:gridCol w="1349022"/>
                <a:gridCol w="1349022"/>
                <a:gridCol w="1349022"/>
                <a:gridCol w="1349022"/>
                <a:gridCol w="1349022"/>
                <a:gridCol w="1349022"/>
              </a:tblGrid>
              <a:tr h="537314">
                <a:tc>
                  <a:txBody>
                    <a:bodyPr/>
                    <a:lstStyle/>
                    <a:p>
                      <a:r>
                        <a:rPr lang="en-US" dirty="0" smtClean="0"/>
                        <a:t>word</a:t>
                      </a:r>
                      <a:endParaRPr lang="en-US" dirty="0"/>
                    </a:p>
                  </a:txBody>
                  <a:tcPr marL="72319" marR="72319"/>
                </a:tc>
                <a:tc>
                  <a:txBody>
                    <a:bodyPr/>
                    <a:lstStyle/>
                    <a:p>
                      <a:r>
                        <a:rPr lang="en-US" dirty="0" smtClean="0"/>
                        <a:t>prefix</a:t>
                      </a:r>
                      <a:endParaRPr lang="en-US" dirty="0"/>
                    </a:p>
                  </a:txBody>
                  <a:tcPr marL="72319" marR="72319"/>
                </a:tc>
                <a:tc>
                  <a:txBody>
                    <a:bodyPr/>
                    <a:lstStyle/>
                    <a:p>
                      <a:r>
                        <a:rPr lang="en-US" dirty="0" smtClean="0"/>
                        <a:t>suffix</a:t>
                      </a:r>
                      <a:endParaRPr lang="en-US" dirty="0"/>
                    </a:p>
                  </a:txBody>
                  <a:tcPr marL="72319" marR="72319"/>
                </a:tc>
                <a:tc>
                  <a:txBody>
                    <a:bodyPr/>
                    <a:lstStyle/>
                    <a:p>
                      <a:r>
                        <a:rPr lang="en-US" dirty="0" smtClean="0"/>
                        <a:t>root</a:t>
                      </a:r>
                      <a:endParaRPr lang="en-US" dirty="0"/>
                    </a:p>
                  </a:txBody>
                  <a:tcPr marL="72319" marR="72319"/>
                </a:tc>
                <a:tc>
                  <a:txBody>
                    <a:bodyPr/>
                    <a:lstStyle/>
                    <a:p>
                      <a:r>
                        <a:rPr lang="en-US" dirty="0" smtClean="0"/>
                        <a:t>definition</a:t>
                      </a:r>
                      <a:endParaRPr lang="en-US" dirty="0"/>
                    </a:p>
                  </a:txBody>
                  <a:tcPr marL="72319" marR="72319"/>
                </a:tc>
                <a:tc>
                  <a:txBody>
                    <a:bodyPr/>
                    <a:lstStyle/>
                    <a:p>
                      <a:r>
                        <a:rPr lang="en-US" dirty="0" smtClean="0"/>
                        <a:t>sample</a:t>
                      </a:r>
                      <a:endParaRPr lang="en-US" dirty="0"/>
                    </a:p>
                  </a:txBody>
                  <a:tcPr marL="72319" marR="72319"/>
                </a:tc>
              </a:tr>
              <a:tr h="927420">
                <a:tc>
                  <a:txBody>
                    <a:bodyPr/>
                    <a:lstStyle/>
                    <a:p>
                      <a:endParaRPr lang="en-US" dirty="0" smtClean="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a:p>
                  </a:txBody>
                  <a:tcPr marL="72319" marR="72319"/>
                </a:tc>
              </a:tr>
            </a:tbl>
          </a:graphicData>
        </a:graphic>
      </p:graphicFrame>
      <p:sp>
        <p:nvSpPr>
          <p:cNvPr id="3" name="TextBox 2"/>
          <p:cNvSpPr txBox="1"/>
          <p:nvPr/>
        </p:nvSpPr>
        <p:spPr>
          <a:xfrm>
            <a:off x="457199" y="4207507"/>
            <a:ext cx="1555234" cy="369332"/>
          </a:xfrm>
          <a:prstGeom prst="rect">
            <a:avLst/>
          </a:prstGeom>
          <a:noFill/>
        </p:spPr>
        <p:txBody>
          <a:bodyPr wrap="none" rtlCol="0">
            <a:spAutoFit/>
          </a:bodyPr>
          <a:lstStyle/>
          <a:p>
            <a:r>
              <a:rPr lang="en-US" dirty="0" smtClean="0"/>
              <a:t>benediction</a:t>
            </a:r>
            <a:endParaRPr lang="en-US" dirty="0"/>
          </a:p>
        </p:txBody>
      </p:sp>
      <p:sp>
        <p:nvSpPr>
          <p:cNvPr id="6" name="TextBox 5"/>
          <p:cNvSpPr txBox="1"/>
          <p:nvPr/>
        </p:nvSpPr>
        <p:spPr>
          <a:xfrm>
            <a:off x="4696679" y="4238954"/>
            <a:ext cx="784189" cy="646331"/>
          </a:xfrm>
          <a:prstGeom prst="rect">
            <a:avLst/>
          </a:prstGeom>
          <a:noFill/>
        </p:spPr>
        <p:txBody>
          <a:bodyPr wrap="none" rtlCol="0">
            <a:spAutoFit/>
          </a:bodyPr>
          <a:lstStyle/>
          <a:p>
            <a:r>
              <a:rPr lang="en-US" dirty="0"/>
              <a:t>b</a:t>
            </a:r>
            <a:r>
              <a:rPr lang="en-US" dirty="0" smtClean="0"/>
              <a:t>ene</a:t>
            </a:r>
          </a:p>
          <a:p>
            <a:r>
              <a:rPr lang="en-US" dirty="0" smtClean="0"/>
              <a:t>dict</a:t>
            </a:r>
            <a:endParaRPr lang="en-US" dirty="0"/>
          </a:p>
        </p:txBody>
      </p:sp>
      <p:sp>
        <p:nvSpPr>
          <p:cNvPr id="10" name="TextBox 9"/>
          <p:cNvSpPr txBox="1"/>
          <p:nvPr/>
        </p:nvSpPr>
        <p:spPr>
          <a:xfrm>
            <a:off x="5811600" y="3902670"/>
            <a:ext cx="1731564" cy="923330"/>
          </a:xfrm>
          <a:prstGeom prst="rect">
            <a:avLst/>
          </a:prstGeom>
          <a:noFill/>
        </p:spPr>
        <p:txBody>
          <a:bodyPr wrap="square" rtlCol="0">
            <a:spAutoFit/>
          </a:bodyPr>
          <a:lstStyle/>
          <a:p>
            <a:r>
              <a:rPr lang="en-US" dirty="0" smtClean="0"/>
              <a:t>To say </a:t>
            </a:r>
          </a:p>
          <a:p>
            <a:r>
              <a:rPr lang="en-US" dirty="0"/>
              <a:t>g</a:t>
            </a:r>
            <a:r>
              <a:rPr lang="en-US" dirty="0" smtClean="0"/>
              <a:t>ood; a prayer</a:t>
            </a:r>
            <a:endParaRPr lang="en-US" dirty="0" smtClean="0"/>
          </a:p>
        </p:txBody>
      </p:sp>
      <p:sp>
        <p:nvSpPr>
          <p:cNvPr id="9" name="TextBox 8"/>
          <p:cNvSpPr txBox="1"/>
          <p:nvPr/>
        </p:nvSpPr>
        <p:spPr>
          <a:xfrm>
            <a:off x="3310569" y="4238954"/>
            <a:ext cx="601447" cy="369332"/>
          </a:xfrm>
          <a:prstGeom prst="rect">
            <a:avLst/>
          </a:prstGeom>
          <a:noFill/>
        </p:spPr>
        <p:txBody>
          <a:bodyPr wrap="none" rtlCol="0">
            <a:spAutoFit/>
          </a:bodyPr>
          <a:lstStyle/>
          <a:p>
            <a:r>
              <a:rPr lang="en-US" smtClean="0"/>
              <a:t>tion</a:t>
            </a:r>
            <a:endParaRPr lang="en-US" dirty="0" smtClean="0"/>
          </a:p>
        </p:txBody>
      </p:sp>
    </p:spTree>
    <p:extLst>
      <p:ext uri="{BB962C8B-B14F-4D97-AF65-F5344CB8AC3E}">
        <p14:creationId xmlns:p14="http://schemas.microsoft.com/office/powerpoint/2010/main" val="198676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10" grpId="0"/>
      <p:bldP spid="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0065" y="3537932"/>
            <a:ext cx="7450667" cy="1735227"/>
          </a:xfrm>
        </p:spPr>
        <p:txBody>
          <a:bodyPr>
            <a:noAutofit/>
          </a:bodyPr>
          <a:lstStyle/>
          <a:p>
            <a:r>
              <a:rPr lang="en-US" sz="3200" dirty="0">
                <a:solidFill>
                  <a:srgbClr val="002060"/>
                </a:solidFill>
              </a:rPr>
              <a:t>He issued an edict that none of his writings be destroyed.</a:t>
            </a:r>
            <a:r>
              <a:rPr lang="en-US" sz="3200" i="1" dirty="0"/>
              <a:t/>
            </a:r>
            <a:br>
              <a:rPr lang="en-US" sz="3200" i="1" dirty="0"/>
            </a:br>
            <a:r>
              <a:rPr lang="en-US" sz="3200" i="1" dirty="0"/>
              <a:t/>
            </a:r>
            <a:br>
              <a:rPr lang="en-US" sz="3200" i="1" dirty="0"/>
            </a:br>
            <a:r>
              <a:rPr lang="en-US" sz="3200" dirty="0"/>
              <a:t/>
            </a:r>
            <a:br>
              <a:rPr lang="en-US" sz="3200" dirty="0"/>
            </a:br>
            <a:r>
              <a:rPr lang="en-US" sz="2800" i="1" dirty="0"/>
              <a:t/>
            </a:r>
            <a:br>
              <a:rPr lang="en-US" sz="2800" i="1" dirty="0"/>
            </a:br>
            <a:r>
              <a:rPr lang="en-US" sz="2800" dirty="0"/>
              <a:t/>
            </a:r>
            <a:br>
              <a:rPr lang="en-US" sz="2800" dirty="0"/>
            </a:br>
            <a:r>
              <a:rPr lang="en-US" sz="3200" dirty="0"/>
              <a:t/>
            </a:r>
            <a:br>
              <a:rPr lang="en-US" sz="3200" dirty="0"/>
            </a:br>
            <a:r>
              <a:rPr lang="en-US" sz="3200" dirty="0">
                <a:solidFill>
                  <a:srgbClr val="002060"/>
                </a:solidFill>
              </a:rPr>
              <a:t/>
            </a:r>
            <a:br>
              <a:rPr lang="en-US" sz="3200" dirty="0">
                <a:solidFill>
                  <a:srgbClr val="002060"/>
                </a:solidFill>
              </a:rPr>
            </a:br>
            <a:r>
              <a:rPr lang="en-US" sz="2800" dirty="0"/>
              <a:t/>
            </a:r>
            <a:br>
              <a:rPr lang="en-US" sz="2800" dirty="0"/>
            </a:br>
            <a:endParaRPr lang="en-US" sz="2800" dirty="0">
              <a:solidFill>
                <a:srgbClr val="002060"/>
              </a:solidFill>
            </a:endParaRPr>
          </a:p>
        </p:txBody>
      </p:sp>
      <p:sp>
        <p:nvSpPr>
          <p:cNvPr id="3" name="Content Placeholder 2"/>
          <p:cNvSpPr>
            <a:spLocks noGrp="1"/>
          </p:cNvSpPr>
          <p:nvPr>
            <p:ph idx="1"/>
          </p:nvPr>
        </p:nvSpPr>
        <p:spPr>
          <a:xfrm>
            <a:off x="457200" y="2777058"/>
            <a:ext cx="8582296" cy="2978014"/>
          </a:xfrm>
        </p:spPr>
        <p:txBody>
          <a:bodyPr>
            <a:normAutofit fontScale="70000" lnSpcReduction="20000"/>
          </a:bodyPr>
          <a:lstStyle/>
          <a:p>
            <a:pPr marL="0" indent="0">
              <a:buNone/>
            </a:pPr>
            <a:endParaRPr lang="en-US" sz="4500" dirty="0"/>
          </a:p>
          <a:p>
            <a:pPr marL="514350" indent="-514350">
              <a:buAutoNum type="alphaLcPeriod"/>
            </a:pPr>
            <a:r>
              <a:rPr lang="en-US" sz="4500" dirty="0" smtClean="0"/>
              <a:t>Do you recognize the root? (whiteboard)</a:t>
            </a:r>
          </a:p>
          <a:p>
            <a:pPr marL="514350" indent="-514350">
              <a:buAutoNum type="alphaLcPeriod"/>
            </a:pPr>
            <a:r>
              <a:rPr lang="en-US" sz="4500" dirty="0" smtClean="0"/>
              <a:t>Try out the meaning of the root in the sentence.</a:t>
            </a:r>
          </a:p>
          <a:p>
            <a:pPr marL="514350" indent="-514350">
              <a:buAutoNum type="alphaLcPeriod"/>
            </a:pPr>
            <a:r>
              <a:rPr lang="en-US" sz="4500" dirty="0" smtClean="0"/>
              <a:t>What do you think the word means? </a:t>
            </a:r>
          </a:p>
          <a:p>
            <a:pPr marL="514350" indent="-514350">
              <a:buAutoNum type="arabicPeriod"/>
            </a:pPr>
            <a:endParaRPr lang="en-US" dirty="0"/>
          </a:p>
        </p:txBody>
      </p:sp>
      <p:sp>
        <p:nvSpPr>
          <p:cNvPr id="4" name="Rectangle 3"/>
          <p:cNvSpPr/>
          <p:nvPr/>
        </p:nvSpPr>
        <p:spPr>
          <a:xfrm>
            <a:off x="457200" y="245973"/>
            <a:ext cx="8030094" cy="646331"/>
          </a:xfrm>
          <a:prstGeom prst="rect">
            <a:avLst/>
          </a:prstGeom>
        </p:spPr>
        <p:txBody>
          <a:bodyPr wrap="square">
            <a:spAutoFit/>
          </a:bodyPr>
          <a:lstStyle/>
          <a:p>
            <a:pPr algn="ctr"/>
            <a:endParaRPr lang="en-US" sz="3600" b="1" i="1" dirty="0">
              <a:solidFill>
                <a:srgbClr val="002060"/>
              </a:solidFill>
            </a:endParaRPr>
          </a:p>
        </p:txBody>
      </p:sp>
    </p:spTree>
    <p:extLst>
      <p:ext uri="{BB962C8B-B14F-4D97-AF65-F5344CB8AC3E}">
        <p14:creationId xmlns:p14="http://schemas.microsoft.com/office/powerpoint/2010/main" val="1720580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 it to your personal dictionary</a:t>
            </a:r>
            <a:endParaRPr lang="en-US" dirty="0"/>
          </a:p>
        </p:txBody>
      </p:sp>
      <p:graphicFrame>
        <p:nvGraphicFramePr>
          <p:cNvPr id="4" name="Content Placeholder 3"/>
          <p:cNvGraphicFramePr>
            <a:graphicFrameLocks noGrp="1"/>
          </p:cNvGraphicFramePr>
          <p:nvPr>
            <p:ph idx="1"/>
            <p:extLst/>
          </p:nvPr>
        </p:nvGraphicFramePr>
        <p:xfrm>
          <a:off x="457199" y="3361266"/>
          <a:ext cx="8094132" cy="1464734"/>
        </p:xfrm>
        <a:graphic>
          <a:graphicData uri="http://schemas.openxmlformats.org/drawingml/2006/table">
            <a:tbl>
              <a:tblPr firstRow="1" bandRow="1">
                <a:tableStyleId>{5C22544A-7EE6-4342-B048-85BDC9FD1C3A}</a:tableStyleId>
              </a:tblPr>
              <a:tblGrid>
                <a:gridCol w="1349022"/>
                <a:gridCol w="1349022"/>
                <a:gridCol w="1349022"/>
                <a:gridCol w="1349022"/>
                <a:gridCol w="1349022"/>
                <a:gridCol w="1349022"/>
              </a:tblGrid>
              <a:tr h="537314">
                <a:tc>
                  <a:txBody>
                    <a:bodyPr/>
                    <a:lstStyle/>
                    <a:p>
                      <a:r>
                        <a:rPr lang="en-US" dirty="0" smtClean="0"/>
                        <a:t>word</a:t>
                      </a:r>
                      <a:endParaRPr lang="en-US" dirty="0"/>
                    </a:p>
                  </a:txBody>
                  <a:tcPr marL="72319" marR="72319"/>
                </a:tc>
                <a:tc>
                  <a:txBody>
                    <a:bodyPr/>
                    <a:lstStyle/>
                    <a:p>
                      <a:r>
                        <a:rPr lang="en-US" dirty="0" smtClean="0"/>
                        <a:t>prefix</a:t>
                      </a:r>
                      <a:endParaRPr lang="en-US" dirty="0"/>
                    </a:p>
                  </a:txBody>
                  <a:tcPr marL="72319" marR="72319"/>
                </a:tc>
                <a:tc>
                  <a:txBody>
                    <a:bodyPr/>
                    <a:lstStyle/>
                    <a:p>
                      <a:r>
                        <a:rPr lang="en-US" dirty="0" smtClean="0"/>
                        <a:t>suffix</a:t>
                      </a:r>
                      <a:endParaRPr lang="en-US" dirty="0"/>
                    </a:p>
                  </a:txBody>
                  <a:tcPr marL="72319" marR="72319"/>
                </a:tc>
                <a:tc>
                  <a:txBody>
                    <a:bodyPr/>
                    <a:lstStyle/>
                    <a:p>
                      <a:r>
                        <a:rPr lang="en-US" dirty="0" smtClean="0"/>
                        <a:t>root</a:t>
                      </a:r>
                      <a:endParaRPr lang="en-US" dirty="0"/>
                    </a:p>
                  </a:txBody>
                  <a:tcPr marL="72319" marR="72319"/>
                </a:tc>
                <a:tc>
                  <a:txBody>
                    <a:bodyPr/>
                    <a:lstStyle/>
                    <a:p>
                      <a:r>
                        <a:rPr lang="en-US" dirty="0" smtClean="0"/>
                        <a:t>definition</a:t>
                      </a:r>
                      <a:endParaRPr lang="en-US" dirty="0"/>
                    </a:p>
                  </a:txBody>
                  <a:tcPr marL="72319" marR="72319"/>
                </a:tc>
                <a:tc>
                  <a:txBody>
                    <a:bodyPr/>
                    <a:lstStyle/>
                    <a:p>
                      <a:r>
                        <a:rPr lang="en-US" dirty="0" smtClean="0"/>
                        <a:t>sample</a:t>
                      </a:r>
                      <a:endParaRPr lang="en-US" dirty="0"/>
                    </a:p>
                  </a:txBody>
                  <a:tcPr marL="72319" marR="72319"/>
                </a:tc>
              </a:tr>
              <a:tr h="927420">
                <a:tc>
                  <a:txBody>
                    <a:bodyPr/>
                    <a:lstStyle/>
                    <a:p>
                      <a:endParaRPr lang="en-US" dirty="0" smtClean="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a:p>
                  </a:txBody>
                  <a:tcPr marL="72319" marR="72319"/>
                </a:tc>
              </a:tr>
            </a:tbl>
          </a:graphicData>
        </a:graphic>
      </p:graphicFrame>
      <p:sp>
        <p:nvSpPr>
          <p:cNvPr id="3" name="TextBox 2"/>
          <p:cNvSpPr txBox="1"/>
          <p:nvPr/>
        </p:nvSpPr>
        <p:spPr>
          <a:xfrm>
            <a:off x="457199" y="4207507"/>
            <a:ext cx="768159" cy="369332"/>
          </a:xfrm>
          <a:prstGeom prst="rect">
            <a:avLst/>
          </a:prstGeom>
          <a:noFill/>
        </p:spPr>
        <p:txBody>
          <a:bodyPr wrap="none" rtlCol="0">
            <a:spAutoFit/>
          </a:bodyPr>
          <a:lstStyle/>
          <a:p>
            <a:r>
              <a:rPr lang="en-US" dirty="0" smtClean="0"/>
              <a:t>edict</a:t>
            </a:r>
            <a:endParaRPr lang="en-US" dirty="0"/>
          </a:p>
        </p:txBody>
      </p:sp>
      <p:sp>
        <p:nvSpPr>
          <p:cNvPr id="6" name="TextBox 5"/>
          <p:cNvSpPr txBox="1"/>
          <p:nvPr/>
        </p:nvSpPr>
        <p:spPr>
          <a:xfrm>
            <a:off x="4696679" y="4238954"/>
            <a:ext cx="617477" cy="369332"/>
          </a:xfrm>
          <a:prstGeom prst="rect">
            <a:avLst/>
          </a:prstGeom>
          <a:noFill/>
        </p:spPr>
        <p:txBody>
          <a:bodyPr wrap="none" rtlCol="0">
            <a:spAutoFit/>
          </a:bodyPr>
          <a:lstStyle/>
          <a:p>
            <a:r>
              <a:rPr lang="en-US" dirty="0" smtClean="0"/>
              <a:t>dict</a:t>
            </a:r>
            <a:endParaRPr lang="en-US" dirty="0"/>
          </a:p>
        </p:txBody>
      </p:sp>
      <p:sp>
        <p:nvSpPr>
          <p:cNvPr id="10" name="TextBox 9"/>
          <p:cNvSpPr txBox="1"/>
          <p:nvPr/>
        </p:nvSpPr>
        <p:spPr>
          <a:xfrm>
            <a:off x="5811600" y="3902670"/>
            <a:ext cx="1731564" cy="923330"/>
          </a:xfrm>
          <a:prstGeom prst="rect">
            <a:avLst/>
          </a:prstGeom>
          <a:noFill/>
        </p:spPr>
        <p:txBody>
          <a:bodyPr wrap="square" rtlCol="0">
            <a:spAutoFit/>
          </a:bodyPr>
          <a:lstStyle/>
          <a:p>
            <a:r>
              <a:rPr lang="en-US" dirty="0" smtClean="0"/>
              <a:t>To speak </a:t>
            </a:r>
          </a:p>
          <a:p>
            <a:r>
              <a:rPr lang="en-US" dirty="0"/>
              <a:t>o</a:t>
            </a:r>
            <a:r>
              <a:rPr lang="en-US" dirty="0" smtClean="0"/>
              <a:t>ut with authority</a:t>
            </a:r>
            <a:endParaRPr lang="en-US" dirty="0" smtClean="0"/>
          </a:p>
        </p:txBody>
      </p:sp>
      <p:sp>
        <p:nvSpPr>
          <p:cNvPr id="9" name="TextBox 8"/>
          <p:cNvSpPr txBox="1"/>
          <p:nvPr/>
        </p:nvSpPr>
        <p:spPr>
          <a:xfrm>
            <a:off x="1960046" y="4179669"/>
            <a:ext cx="335348" cy="646331"/>
          </a:xfrm>
          <a:prstGeom prst="rect">
            <a:avLst/>
          </a:prstGeom>
          <a:noFill/>
        </p:spPr>
        <p:txBody>
          <a:bodyPr wrap="none" rtlCol="0">
            <a:spAutoFit/>
          </a:bodyPr>
          <a:lstStyle/>
          <a:p>
            <a:r>
              <a:rPr lang="en-US" dirty="0" smtClean="0"/>
              <a:t>e</a:t>
            </a:r>
            <a:endParaRPr lang="en-US" dirty="0" smtClean="0"/>
          </a:p>
          <a:p>
            <a:endParaRPr lang="en-US" dirty="0" smtClean="0"/>
          </a:p>
        </p:txBody>
      </p:sp>
    </p:spTree>
    <p:extLst>
      <p:ext uri="{BB962C8B-B14F-4D97-AF65-F5344CB8AC3E}">
        <p14:creationId xmlns:p14="http://schemas.microsoft.com/office/powerpoint/2010/main" val="2138150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10" grpId="0"/>
      <p:bldP spid="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19845"/>
            <a:ext cx="7450667" cy="1735227"/>
          </a:xfrm>
        </p:spPr>
        <p:txBody>
          <a:bodyPr>
            <a:noAutofit/>
          </a:bodyPr>
          <a:lstStyle/>
          <a:p>
            <a:r>
              <a:rPr lang="en-US" sz="3200" dirty="0">
                <a:solidFill>
                  <a:srgbClr val="002060"/>
                </a:solidFill>
              </a:rPr>
              <a:t>“Hitler Becomes the Dictator of Germany”</a:t>
            </a:r>
            <a:r>
              <a:rPr lang="en-US" sz="3200" dirty="0"/>
              <a:t/>
            </a:r>
            <a:br>
              <a:rPr lang="en-US" sz="3200" dirty="0"/>
            </a:br>
            <a:r>
              <a:rPr lang="en-US" sz="3200" dirty="0"/>
              <a:t/>
            </a:r>
            <a:br>
              <a:rPr lang="en-US" sz="3200" dirty="0"/>
            </a:br>
            <a:r>
              <a:rPr lang="en-US" sz="3200" i="1" dirty="0"/>
              <a:t/>
            </a:r>
            <a:br>
              <a:rPr lang="en-US" sz="3200" i="1" dirty="0"/>
            </a:br>
            <a:r>
              <a:rPr lang="en-US" sz="3200" dirty="0"/>
              <a:t/>
            </a:r>
            <a:br>
              <a:rPr lang="en-US" sz="3200" dirty="0"/>
            </a:br>
            <a:r>
              <a:rPr lang="en-US" sz="2800" i="1" dirty="0"/>
              <a:t/>
            </a:r>
            <a:br>
              <a:rPr lang="en-US" sz="2800" i="1" dirty="0"/>
            </a:br>
            <a:r>
              <a:rPr lang="en-US" sz="2800" dirty="0"/>
              <a:t/>
            </a:r>
            <a:br>
              <a:rPr lang="en-US" sz="2800" dirty="0"/>
            </a:br>
            <a:r>
              <a:rPr lang="en-US" sz="3200" dirty="0"/>
              <a:t/>
            </a:r>
            <a:br>
              <a:rPr lang="en-US" sz="3200" dirty="0"/>
            </a:br>
            <a:r>
              <a:rPr lang="en-US" sz="3200" dirty="0">
                <a:solidFill>
                  <a:srgbClr val="002060"/>
                </a:solidFill>
              </a:rPr>
              <a:t/>
            </a:r>
            <a:br>
              <a:rPr lang="en-US" sz="3200" dirty="0">
                <a:solidFill>
                  <a:srgbClr val="002060"/>
                </a:solidFill>
              </a:rPr>
            </a:br>
            <a:r>
              <a:rPr lang="en-US" sz="2800" dirty="0"/>
              <a:t/>
            </a:r>
            <a:br>
              <a:rPr lang="en-US" sz="2800" dirty="0"/>
            </a:br>
            <a:endParaRPr lang="en-US" sz="2800" dirty="0">
              <a:solidFill>
                <a:srgbClr val="002060"/>
              </a:solidFill>
            </a:endParaRPr>
          </a:p>
        </p:txBody>
      </p:sp>
      <p:sp>
        <p:nvSpPr>
          <p:cNvPr id="3" name="Content Placeholder 2"/>
          <p:cNvSpPr>
            <a:spLocks noGrp="1"/>
          </p:cNvSpPr>
          <p:nvPr>
            <p:ph idx="1"/>
          </p:nvPr>
        </p:nvSpPr>
        <p:spPr>
          <a:xfrm>
            <a:off x="457200" y="2777058"/>
            <a:ext cx="8582296" cy="2978014"/>
          </a:xfrm>
        </p:spPr>
        <p:txBody>
          <a:bodyPr>
            <a:normAutofit fontScale="70000" lnSpcReduction="20000"/>
          </a:bodyPr>
          <a:lstStyle/>
          <a:p>
            <a:pPr marL="0" indent="0">
              <a:buNone/>
            </a:pPr>
            <a:endParaRPr lang="en-US" sz="4500" dirty="0"/>
          </a:p>
          <a:p>
            <a:pPr marL="514350" indent="-514350">
              <a:buAutoNum type="alphaLcPeriod"/>
            </a:pPr>
            <a:r>
              <a:rPr lang="en-US" sz="4500" dirty="0" smtClean="0"/>
              <a:t>Do you recognize the root? (whiteboard)</a:t>
            </a:r>
          </a:p>
          <a:p>
            <a:pPr marL="514350" indent="-514350">
              <a:buAutoNum type="alphaLcPeriod"/>
            </a:pPr>
            <a:r>
              <a:rPr lang="en-US" sz="4500" dirty="0" smtClean="0"/>
              <a:t>Try out the meaning of the root in the sentence.</a:t>
            </a:r>
          </a:p>
          <a:p>
            <a:pPr marL="514350" indent="-514350">
              <a:buAutoNum type="alphaLcPeriod"/>
            </a:pPr>
            <a:r>
              <a:rPr lang="en-US" sz="4500" dirty="0" smtClean="0"/>
              <a:t>What do you think the word means? </a:t>
            </a:r>
          </a:p>
          <a:p>
            <a:pPr marL="514350" indent="-514350">
              <a:buAutoNum type="arabicPeriod"/>
            </a:pPr>
            <a:endParaRPr lang="en-US" dirty="0"/>
          </a:p>
        </p:txBody>
      </p:sp>
      <p:sp>
        <p:nvSpPr>
          <p:cNvPr id="4" name="Rectangle 3"/>
          <p:cNvSpPr/>
          <p:nvPr/>
        </p:nvSpPr>
        <p:spPr>
          <a:xfrm>
            <a:off x="457200" y="245973"/>
            <a:ext cx="8030094" cy="646331"/>
          </a:xfrm>
          <a:prstGeom prst="rect">
            <a:avLst/>
          </a:prstGeom>
        </p:spPr>
        <p:txBody>
          <a:bodyPr wrap="square">
            <a:spAutoFit/>
          </a:bodyPr>
          <a:lstStyle/>
          <a:p>
            <a:pPr algn="ctr"/>
            <a:endParaRPr lang="en-US" sz="3600" b="1" i="1" dirty="0">
              <a:solidFill>
                <a:srgbClr val="002060"/>
              </a:solidFill>
            </a:endParaRPr>
          </a:p>
        </p:txBody>
      </p:sp>
    </p:spTree>
    <p:extLst>
      <p:ext uri="{BB962C8B-B14F-4D97-AF65-F5344CB8AC3E}">
        <p14:creationId xmlns:p14="http://schemas.microsoft.com/office/powerpoint/2010/main" val="224576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 it to your personal dictionary</a:t>
            </a:r>
            <a:endParaRPr lang="en-US" dirty="0"/>
          </a:p>
        </p:txBody>
      </p:sp>
      <p:graphicFrame>
        <p:nvGraphicFramePr>
          <p:cNvPr id="4" name="Content Placeholder 3"/>
          <p:cNvGraphicFramePr>
            <a:graphicFrameLocks noGrp="1"/>
          </p:cNvGraphicFramePr>
          <p:nvPr>
            <p:ph idx="1"/>
            <p:extLst/>
          </p:nvPr>
        </p:nvGraphicFramePr>
        <p:xfrm>
          <a:off x="457199" y="3361266"/>
          <a:ext cx="8094132" cy="1464734"/>
        </p:xfrm>
        <a:graphic>
          <a:graphicData uri="http://schemas.openxmlformats.org/drawingml/2006/table">
            <a:tbl>
              <a:tblPr firstRow="1" bandRow="1">
                <a:tableStyleId>{5C22544A-7EE6-4342-B048-85BDC9FD1C3A}</a:tableStyleId>
              </a:tblPr>
              <a:tblGrid>
                <a:gridCol w="1349022"/>
                <a:gridCol w="1349022"/>
                <a:gridCol w="1349022"/>
                <a:gridCol w="1349022"/>
                <a:gridCol w="1349022"/>
                <a:gridCol w="1349022"/>
              </a:tblGrid>
              <a:tr h="537314">
                <a:tc>
                  <a:txBody>
                    <a:bodyPr/>
                    <a:lstStyle/>
                    <a:p>
                      <a:r>
                        <a:rPr lang="en-US" dirty="0" smtClean="0"/>
                        <a:t>word</a:t>
                      </a:r>
                      <a:endParaRPr lang="en-US" dirty="0"/>
                    </a:p>
                  </a:txBody>
                  <a:tcPr marL="72319" marR="72319"/>
                </a:tc>
                <a:tc>
                  <a:txBody>
                    <a:bodyPr/>
                    <a:lstStyle/>
                    <a:p>
                      <a:r>
                        <a:rPr lang="en-US" dirty="0" smtClean="0"/>
                        <a:t>prefix</a:t>
                      </a:r>
                      <a:endParaRPr lang="en-US" dirty="0"/>
                    </a:p>
                  </a:txBody>
                  <a:tcPr marL="72319" marR="72319"/>
                </a:tc>
                <a:tc>
                  <a:txBody>
                    <a:bodyPr/>
                    <a:lstStyle/>
                    <a:p>
                      <a:r>
                        <a:rPr lang="en-US" dirty="0" smtClean="0"/>
                        <a:t>suffix</a:t>
                      </a:r>
                      <a:endParaRPr lang="en-US" dirty="0"/>
                    </a:p>
                  </a:txBody>
                  <a:tcPr marL="72319" marR="72319"/>
                </a:tc>
                <a:tc>
                  <a:txBody>
                    <a:bodyPr/>
                    <a:lstStyle/>
                    <a:p>
                      <a:r>
                        <a:rPr lang="en-US" dirty="0" smtClean="0"/>
                        <a:t>root</a:t>
                      </a:r>
                      <a:endParaRPr lang="en-US" dirty="0"/>
                    </a:p>
                  </a:txBody>
                  <a:tcPr marL="72319" marR="72319"/>
                </a:tc>
                <a:tc>
                  <a:txBody>
                    <a:bodyPr/>
                    <a:lstStyle/>
                    <a:p>
                      <a:r>
                        <a:rPr lang="en-US" dirty="0" smtClean="0"/>
                        <a:t>definition</a:t>
                      </a:r>
                      <a:endParaRPr lang="en-US" dirty="0"/>
                    </a:p>
                  </a:txBody>
                  <a:tcPr marL="72319" marR="72319"/>
                </a:tc>
                <a:tc>
                  <a:txBody>
                    <a:bodyPr/>
                    <a:lstStyle/>
                    <a:p>
                      <a:r>
                        <a:rPr lang="en-US" dirty="0" smtClean="0"/>
                        <a:t>sample</a:t>
                      </a:r>
                      <a:endParaRPr lang="en-US" dirty="0"/>
                    </a:p>
                  </a:txBody>
                  <a:tcPr marL="72319" marR="72319"/>
                </a:tc>
              </a:tr>
              <a:tr h="927420">
                <a:tc>
                  <a:txBody>
                    <a:bodyPr/>
                    <a:lstStyle/>
                    <a:p>
                      <a:endParaRPr lang="en-US" dirty="0" smtClean="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a:p>
                  </a:txBody>
                  <a:tcPr marL="72319" marR="72319"/>
                </a:tc>
              </a:tr>
            </a:tbl>
          </a:graphicData>
        </a:graphic>
      </p:graphicFrame>
      <p:sp>
        <p:nvSpPr>
          <p:cNvPr id="3" name="TextBox 2"/>
          <p:cNvSpPr txBox="1"/>
          <p:nvPr/>
        </p:nvSpPr>
        <p:spPr>
          <a:xfrm>
            <a:off x="457199" y="4207507"/>
            <a:ext cx="1072730" cy="369332"/>
          </a:xfrm>
          <a:prstGeom prst="rect">
            <a:avLst/>
          </a:prstGeom>
          <a:noFill/>
        </p:spPr>
        <p:txBody>
          <a:bodyPr wrap="none" rtlCol="0">
            <a:spAutoFit/>
          </a:bodyPr>
          <a:lstStyle/>
          <a:p>
            <a:r>
              <a:rPr lang="en-US" dirty="0" smtClean="0"/>
              <a:t>dictator</a:t>
            </a:r>
            <a:endParaRPr lang="en-US" dirty="0"/>
          </a:p>
        </p:txBody>
      </p:sp>
      <p:sp>
        <p:nvSpPr>
          <p:cNvPr id="6" name="TextBox 5"/>
          <p:cNvSpPr txBox="1"/>
          <p:nvPr/>
        </p:nvSpPr>
        <p:spPr>
          <a:xfrm>
            <a:off x="4696679" y="4238954"/>
            <a:ext cx="617477" cy="369332"/>
          </a:xfrm>
          <a:prstGeom prst="rect">
            <a:avLst/>
          </a:prstGeom>
          <a:noFill/>
        </p:spPr>
        <p:txBody>
          <a:bodyPr wrap="none" rtlCol="0">
            <a:spAutoFit/>
          </a:bodyPr>
          <a:lstStyle/>
          <a:p>
            <a:r>
              <a:rPr lang="en-US" dirty="0" smtClean="0"/>
              <a:t>dic</a:t>
            </a:r>
            <a:r>
              <a:rPr lang="en-US" dirty="0" smtClean="0"/>
              <a:t>t</a:t>
            </a:r>
            <a:endParaRPr lang="en-US" dirty="0"/>
          </a:p>
        </p:txBody>
      </p:sp>
      <p:sp>
        <p:nvSpPr>
          <p:cNvPr id="10" name="TextBox 9"/>
          <p:cNvSpPr txBox="1"/>
          <p:nvPr/>
        </p:nvSpPr>
        <p:spPr>
          <a:xfrm>
            <a:off x="5811600" y="3902670"/>
            <a:ext cx="1731564" cy="1200329"/>
          </a:xfrm>
          <a:prstGeom prst="rect">
            <a:avLst/>
          </a:prstGeom>
          <a:noFill/>
        </p:spPr>
        <p:txBody>
          <a:bodyPr wrap="square" rtlCol="0">
            <a:spAutoFit/>
          </a:bodyPr>
          <a:lstStyle/>
          <a:p>
            <a:r>
              <a:rPr lang="en-US" dirty="0" smtClean="0"/>
              <a:t>One who speaks with total authority </a:t>
            </a:r>
            <a:endParaRPr lang="en-US" dirty="0" smtClean="0"/>
          </a:p>
          <a:p>
            <a:r>
              <a:rPr lang="en-US" dirty="0" smtClean="0"/>
              <a:t> </a:t>
            </a:r>
          </a:p>
        </p:txBody>
      </p:sp>
      <p:sp>
        <p:nvSpPr>
          <p:cNvPr id="9" name="TextBox 8"/>
          <p:cNvSpPr txBox="1"/>
          <p:nvPr/>
        </p:nvSpPr>
        <p:spPr>
          <a:xfrm>
            <a:off x="3307109" y="4179669"/>
            <a:ext cx="570990" cy="923330"/>
          </a:xfrm>
          <a:prstGeom prst="rect">
            <a:avLst/>
          </a:prstGeom>
          <a:noFill/>
        </p:spPr>
        <p:txBody>
          <a:bodyPr wrap="none" rtlCol="0">
            <a:spAutoFit/>
          </a:bodyPr>
          <a:lstStyle/>
          <a:p>
            <a:r>
              <a:rPr lang="en-US" dirty="0" smtClean="0"/>
              <a:t>ate</a:t>
            </a:r>
          </a:p>
          <a:p>
            <a:r>
              <a:rPr lang="en-US" dirty="0" smtClean="0"/>
              <a:t>or</a:t>
            </a:r>
            <a:endParaRPr lang="en-US" dirty="0" smtClean="0"/>
          </a:p>
          <a:p>
            <a:endParaRPr lang="en-US" dirty="0" smtClean="0"/>
          </a:p>
        </p:txBody>
      </p:sp>
    </p:spTree>
    <p:extLst>
      <p:ext uri="{BB962C8B-B14F-4D97-AF65-F5344CB8AC3E}">
        <p14:creationId xmlns:p14="http://schemas.microsoft.com/office/powerpoint/2010/main" val="1312845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10" grpId="0"/>
      <p:bldP spid="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19845"/>
            <a:ext cx="7450667" cy="1735227"/>
          </a:xfrm>
        </p:spPr>
        <p:txBody>
          <a:bodyPr>
            <a:noAutofit/>
          </a:bodyPr>
          <a:lstStyle/>
          <a:p>
            <a:r>
              <a:rPr lang="en-US" sz="3200" dirty="0">
                <a:solidFill>
                  <a:srgbClr val="002060"/>
                </a:solidFill>
              </a:rPr>
              <a:t>She dared not contradict him.</a:t>
            </a:r>
            <a:br>
              <a:rPr lang="en-US" sz="3200" dirty="0">
                <a:solidFill>
                  <a:srgbClr val="002060"/>
                </a:solidFill>
              </a:rPr>
            </a:br>
            <a:r>
              <a:rPr lang="en-US" sz="3200" dirty="0">
                <a:solidFill>
                  <a:srgbClr val="002060"/>
                </a:solidFill>
              </a:rPr>
              <a:t/>
            </a:r>
            <a:br>
              <a:rPr lang="en-US" sz="3200" dirty="0">
                <a:solidFill>
                  <a:srgbClr val="002060"/>
                </a:solidFill>
              </a:rPr>
            </a:br>
            <a:r>
              <a:rPr lang="en-US" sz="3200" dirty="0"/>
              <a:t/>
            </a:r>
            <a:br>
              <a:rPr lang="en-US" sz="3200" dirty="0"/>
            </a:br>
            <a:r>
              <a:rPr lang="en-US" sz="3200" i="1" dirty="0"/>
              <a:t/>
            </a:r>
            <a:br>
              <a:rPr lang="en-US" sz="3200" i="1" dirty="0"/>
            </a:br>
            <a:r>
              <a:rPr lang="en-US" sz="3200" dirty="0"/>
              <a:t/>
            </a:r>
            <a:br>
              <a:rPr lang="en-US" sz="3200" dirty="0"/>
            </a:br>
            <a:r>
              <a:rPr lang="en-US" sz="2800" i="1" dirty="0"/>
              <a:t/>
            </a:r>
            <a:br>
              <a:rPr lang="en-US" sz="2800" i="1" dirty="0"/>
            </a:br>
            <a:r>
              <a:rPr lang="en-US" sz="2800" dirty="0"/>
              <a:t/>
            </a:r>
            <a:br>
              <a:rPr lang="en-US" sz="2800" dirty="0"/>
            </a:br>
            <a:r>
              <a:rPr lang="en-US" sz="3200" dirty="0"/>
              <a:t/>
            </a:r>
            <a:br>
              <a:rPr lang="en-US" sz="3200" dirty="0"/>
            </a:br>
            <a:r>
              <a:rPr lang="en-US" sz="3200" dirty="0">
                <a:solidFill>
                  <a:srgbClr val="002060"/>
                </a:solidFill>
              </a:rPr>
              <a:t/>
            </a:r>
            <a:br>
              <a:rPr lang="en-US" sz="3200" dirty="0">
                <a:solidFill>
                  <a:srgbClr val="002060"/>
                </a:solidFill>
              </a:rPr>
            </a:br>
            <a:r>
              <a:rPr lang="en-US" sz="2800" dirty="0"/>
              <a:t/>
            </a:r>
            <a:br>
              <a:rPr lang="en-US" sz="2800" dirty="0"/>
            </a:br>
            <a:endParaRPr lang="en-US" sz="2800" dirty="0">
              <a:solidFill>
                <a:srgbClr val="002060"/>
              </a:solidFill>
            </a:endParaRPr>
          </a:p>
        </p:txBody>
      </p:sp>
      <p:sp>
        <p:nvSpPr>
          <p:cNvPr id="3" name="Content Placeholder 2"/>
          <p:cNvSpPr>
            <a:spLocks noGrp="1"/>
          </p:cNvSpPr>
          <p:nvPr>
            <p:ph idx="1"/>
          </p:nvPr>
        </p:nvSpPr>
        <p:spPr>
          <a:xfrm>
            <a:off x="457200" y="2777058"/>
            <a:ext cx="8582296" cy="2978014"/>
          </a:xfrm>
        </p:spPr>
        <p:txBody>
          <a:bodyPr>
            <a:normAutofit fontScale="70000" lnSpcReduction="20000"/>
          </a:bodyPr>
          <a:lstStyle/>
          <a:p>
            <a:pPr marL="0" indent="0">
              <a:buNone/>
            </a:pPr>
            <a:endParaRPr lang="en-US" sz="4500" dirty="0"/>
          </a:p>
          <a:p>
            <a:pPr marL="514350" indent="-514350">
              <a:buAutoNum type="alphaLcPeriod"/>
            </a:pPr>
            <a:r>
              <a:rPr lang="en-US" sz="4500" dirty="0" smtClean="0"/>
              <a:t>Do you recognize the root? (whiteboard)</a:t>
            </a:r>
          </a:p>
          <a:p>
            <a:pPr marL="514350" indent="-514350">
              <a:buAutoNum type="alphaLcPeriod"/>
            </a:pPr>
            <a:r>
              <a:rPr lang="en-US" sz="4500" dirty="0" smtClean="0"/>
              <a:t>Try out the meaning of the root in the sentence.</a:t>
            </a:r>
          </a:p>
          <a:p>
            <a:pPr marL="514350" indent="-514350">
              <a:buAutoNum type="alphaLcPeriod"/>
            </a:pPr>
            <a:r>
              <a:rPr lang="en-US" sz="4500" dirty="0" smtClean="0"/>
              <a:t>What do you think the word means? </a:t>
            </a:r>
          </a:p>
          <a:p>
            <a:pPr marL="514350" indent="-514350">
              <a:buAutoNum type="arabicPeriod"/>
            </a:pPr>
            <a:endParaRPr lang="en-US" dirty="0"/>
          </a:p>
        </p:txBody>
      </p:sp>
      <p:sp>
        <p:nvSpPr>
          <p:cNvPr id="4" name="Rectangle 3"/>
          <p:cNvSpPr/>
          <p:nvPr/>
        </p:nvSpPr>
        <p:spPr>
          <a:xfrm>
            <a:off x="457200" y="245973"/>
            <a:ext cx="8030094" cy="646331"/>
          </a:xfrm>
          <a:prstGeom prst="rect">
            <a:avLst/>
          </a:prstGeom>
        </p:spPr>
        <p:txBody>
          <a:bodyPr wrap="square">
            <a:spAutoFit/>
          </a:bodyPr>
          <a:lstStyle/>
          <a:p>
            <a:pPr algn="ctr"/>
            <a:endParaRPr lang="en-US" sz="3600" b="1" i="1" dirty="0">
              <a:solidFill>
                <a:srgbClr val="002060"/>
              </a:solidFill>
            </a:endParaRPr>
          </a:p>
        </p:txBody>
      </p:sp>
    </p:spTree>
    <p:extLst>
      <p:ext uri="{BB962C8B-B14F-4D97-AF65-F5344CB8AC3E}">
        <p14:creationId xmlns:p14="http://schemas.microsoft.com/office/powerpoint/2010/main" val="853590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 it to your personal dictionary</a:t>
            </a:r>
            <a:endParaRPr lang="en-US" dirty="0"/>
          </a:p>
        </p:txBody>
      </p:sp>
      <p:graphicFrame>
        <p:nvGraphicFramePr>
          <p:cNvPr id="4" name="Content Placeholder 3"/>
          <p:cNvGraphicFramePr>
            <a:graphicFrameLocks noGrp="1"/>
          </p:cNvGraphicFramePr>
          <p:nvPr>
            <p:ph idx="1"/>
            <p:extLst/>
          </p:nvPr>
        </p:nvGraphicFramePr>
        <p:xfrm>
          <a:off x="457199" y="3361266"/>
          <a:ext cx="8094132" cy="1464734"/>
        </p:xfrm>
        <a:graphic>
          <a:graphicData uri="http://schemas.openxmlformats.org/drawingml/2006/table">
            <a:tbl>
              <a:tblPr firstRow="1" bandRow="1">
                <a:tableStyleId>{5C22544A-7EE6-4342-B048-85BDC9FD1C3A}</a:tableStyleId>
              </a:tblPr>
              <a:tblGrid>
                <a:gridCol w="1349022"/>
                <a:gridCol w="1349022"/>
                <a:gridCol w="1349022"/>
                <a:gridCol w="1349022"/>
                <a:gridCol w="1349022"/>
                <a:gridCol w="1349022"/>
              </a:tblGrid>
              <a:tr h="537314">
                <a:tc>
                  <a:txBody>
                    <a:bodyPr/>
                    <a:lstStyle/>
                    <a:p>
                      <a:r>
                        <a:rPr lang="en-US" dirty="0" smtClean="0"/>
                        <a:t>word</a:t>
                      </a:r>
                      <a:endParaRPr lang="en-US" dirty="0"/>
                    </a:p>
                  </a:txBody>
                  <a:tcPr marL="72319" marR="72319"/>
                </a:tc>
                <a:tc>
                  <a:txBody>
                    <a:bodyPr/>
                    <a:lstStyle/>
                    <a:p>
                      <a:r>
                        <a:rPr lang="en-US" dirty="0" smtClean="0"/>
                        <a:t>prefix</a:t>
                      </a:r>
                      <a:endParaRPr lang="en-US" dirty="0"/>
                    </a:p>
                  </a:txBody>
                  <a:tcPr marL="72319" marR="72319"/>
                </a:tc>
                <a:tc>
                  <a:txBody>
                    <a:bodyPr/>
                    <a:lstStyle/>
                    <a:p>
                      <a:r>
                        <a:rPr lang="en-US" dirty="0" smtClean="0"/>
                        <a:t>suffix</a:t>
                      </a:r>
                      <a:endParaRPr lang="en-US" dirty="0"/>
                    </a:p>
                  </a:txBody>
                  <a:tcPr marL="72319" marR="72319"/>
                </a:tc>
                <a:tc>
                  <a:txBody>
                    <a:bodyPr/>
                    <a:lstStyle/>
                    <a:p>
                      <a:r>
                        <a:rPr lang="en-US" dirty="0" smtClean="0"/>
                        <a:t>root</a:t>
                      </a:r>
                      <a:endParaRPr lang="en-US" dirty="0"/>
                    </a:p>
                  </a:txBody>
                  <a:tcPr marL="72319" marR="72319"/>
                </a:tc>
                <a:tc>
                  <a:txBody>
                    <a:bodyPr/>
                    <a:lstStyle/>
                    <a:p>
                      <a:r>
                        <a:rPr lang="en-US" dirty="0" smtClean="0"/>
                        <a:t>definition</a:t>
                      </a:r>
                      <a:endParaRPr lang="en-US" dirty="0"/>
                    </a:p>
                  </a:txBody>
                  <a:tcPr marL="72319" marR="72319"/>
                </a:tc>
                <a:tc>
                  <a:txBody>
                    <a:bodyPr/>
                    <a:lstStyle/>
                    <a:p>
                      <a:r>
                        <a:rPr lang="en-US" dirty="0" smtClean="0"/>
                        <a:t>sample</a:t>
                      </a:r>
                      <a:endParaRPr lang="en-US" dirty="0"/>
                    </a:p>
                  </a:txBody>
                  <a:tcPr marL="72319" marR="72319"/>
                </a:tc>
              </a:tr>
              <a:tr h="927420">
                <a:tc>
                  <a:txBody>
                    <a:bodyPr/>
                    <a:lstStyle/>
                    <a:p>
                      <a:endParaRPr lang="en-US" dirty="0" smtClean="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a:p>
                  </a:txBody>
                  <a:tcPr marL="72319" marR="72319"/>
                </a:tc>
              </a:tr>
            </a:tbl>
          </a:graphicData>
        </a:graphic>
      </p:graphicFrame>
      <p:sp>
        <p:nvSpPr>
          <p:cNvPr id="3" name="TextBox 2"/>
          <p:cNvSpPr txBox="1"/>
          <p:nvPr/>
        </p:nvSpPr>
        <p:spPr>
          <a:xfrm>
            <a:off x="457199" y="4207507"/>
            <a:ext cx="1362874" cy="369332"/>
          </a:xfrm>
          <a:prstGeom prst="rect">
            <a:avLst/>
          </a:prstGeom>
          <a:noFill/>
        </p:spPr>
        <p:txBody>
          <a:bodyPr wrap="none" rtlCol="0">
            <a:spAutoFit/>
          </a:bodyPr>
          <a:lstStyle/>
          <a:p>
            <a:r>
              <a:rPr lang="en-US" dirty="0" smtClean="0"/>
              <a:t>contradict</a:t>
            </a:r>
            <a:endParaRPr lang="en-US" dirty="0"/>
          </a:p>
        </p:txBody>
      </p:sp>
      <p:sp>
        <p:nvSpPr>
          <p:cNvPr id="6" name="TextBox 5"/>
          <p:cNvSpPr txBox="1"/>
          <p:nvPr/>
        </p:nvSpPr>
        <p:spPr>
          <a:xfrm>
            <a:off x="4696679" y="4238954"/>
            <a:ext cx="617477" cy="369332"/>
          </a:xfrm>
          <a:prstGeom prst="rect">
            <a:avLst/>
          </a:prstGeom>
          <a:noFill/>
        </p:spPr>
        <p:txBody>
          <a:bodyPr wrap="none" rtlCol="0">
            <a:spAutoFit/>
          </a:bodyPr>
          <a:lstStyle/>
          <a:p>
            <a:r>
              <a:rPr lang="en-US" dirty="0" smtClean="0"/>
              <a:t>dic</a:t>
            </a:r>
            <a:r>
              <a:rPr lang="en-US" dirty="0" smtClean="0"/>
              <a:t>t</a:t>
            </a:r>
            <a:endParaRPr lang="en-US" dirty="0"/>
          </a:p>
        </p:txBody>
      </p:sp>
      <p:sp>
        <p:nvSpPr>
          <p:cNvPr id="10" name="TextBox 9"/>
          <p:cNvSpPr txBox="1"/>
          <p:nvPr/>
        </p:nvSpPr>
        <p:spPr>
          <a:xfrm>
            <a:off x="5811600" y="3902670"/>
            <a:ext cx="1731564" cy="1200329"/>
          </a:xfrm>
          <a:prstGeom prst="rect">
            <a:avLst/>
          </a:prstGeom>
          <a:noFill/>
        </p:spPr>
        <p:txBody>
          <a:bodyPr wrap="square" rtlCol="0">
            <a:spAutoFit/>
          </a:bodyPr>
          <a:lstStyle/>
          <a:p>
            <a:r>
              <a:rPr lang="en-US" dirty="0" smtClean="0"/>
              <a:t>To speak against</a:t>
            </a:r>
          </a:p>
          <a:p>
            <a:endParaRPr lang="en-US" dirty="0" smtClean="0"/>
          </a:p>
          <a:p>
            <a:r>
              <a:rPr lang="en-US" dirty="0" smtClean="0"/>
              <a:t> </a:t>
            </a:r>
          </a:p>
        </p:txBody>
      </p:sp>
      <p:sp>
        <p:nvSpPr>
          <p:cNvPr id="9" name="TextBox 8"/>
          <p:cNvSpPr txBox="1"/>
          <p:nvPr/>
        </p:nvSpPr>
        <p:spPr>
          <a:xfrm>
            <a:off x="1960223" y="4124556"/>
            <a:ext cx="930063" cy="646331"/>
          </a:xfrm>
          <a:prstGeom prst="rect">
            <a:avLst/>
          </a:prstGeom>
          <a:noFill/>
        </p:spPr>
        <p:txBody>
          <a:bodyPr wrap="none" rtlCol="0">
            <a:spAutoFit/>
          </a:bodyPr>
          <a:lstStyle/>
          <a:p>
            <a:r>
              <a:rPr lang="en-US" smtClean="0"/>
              <a:t>contra</a:t>
            </a:r>
            <a:endParaRPr lang="en-US" dirty="0" smtClean="0"/>
          </a:p>
          <a:p>
            <a:endParaRPr lang="en-US" dirty="0" smtClean="0"/>
          </a:p>
        </p:txBody>
      </p:sp>
    </p:spTree>
    <p:extLst>
      <p:ext uri="{BB962C8B-B14F-4D97-AF65-F5344CB8AC3E}">
        <p14:creationId xmlns:p14="http://schemas.microsoft.com/office/powerpoint/2010/main" val="29988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10" grpId="0"/>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2509" y="0"/>
            <a:ext cx="6508377" cy="1143000"/>
          </a:xfrm>
        </p:spPr>
        <p:txBody>
          <a:bodyPr/>
          <a:lstStyle/>
          <a:p>
            <a:r>
              <a:rPr lang="en-US" dirty="0" smtClean="0"/>
              <a:t>What is a root? </a:t>
            </a:r>
            <a:endParaRPr lang="en-US" dirty="0"/>
          </a:p>
        </p:txBody>
      </p:sp>
      <p:sp>
        <p:nvSpPr>
          <p:cNvPr id="3" name="Content Placeholder 2"/>
          <p:cNvSpPr>
            <a:spLocks noGrp="1"/>
          </p:cNvSpPr>
          <p:nvPr>
            <p:ph idx="1"/>
          </p:nvPr>
        </p:nvSpPr>
        <p:spPr>
          <a:xfrm>
            <a:off x="278231" y="1005840"/>
            <a:ext cx="7680960" cy="5652654"/>
          </a:xfrm>
        </p:spPr>
        <p:txBody>
          <a:bodyPr>
            <a:normAutofit fontScale="70000" lnSpcReduction="20000"/>
          </a:bodyPr>
          <a:lstStyle/>
          <a:p>
            <a:pPr marL="0" marR="0" lvl="0" indent="0" defTabSz="914400" eaLnBrk="1" fontAlgn="auto" latinLnBrk="0" hangingPunct="1">
              <a:lnSpc>
                <a:spcPct val="100000"/>
              </a:lnSpc>
              <a:spcBef>
                <a:spcPts val="0"/>
              </a:spcBef>
              <a:spcAft>
                <a:spcPts val="0"/>
              </a:spcAft>
              <a:buClrTx/>
              <a:buSzTx/>
              <a:buFontTx/>
              <a:buNone/>
              <a:tabLst/>
              <a:defRPr/>
            </a:pPr>
            <a:endParaRPr lang="en-US" dirty="0" smtClean="0"/>
          </a:p>
          <a:p>
            <a:pPr marL="0" marR="0" lvl="0" indent="0" defTabSz="914400" eaLnBrk="1" fontAlgn="auto" latinLnBrk="0" hangingPunct="1">
              <a:lnSpc>
                <a:spcPct val="100000"/>
              </a:lnSpc>
              <a:spcBef>
                <a:spcPts val="0"/>
              </a:spcBef>
              <a:spcAft>
                <a:spcPts val="0"/>
              </a:spcAft>
              <a:buClrTx/>
              <a:buSzTx/>
              <a:buFontTx/>
              <a:buNone/>
              <a:tabLst/>
              <a:defRPr/>
            </a:pPr>
            <a:endParaRPr lang="en-US" dirty="0"/>
          </a:p>
          <a:p>
            <a:pPr marL="0" marR="0" lvl="0" indent="0" algn="ctr" defTabSz="914400" eaLnBrk="1" fontAlgn="auto" latinLnBrk="0" hangingPunct="1">
              <a:lnSpc>
                <a:spcPct val="100000"/>
              </a:lnSpc>
              <a:spcBef>
                <a:spcPts val="0"/>
              </a:spcBef>
              <a:spcAft>
                <a:spcPts val="0"/>
              </a:spcAft>
              <a:buClrTx/>
              <a:buSzTx/>
              <a:buFontTx/>
              <a:buNone/>
              <a:tabLst/>
              <a:defRPr/>
            </a:pPr>
            <a:r>
              <a:rPr lang="en-US" sz="7200" dirty="0" smtClean="0"/>
              <a:t>export </a:t>
            </a:r>
            <a:endParaRPr lang="en-US" sz="7200" dirty="0" smtClean="0"/>
          </a:p>
          <a:p>
            <a:pPr marL="0" marR="0" lvl="0" indent="0" algn="ctr" defTabSz="914400" eaLnBrk="1" fontAlgn="auto" latinLnBrk="0" hangingPunct="1">
              <a:lnSpc>
                <a:spcPct val="100000"/>
              </a:lnSpc>
              <a:spcBef>
                <a:spcPts val="0"/>
              </a:spcBef>
              <a:spcAft>
                <a:spcPts val="0"/>
              </a:spcAft>
              <a:buClrTx/>
              <a:buSzTx/>
              <a:buFontTx/>
              <a:buNone/>
              <a:tabLst/>
              <a:defRPr/>
            </a:pPr>
            <a:r>
              <a:rPr lang="en-US" sz="7200" dirty="0" smtClean="0">
                <a:solidFill>
                  <a:srgbClr val="002060"/>
                </a:solidFill>
              </a:rPr>
              <a:t>biography</a:t>
            </a:r>
            <a:endParaRPr lang="en-US" sz="7200" dirty="0" smtClean="0">
              <a:solidFill>
                <a:srgbClr val="002060"/>
              </a:solidFill>
            </a:endParaRPr>
          </a:p>
          <a:p>
            <a:pPr marL="0" marR="0" lvl="0" indent="0" algn="ctr" defTabSz="914400" eaLnBrk="1" fontAlgn="auto" latinLnBrk="0" hangingPunct="1">
              <a:lnSpc>
                <a:spcPct val="100000"/>
              </a:lnSpc>
              <a:spcBef>
                <a:spcPts val="0"/>
              </a:spcBef>
              <a:spcAft>
                <a:spcPts val="0"/>
              </a:spcAft>
              <a:buClrTx/>
              <a:buSzTx/>
              <a:buFontTx/>
              <a:buNone/>
              <a:tabLst/>
              <a:defRPr/>
            </a:pPr>
            <a:r>
              <a:rPr lang="en-US" sz="7200" dirty="0" smtClean="0">
                <a:solidFill>
                  <a:srgbClr val="002060"/>
                </a:solidFill>
              </a:rPr>
              <a:t>inter</a:t>
            </a:r>
            <a:r>
              <a:rPr lang="en-US" sz="7200" dirty="0" smtClean="0">
                <a:solidFill>
                  <a:srgbClr val="002060"/>
                </a:solidFill>
              </a:rPr>
              <a:t>ject</a:t>
            </a:r>
            <a:endParaRPr lang="en-US" sz="7200" dirty="0" smtClean="0">
              <a:solidFill>
                <a:srgbClr val="002060"/>
              </a:solidFill>
            </a:endParaRPr>
          </a:p>
          <a:p>
            <a:pPr marL="0" marR="0" lvl="0" indent="0" algn="ctr" defTabSz="914400" eaLnBrk="1" fontAlgn="auto" latinLnBrk="0" hangingPunct="1">
              <a:lnSpc>
                <a:spcPct val="100000"/>
              </a:lnSpc>
              <a:spcBef>
                <a:spcPts val="0"/>
              </a:spcBef>
              <a:spcAft>
                <a:spcPts val="0"/>
              </a:spcAft>
              <a:buClrTx/>
              <a:buSzTx/>
              <a:buFontTx/>
              <a:buNone/>
              <a:tabLst/>
              <a:defRPr/>
            </a:pPr>
            <a:r>
              <a:rPr lang="en-US" sz="7200" dirty="0" smtClean="0">
                <a:solidFill>
                  <a:srgbClr val="002060"/>
                </a:solidFill>
              </a:rPr>
              <a:t>reduction</a:t>
            </a:r>
            <a:endParaRPr lang="en-US" sz="7200" dirty="0">
              <a:solidFill>
                <a:srgbClr val="002060"/>
              </a:solidFill>
            </a:endParaRPr>
          </a:p>
          <a:p>
            <a:pPr marL="0" marR="0" lvl="0" indent="0" algn="ctr" defTabSz="914400" eaLnBrk="1" fontAlgn="auto" latinLnBrk="0" hangingPunct="1">
              <a:lnSpc>
                <a:spcPct val="100000"/>
              </a:lnSpc>
              <a:spcBef>
                <a:spcPts val="0"/>
              </a:spcBef>
              <a:spcAft>
                <a:spcPts val="0"/>
              </a:spcAft>
              <a:buClrTx/>
              <a:buSzTx/>
              <a:buFontTx/>
              <a:buNone/>
              <a:tabLst/>
              <a:defRPr/>
            </a:pPr>
            <a:r>
              <a:rPr lang="en-US" sz="7200" dirty="0" smtClean="0">
                <a:solidFill>
                  <a:srgbClr val="002060"/>
                </a:solidFill>
              </a:rPr>
              <a:t>beneficiary</a:t>
            </a:r>
            <a:endParaRPr lang="en-US" sz="7200" dirty="0" smtClean="0">
              <a:solidFill>
                <a:srgbClr val="002060"/>
              </a:solidFill>
            </a:endParaRPr>
          </a:p>
          <a:p>
            <a:pPr marL="0" marR="0" lvl="0" indent="0" algn="ctr" defTabSz="914400" eaLnBrk="1" fontAlgn="auto" latinLnBrk="0" hangingPunct="1">
              <a:lnSpc>
                <a:spcPct val="100000"/>
              </a:lnSpc>
              <a:spcBef>
                <a:spcPts val="0"/>
              </a:spcBef>
              <a:spcAft>
                <a:spcPts val="0"/>
              </a:spcAft>
              <a:buClrTx/>
              <a:buSzTx/>
              <a:buFontTx/>
              <a:buNone/>
              <a:tabLst/>
              <a:defRPr/>
            </a:pPr>
            <a:r>
              <a:rPr lang="en-US" sz="7200" dirty="0">
                <a:solidFill>
                  <a:srgbClr val="002060"/>
                </a:solidFill>
              </a:rPr>
              <a:t>c</a:t>
            </a:r>
            <a:r>
              <a:rPr lang="en-US" sz="7200" dirty="0" smtClean="0">
                <a:solidFill>
                  <a:srgbClr val="002060"/>
                </a:solidFill>
              </a:rPr>
              <a:t>redential</a:t>
            </a:r>
          </a:p>
          <a:p>
            <a:pPr marL="0" marR="0" lvl="0" indent="0" algn="ctr" defTabSz="914400" eaLnBrk="1" fontAlgn="auto" latinLnBrk="0" hangingPunct="1">
              <a:lnSpc>
                <a:spcPct val="100000"/>
              </a:lnSpc>
              <a:spcBef>
                <a:spcPts val="0"/>
              </a:spcBef>
              <a:spcAft>
                <a:spcPts val="0"/>
              </a:spcAft>
              <a:buClrTx/>
              <a:buSzTx/>
              <a:buFontTx/>
              <a:buNone/>
              <a:tabLst/>
              <a:defRPr/>
            </a:pPr>
            <a:r>
              <a:rPr lang="en-US" sz="7200" dirty="0" smtClean="0">
                <a:solidFill>
                  <a:srgbClr val="002060"/>
                </a:solidFill>
              </a:rPr>
              <a:t>prime</a:t>
            </a:r>
            <a:endParaRPr lang="en-US" sz="7200" dirty="0" smtClean="0">
              <a:solidFill>
                <a:srgbClr val="002060"/>
              </a:solidFill>
            </a:endParaRPr>
          </a:p>
          <a:p>
            <a:pPr marL="0" marR="0" lvl="0" indent="0" algn="ctr" defTabSz="914400" eaLnBrk="1" fontAlgn="auto" latinLnBrk="0" hangingPunct="1">
              <a:lnSpc>
                <a:spcPct val="100000"/>
              </a:lnSpc>
              <a:spcBef>
                <a:spcPts val="0"/>
              </a:spcBef>
              <a:spcAft>
                <a:spcPts val="0"/>
              </a:spcAft>
              <a:buClrTx/>
              <a:buSzTx/>
              <a:buFontTx/>
              <a:buNone/>
              <a:tabLst/>
              <a:defRPr/>
            </a:pPr>
            <a:r>
              <a:rPr lang="en-US" sz="7200" dirty="0" smtClean="0">
                <a:solidFill>
                  <a:srgbClr val="002060"/>
                </a:solidFill>
              </a:rPr>
              <a:t>service</a:t>
            </a:r>
            <a:endParaRPr lang="en-US" sz="7200" dirty="0" smtClean="0">
              <a:solidFill>
                <a:srgbClr val="002060"/>
              </a:solidFill>
            </a:endParaRPr>
          </a:p>
          <a:p>
            <a:pPr marL="0" marR="0" lvl="0" indent="0" algn="ctr" defTabSz="914400" eaLnBrk="1" fontAlgn="auto" latinLnBrk="0" hangingPunct="1">
              <a:lnSpc>
                <a:spcPct val="100000"/>
              </a:lnSpc>
              <a:spcBef>
                <a:spcPts val="0"/>
              </a:spcBef>
              <a:spcAft>
                <a:spcPts val="0"/>
              </a:spcAft>
              <a:buClrTx/>
              <a:buSzTx/>
              <a:buFontTx/>
              <a:buNone/>
              <a:tabLst/>
              <a:defRPr/>
            </a:pPr>
            <a:endParaRPr lang="en-US" sz="7200" dirty="0" smtClean="0">
              <a:solidFill>
                <a:srgbClr val="002060"/>
              </a:solidFill>
            </a:endParaRPr>
          </a:p>
          <a:p>
            <a:pPr marL="0" marR="0" lvl="0" indent="0" algn="ctr" defTabSz="914400" eaLnBrk="1" fontAlgn="auto" latinLnBrk="0" hangingPunct="1">
              <a:lnSpc>
                <a:spcPct val="100000"/>
              </a:lnSpc>
              <a:spcBef>
                <a:spcPts val="0"/>
              </a:spcBef>
              <a:spcAft>
                <a:spcPts val="0"/>
              </a:spcAft>
              <a:buClrTx/>
              <a:buSzTx/>
              <a:buFontTx/>
              <a:buNone/>
              <a:tabLst/>
              <a:defRPr/>
            </a:pPr>
            <a:endParaRPr lang="en-US" sz="7200" dirty="0" smtClean="0">
              <a:solidFill>
                <a:srgbClr val="002060"/>
              </a:solidFill>
            </a:endParaRPr>
          </a:p>
          <a:p>
            <a:pPr marL="0" marR="0" lvl="0" indent="0" algn="ctr" defTabSz="914400" eaLnBrk="1" fontAlgn="auto" latinLnBrk="0" hangingPunct="1">
              <a:lnSpc>
                <a:spcPct val="100000"/>
              </a:lnSpc>
              <a:spcBef>
                <a:spcPts val="0"/>
              </a:spcBef>
              <a:spcAft>
                <a:spcPts val="0"/>
              </a:spcAft>
              <a:buClrTx/>
              <a:buSzTx/>
              <a:buFontTx/>
              <a:buNone/>
              <a:tabLst/>
              <a:defRPr/>
            </a:pPr>
            <a:endParaRPr lang="en-US" sz="7200" dirty="0" smtClean="0">
              <a:solidFill>
                <a:srgbClr val="002060"/>
              </a:solidFill>
            </a:endParaRPr>
          </a:p>
          <a:p>
            <a:pPr marL="0" marR="0" lvl="0" indent="0" algn="ctr" defTabSz="914400" eaLnBrk="1" fontAlgn="auto" latinLnBrk="0" hangingPunct="1">
              <a:lnSpc>
                <a:spcPct val="100000"/>
              </a:lnSpc>
              <a:spcBef>
                <a:spcPts val="0"/>
              </a:spcBef>
              <a:spcAft>
                <a:spcPts val="0"/>
              </a:spcAft>
              <a:buClrTx/>
              <a:buSzTx/>
              <a:buFontTx/>
              <a:buNone/>
              <a:tabLst/>
              <a:defRPr/>
            </a:pPr>
            <a:endParaRPr lang="en-US" sz="7200" dirty="0">
              <a:solidFill>
                <a:srgbClr val="002060"/>
              </a:solidFill>
            </a:endParaRPr>
          </a:p>
        </p:txBody>
      </p:sp>
    </p:spTree>
    <p:extLst>
      <p:ext uri="{BB962C8B-B14F-4D97-AF65-F5344CB8AC3E}">
        <p14:creationId xmlns:p14="http://schemas.microsoft.com/office/powerpoint/2010/main" val="1437669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with LINCS</a:t>
            </a:r>
            <a:endParaRPr lang="en-US" dirty="0"/>
          </a:p>
        </p:txBody>
      </p:sp>
      <p:sp>
        <p:nvSpPr>
          <p:cNvPr id="3" name="Content Placeholder 2"/>
          <p:cNvSpPr>
            <a:spLocks noGrp="1"/>
          </p:cNvSpPr>
          <p:nvPr>
            <p:ph idx="1"/>
          </p:nvPr>
        </p:nvSpPr>
        <p:spPr>
          <a:xfrm>
            <a:off x="457200" y="2160516"/>
            <a:ext cx="8229600" cy="3965647"/>
          </a:xfrm>
        </p:spPr>
        <p:txBody>
          <a:bodyPr/>
          <a:lstStyle/>
          <a:p>
            <a:pPr marL="514350" indent="-514350">
              <a:buAutoNum type="arabicPeriod"/>
            </a:pPr>
            <a:r>
              <a:rPr lang="en-US" dirty="0" smtClean="0"/>
              <a:t>What is the story? </a:t>
            </a:r>
          </a:p>
          <a:p>
            <a:pPr marL="514350" indent="-514350">
              <a:buAutoNum type="arabicPeriod"/>
            </a:pPr>
            <a:r>
              <a:rPr lang="en-US" dirty="0" smtClean="0"/>
              <a:t>What is the reminding word?</a:t>
            </a:r>
          </a:p>
          <a:p>
            <a:pPr marL="514350" indent="-514350">
              <a:buAutoNum type="arabicPeriod"/>
            </a:pPr>
            <a:r>
              <a:rPr lang="en-US" dirty="0" smtClean="0"/>
              <a:t>What is the word? </a:t>
            </a:r>
          </a:p>
          <a:p>
            <a:pPr marL="514350" indent="-514350">
              <a:buAutoNum type="arabicPeriod"/>
            </a:pPr>
            <a:r>
              <a:rPr lang="en-US" dirty="0" smtClean="0"/>
              <a:t>What is the definition?</a:t>
            </a:r>
            <a:endParaRPr lang="en-US" dirty="0"/>
          </a:p>
        </p:txBody>
      </p:sp>
    </p:spTree>
    <p:extLst>
      <p:ext uri="{BB962C8B-B14F-4D97-AF65-F5344CB8AC3E}">
        <p14:creationId xmlns:p14="http://schemas.microsoft.com/office/powerpoint/2010/main" val="15093373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creen Shot 2014-07-24 at 12.57.49 PM.png"/>
          <p:cNvPicPr>
            <a:picLocks noGrp="1" noChangeAspect="1"/>
          </p:cNvPicPr>
          <p:nvPr>
            <p:ph idx="1"/>
          </p:nvPr>
        </p:nvPicPr>
        <p:blipFill>
          <a:blip r:embed="rId2">
            <a:extLst>
              <a:ext uri="{28A0092B-C50C-407E-A947-70E740481C1C}">
                <a14:useLocalDpi xmlns:a14="http://schemas.microsoft.com/office/drawing/2010/main" val="0"/>
              </a:ext>
            </a:extLst>
          </a:blip>
          <a:srcRect t="-45405" b="-45405"/>
          <a:stretch>
            <a:fillRect/>
          </a:stretch>
        </p:blipFill>
        <p:spPr>
          <a:xfrm>
            <a:off x="376989" y="1924572"/>
            <a:ext cx="8229600" cy="4525963"/>
          </a:xfrm>
        </p:spPr>
      </p:pic>
      <p:sp>
        <p:nvSpPr>
          <p:cNvPr id="5" name="TextBox 4"/>
          <p:cNvSpPr txBox="1"/>
          <p:nvPr/>
        </p:nvSpPr>
        <p:spPr>
          <a:xfrm>
            <a:off x="851063" y="3541223"/>
            <a:ext cx="1351786" cy="584775"/>
          </a:xfrm>
          <a:prstGeom prst="rect">
            <a:avLst/>
          </a:prstGeom>
          <a:noFill/>
        </p:spPr>
        <p:txBody>
          <a:bodyPr wrap="square" rtlCol="0">
            <a:spAutoFit/>
          </a:bodyPr>
          <a:lstStyle/>
          <a:p>
            <a:r>
              <a:rPr lang="en-US" sz="3200" dirty="0" smtClean="0"/>
              <a:t>dict</a:t>
            </a:r>
            <a:endParaRPr lang="en-US" sz="3200" dirty="0"/>
          </a:p>
        </p:txBody>
      </p:sp>
      <p:sp>
        <p:nvSpPr>
          <p:cNvPr id="9" name="TextBox 8"/>
          <p:cNvSpPr txBox="1"/>
          <p:nvPr/>
        </p:nvSpPr>
        <p:spPr>
          <a:xfrm>
            <a:off x="4491789" y="3541223"/>
            <a:ext cx="2138948" cy="646331"/>
          </a:xfrm>
          <a:prstGeom prst="rect">
            <a:avLst/>
          </a:prstGeom>
          <a:noFill/>
        </p:spPr>
        <p:txBody>
          <a:bodyPr wrap="square" rtlCol="0">
            <a:spAutoFit/>
          </a:bodyPr>
          <a:lstStyle/>
          <a:p>
            <a:r>
              <a:rPr lang="en-US" sz="3600" dirty="0" smtClean="0"/>
              <a:t> </a:t>
            </a:r>
            <a:endParaRPr lang="en-US" sz="3600" dirty="0"/>
          </a:p>
        </p:txBody>
      </p:sp>
      <p:sp>
        <p:nvSpPr>
          <p:cNvPr id="2" name="TextBox 1"/>
          <p:cNvSpPr txBox="1"/>
          <p:nvPr/>
        </p:nvSpPr>
        <p:spPr>
          <a:xfrm>
            <a:off x="530037" y="4446796"/>
            <a:ext cx="2201879" cy="523220"/>
          </a:xfrm>
          <a:prstGeom prst="rect">
            <a:avLst/>
          </a:prstGeom>
          <a:noFill/>
        </p:spPr>
        <p:txBody>
          <a:bodyPr wrap="square" rtlCol="0">
            <a:spAutoFit/>
          </a:bodyPr>
          <a:lstStyle/>
          <a:p>
            <a:r>
              <a:rPr lang="en-US" sz="2800" dirty="0"/>
              <a:t>d</a:t>
            </a:r>
            <a:r>
              <a:rPr lang="en-US" sz="2800" dirty="0" smtClean="0"/>
              <a:t>ictionary</a:t>
            </a:r>
            <a:r>
              <a:rPr lang="en-US" dirty="0" smtClean="0"/>
              <a:t> </a:t>
            </a:r>
            <a:endParaRPr lang="en-US" dirty="0"/>
          </a:p>
        </p:txBody>
      </p:sp>
      <p:sp>
        <p:nvSpPr>
          <p:cNvPr id="6" name="TextBox 5"/>
          <p:cNvSpPr txBox="1"/>
          <p:nvPr/>
        </p:nvSpPr>
        <p:spPr>
          <a:xfrm>
            <a:off x="6838652" y="3965962"/>
            <a:ext cx="1472507" cy="523220"/>
          </a:xfrm>
          <a:prstGeom prst="rect">
            <a:avLst/>
          </a:prstGeom>
          <a:noFill/>
        </p:spPr>
        <p:txBody>
          <a:bodyPr wrap="square" rtlCol="0">
            <a:spAutoFit/>
          </a:bodyPr>
          <a:lstStyle/>
          <a:p>
            <a:r>
              <a:rPr lang="en-US" sz="2800" dirty="0" smtClean="0"/>
              <a:t>To say </a:t>
            </a:r>
            <a:endParaRPr lang="en-US" sz="2800" dirty="0"/>
          </a:p>
        </p:txBody>
      </p:sp>
      <p:sp>
        <p:nvSpPr>
          <p:cNvPr id="7" name="TextBox 6"/>
          <p:cNvSpPr txBox="1"/>
          <p:nvPr/>
        </p:nvSpPr>
        <p:spPr>
          <a:xfrm>
            <a:off x="2622085" y="3719741"/>
            <a:ext cx="1730630" cy="1015663"/>
          </a:xfrm>
          <a:prstGeom prst="rect">
            <a:avLst/>
          </a:prstGeom>
          <a:noFill/>
        </p:spPr>
        <p:txBody>
          <a:bodyPr wrap="square" rtlCol="0">
            <a:spAutoFit/>
          </a:bodyPr>
          <a:lstStyle/>
          <a:p>
            <a:r>
              <a:rPr lang="en-US" sz="2000" dirty="0" smtClean="0"/>
              <a:t>A </a:t>
            </a:r>
            <a:r>
              <a:rPr lang="en-US" sz="2000" dirty="0">
                <a:solidFill>
                  <a:srgbClr val="FF0000"/>
                </a:solidFill>
              </a:rPr>
              <a:t>d</a:t>
            </a:r>
            <a:r>
              <a:rPr lang="en-US" sz="2000" dirty="0" smtClean="0">
                <a:solidFill>
                  <a:srgbClr val="FF0000"/>
                </a:solidFill>
              </a:rPr>
              <a:t>ictionary </a:t>
            </a:r>
            <a:r>
              <a:rPr lang="en-US" sz="2000" dirty="0" smtClean="0"/>
              <a:t>has words in it  that I </a:t>
            </a:r>
            <a:r>
              <a:rPr lang="en-US" sz="2000" dirty="0" smtClean="0">
                <a:solidFill>
                  <a:srgbClr val="FF0000"/>
                </a:solidFill>
              </a:rPr>
              <a:t>say</a:t>
            </a:r>
            <a:r>
              <a:rPr lang="en-US" sz="2000" dirty="0" smtClean="0"/>
              <a:t>.  </a:t>
            </a:r>
            <a:endParaRPr lang="en-US" sz="2000" dirty="0"/>
          </a:p>
        </p:txBody>
      </p:sp>
      <p:pic>
        <p:nvPicPr>
          <p:cNvPr id="3" name="Picture 2"/>
          <p:cNvPicPr>
            <a:picLocks noChangeAspect="1"/>
          </p:cNvPicPr>
          <p:nvPr/>
        </p:nvPicPr>
        <p:blipFill>
          <a:blip r:embed="rId3"/>
          <a:stretch>
            <a:fillRect/>
          </a:stretch>
        </p:blipFill>
        <p:spPr>
          <a:xfrm>
            <a:off x="4845610" y="3578775"/>
            <a:ext cx="1647285" cy="1647285"/>
          </a:xfrm>
          <a:prstGeom prst="rect">
            <a:avLst/>
          </a:prstGeom>
        </p:spPr>
      </p:pic>
    </p:spTree>
    <p:extLst>
      <p:ext uri="{BB962C8B-B14F-4D97-AF65-F5344CB8AC3E}">
        <p14:creationId xmlns:p14="http://schemas.microsoft.com/office/powerpoint/2010/main" val="17846013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 grpId="0"/>
      <p:bldP spid="6" grpId="0"/>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2" descr="Screen Shot 2016-04-15 at 9.51.19 AM.png"/>
          <p:cNvPicPr>
            <a:picLocks noGrp="1" noChangeAspect="1"/>
          </p:cNvPicPr>
          <p:nvPr>
            <p:ph idx="1"/>
          </p:nvPr>
        </p:nvPicPr>
        <p:blipFill>
          <a:blip r:embed="rId2">
            <a:extLst>
              <a:ext uri="{28A0092B-C50C-407E-A947-70E740481C1C}">
                <a14:useLocalDpi xmlns:a14="http://schemas.microsoft.com/office/drawing/2010/main" val="0"/>
              </a:ext>
            </a:extLst>
          </a:blip>
          <a:srcRect l="-49138" r="-49138"/>
          <a:stretch>
            <a:fillRect/>
          </a:stretch>
        </p:blipFill>
        <p:spPr>
          <a:xfrm>
            <a:off x="-1180860" y="427846"/>
            <a:ext cx="10226494" cy="5624178"/>
          </a:xfrm>
        </p:spPr>
      </p:pic>
    </p:spTree>
    <p:extLst>
      <p:ext uri="{BB962C8B-B14F-4D97-AF65-F5344CB8AC3E}">
        <p14:creationId xmlns:p14="http://schemas.microsoft.com/office/powerpoint/2010/main" val="7320107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 </a:t>
            </a:r>
            <a:r>
              <a:rPr lang="en-US" dirty="0"/>
              <a:t> </a:t>
            </a:r>
            <a:br>
              <a:rPr lang="en-US" dirty="0"/>
            </a:br>
            <a:r>
              <a:rPr lang="en-US" dirty="0"/>
              <a:t/>
            </a:r>
            <a:br>
              <a:rPr lang="en-US" dirty="0"/>
            </a:br>
            <a:r>
              <a:rPr lang="en-US" dirty="0"/>
              <a:t/>
            </a:r>
            <a:br>
              <a:rPr lang="en-US" dirty="0"/>
            </a:br>
            <a:endParaRPr lang="en-US" dirty="0"/>
          </a:p>
        </p:txBody>
      </p:sp>
      <p:sp>
        <p:nvSpPr>
          <p:cNvPr id="3" name="Content Placeholder 2"/>
          <p:cNvSpPr>
            <a:spLocks noGrp="1"/>
          </p:cNvSpPr>
          <p:nvPr>
            <p:ph idx="1"/>
          </p:nvPr>
        </p:nvSpPr>
        <p:spPr>
          <a:xfrm>
            <a:off x="256905" y="2057400"/>
            <a:ext cx="8887095" cy="3335352"/>
          </a:xfrm>
        </p:spPr>
        <p:txBody>
          <a:bodyPr>
            <a:normAutofit fontScale="40000" lnSpcReduction="20000"/>
          </a:bodyPr>
          <a:lstStyle/>
          <a:p>
            <a:pPr marL="514350" indent="-514350">
              <a:buAutoNum type="alphaLcPeriod"/>
            </a:pPr>
            <a:endParaRPr lang="en-US" dirty="0" smtClean="0"/>
          </a:p>
          <a:p>
            <a:pPr marL="514350" indent="-514350">
              <a:buAutoNum type="alphaLcPeriod"/>
            </a:pPr>
            <a:endParaRPr lang="en-US" dirty="0"/>
          </a:p>
          <a:p>
            <a:pPr marL="514350" indent="-514350">
              <a:buAutoNum type="alphaLcPeriod"/>
            </a:pPr>
            <a:endParaRPr lang="en-US" dirty="0" smtClean="0"/>
          </a:p>
          <a:p>
            <a:pPr marL="514350" indent="-514350">
              <a:buAutoNum type="alphaLcPeriod"/>
            </a:pPr>
            <a:endParaRPr lang="en-US" dirty="0"/>
          </a:p>
          <a:p>
            <a:pPr marL="514350" indent="-514350">
              <a:buAutoNum type="alphaLcPeriod"/>
            </a:pPr>
            <a:r>
              <a:rPr lang="en-US" sz="7000" dirty="0" smtClean="0"/>
              <a:t>Do you recognize the root? (whiteboard)</a:t>
            </a:r>
          </a:p>
          <a:p>
            <a:pPr marL="514350" indent="-514350">
              <a:buAutoNum type="alphaLcPeriod"/>
            </a:pPr>
            <a:r>
              <a:rPr lang="en-US" sz="7000" dirty="0" smtClean="0"/>
              <a:t>Try out the meaning of the root in the sentence.</a:t>
            </a:r>
          </a:p>
          <a:p>
            <a:pPr marL="514350" indent="-514350">
              <a:buAutoNum type="alphaLcPeriod"/>
            </a:pPr>
            <a:r>
              <a:rPr lang="en-US" sz="7000" dirty="0" smtClean="0"/>
              <a:t>What do you think the word means? </a:t>
            </a:r>
          </a:p>
          <a:p>
            <a:pPr marL="514350" indent="-514350">
              <a:buAutoNum type="arabicPeriod"/>
            </a:pPr>
            <a:endParaRPr lang="en-US" sz="2500" dirty="0"/>
          </a:p>
        </p:txBody>
      </p:sp>
      <p:sp>
        <p:nvSpPr>
          <p:cNvPr id="4" name="Rectangle 3"/>
          <p:cNvSpPr/>
          <p:nvPr/>
        </p:nvSpPr>
        <p:spPr>
          <a:xfrm>
            <a:off x="256905" y="914400"/>
            <a:ext cx="7336971" cy="1569660"/>
          </a:xfrm>
          <a:prstGeom prst="rect">
            <a:avLst/>
          </a:prstGeom>
        </p:spPr>
        <p:txBody>
          <a:bodyPr wrap="square">
            <a:spAutoFit/>
          </a:bodyPr>
          <a:lstStyle/>
          <a:p>
            <a:r>
              <a:rPr lang="en-US" sz="3200" dirty="0" smtClean="0">
                <a:solidFill>
                  <a:srgbClr val="002060"/>
                </a:solidFill>
              </a:rPr>
              <a:t>1. “The </a:t>
            </a:r>
            <a:r>
              <a:rPr lang="en-US" sz="3200" dirty="0">
                <a:solidFill>
                  <a:srgbClr val="002060"/>
                </a:solidFill>
              </a:rPr>
              <a:t>war will continue another two or three years,” he predicted.</a:t>
            </a:r>
          </a:p>
          <a:p>
            <a:pPr marL="406400" indent="-406400"/>
            <a:endParaRPr lang="en-US" sz="3200" dirty="0">
              <a:solidFill>
                <a:srgbClr val="002060"/>
              </a:solidFill>
            </a:endParaRPr>
          </a:p>
        </p:txBody>
      </p:sp>
    </p:spTree>
    <p:extLst>
      <p:ext uri="{BB962C8B-B14F-4D97-AF65-F5344CB8AC3E}">
        <p14:creationId xmlns:p14="http://schemas.microsoft.com/office/powerpoint/2010/main" val="1015591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 it to your personal dictionary</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63604064"/>
              </p:ext>
            </p:extLst>
          </p:nvPr>
        </p:nvGraphicFramePr>
        <p:xfrm>
          <a:off x="457199" y="3361266"/>
          <a:ext cx="8094132" cy="1464734"/>
        </p:xfrm>
        <a:graphic>
          <a:graphicData uri="http://schemas.openxmlformats.org/drawingml/2006/table">
            <a:tbl>
              <a:tblPr firstRow="1" bandRow="1">
                <a:tableStyleId>{5C22544A-7EE6-4342-B048-85BDC9FD1C3A}</a:tableStyleId>
              </a:tblPr>
              <a:tblGrid>
                <a:gridCol w="1349022"/>
                <a:gridCol w="1349022"/>
                <a:gridCol w="1349022"/>
                <a:gridCol w="1349022"/>
                <a:gridCol w="1349022"/>
                <a:gridCol w="1349022"/>
              </a:tblGrid>
              <a:tr h="537314">
                <a:tc>
                  <a:txBody>
                    <a:bodyPr/>
                    <a:lstStyle/>
                    <a:p>
                      <a:r>
                        <a:rPr lang="en-US" dirty="0" smtClean="0"/>
                        <a:t>word</a:t>
                      </a:r>
                      <a:endParaRPr lang="en-US" dirty="0"/>
                    </a:p>
                  </a:txBody>
                  <a:tcPr marL="72319" marR="72319"/>
                </a:tc>
                <a:tc>
                  <a:txBody>
                    <a:bodyPr/>
                    <a:lstStyle/>
                    <a:p>
                      <a:r>
                        <a:rPr lang="en-US" dirty="0" smtClean="0"/>
                        <a:t>prefix</a:t>
                      </a:r>
                      <a:endParaRPr lang="en-US" dirty="0"/>
                    </a:p>
                  </a:txBody>
                  <a:tcPr marL="72319" marR="72319"/>
                </a:tc>
                <a:tc>
                  <a:txBody>
                    <a:bodyPr/>
                    <a:lstStyle/>
                    <a:p>
                      <a:r>
                        <a:rPr lang="en-US" dirty="0" smtClean="0"/>
                        <a:t>suffix</a:t>
                      </a:r>
                      <a:endParaRPr lang="en-US" dirty="0"/>
                    </a:p>
                  </a:txBody>
                  <a:tcPr marL="72319" marR="72319"/>
                </a:tc>
                <a:tc>
                  <a:txBody>
                    <a:bodyPr/>
                    <a:lstStyle/>
                    <a:p>
                      <a:r>
                        <a:rPr lang="en-US" dirty="0" smtClean="0"/>
                        <a:t>root</a:t>
                      </a:r>
                      <a:endParaRPr lang="en-US" dirty="0"/>
                    </a:p>
                  </a:txBody>
                  <a:tcPr marL="72319" marR="72319"/>
                </a:tc>
                <a:tc>
                  <a:txBody>
                    <a:bodyPr/>
                    <a:lstStyle/>
                    <a:p>
                      <a:r>
                        <a:rPr lang="en-US" dirty="0" smtClean="0"/>
                        <a:t>definition</a:t>
                      </a:r>
                      <a:endParaRPr lang="en-US" dirty="0"/>
                    </a:p>
                  </a:txBody>
                  <a:tcPr marL="72319" marR="72319"/>
                </a:tc>
                <a:tc>
                  <a:txBody>
                    <a:bodyPr/>
                    <a:lstStyle/>
                    <a:p>
                      <a:r>
                        <a:rPr lang="en-US" dirty="0" smtClean="0"/>
                        <a:t>sample</a:t>
                      </a:r>
                      <a:endParaRPr lang="en-US" dirty="0"/>
                    </a:p>
                  </a:txBody>
                  <a:tcPr marL="72319" marR="72319"/>
                </a:tc>
              </a:tr>
              <a:tr h="927420">
                <a:tc>
                  <a:txBody>
                    <a:bodyPr/>
                    <a:lstStyle/>
                    <a:p>
                      <a:endParaRPr lang="en-US" dirty="0" smtClean="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a:p>
                  </a:txBody>
                  <a:tcPr marL="72319" marR="72319"/>
                </a:tc>
              </a:tr>
            </a:tbl>
          </a:graphicData>
        </a:graphic>
      </p:graphicFrame>
      <p:sp>
        <p:nvSpPr>
          <p:cNvPr id="3" name="TextBox 2"/>
          <p:cNvSpPr txBox="1"/>
          <p:nvPr/>
        </p:nvSpPr>
        <p:spPr>
          <a:xfrm>
            <a:off x="472073" y="4112026"/>
            <a:ext cx="994183" cy="369332"/>
          </a:xfrm>
          <a:prstGeom prst="rect">
            <a:avLst/>
          </a:prstGeom>
          <a:noFill/>
        </p:spPr>
        <p:txBody>
          <a:bodyPr wrap="none" rtlCol="0">
            <a:spAutoFit/>
          </a:bodyPr>
          <a:lstStyle/>
          <a:p>
            <a:r>
              <a:rPr lang="en-US" dirty="0" smtClean="0"/>
              <a:t>predict</a:t>
            </a:r>
            <a:endParaRPr lang="en-US" dirty="0"/>
          </a:p>
        </p:txBody>
      </p:sp>
      <p:sp>
        <p:nvSpPr>
          <p:cNvPr id="6" name="TextBox 5"/>
          <p:cNvSpPr txBox="1"/>
          <p:nvPr/>
        </p:nvSpPr>
        <p:spPr>
          <a:xfrm>
            <a:off x="4581671" y="4100454"/>
            <a:ext cx="617477" cy="369332"/>
          </a:xfrm>
          <a:prstGeom prst="rect">
            <a:avLst/>
          </a:prstGeom>
          <a:noFill/>
        </p:spPr>
        <p:txBody>
          <a:bodyPr wrap="none" rtlCol="0">
            <a:spAutoFit/>
          </a:bodyPr>
          <a:lstStyle/>
          <a:p>
            <a:r>
              <a:rPr lang="en-US" dirty="0" smtClean="0"/>
              <a:t>dict</a:t>
            </a:r>
            <a:endParaRPr lang="en-US" dirty="0"/>
          </a:p>
        </p:txBody>
      </p:sp>
      <p:sp>
        <p:nvSpPr>
          <p:cNvPr id="7" name="TextBox 6"/>
          <p:cNvSpPr txBox="1"/>
          <p:nvPr/>
        </p:nvSpPr>
        <p:spPr>
          <a:xfrm>
            <a:off x="5839499" y="3869621"/>
            <a:ext cx="934871" cy="646331"/>
          </a:xfrm>
          <a:prstGeom prst="rect">
            <a:avLst/>
          </a:prstGeom>
          <a:noFill/>
        </p:spPr>
        <p:txBody>
          <a:bodyPr wrap="none" rtlCol="0">
            <a:spAutoFit/>
          </a:bodyPr>
          <a:lstStyle/>
          <a:p>
            <a:r>
              <a:rPr lang="en-US" dirty="0" smtClean="0"/>
              <a:t>To say </a:t>
            </a:r>
          </a:p>
          <a:p>
            <a:r>
              <a:rPr lang="en-US" dirty="0" smtClean="0"/>
              <a:t>before</a:t>
            </a:r>
            <a:endParaRPr lang="en-US" dirty="0" smtClean="0"/>
          </a:p>
        </p:txBody>
      </p:sp>
      <p:sp>
        <p:nvSpPr>
          <p:cNvPr id="8" name="TextBox 7"/>
          <p:cNvSpPr txBox="1"/>
          <p:nvPr/>
        </p:nvSpPr>
        <p:spPr>
          <a:xfrm>
            <a:off x="2084165" y="4093633"/>
            <a:ext cx="561372" cy="369332"/>
          </a:xfrm>
          <a:prstGeom prst="rect">
            <a:avLst/>
          </a:prstGeom>
          <a:noFill/>
        </p:spPr>
        <p:txBody>
          <a:bodyPr wrap="none" rtlCol="0">
            <a:spAutoFit/>
          </a:bodyPr>
          <a:lstStyle/>
          <a:p>
            <a:r>
              <a:rPr lang="en-US" smtClean="0"/>
              <a:t>pre</a:t>
            </a:r>
            <a:endParaRPr lang="en-US" dirty="0"/>
          </a:p>
        </p:txBody>
      </p:sp>
    </p:spTree>
    <p:extLst>
      <p:ext uri="{BB962C8B-B14F-4D97-AF65-F5344CB8AC3E}">
        <p14:creationId xmlns:p14="http://schemas.microsoft.com/office/powerpoint/2010/main" val="1383677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7" grpId="0"/>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34787"/>
            <a:ext cx="8582296" cy="2978014"/>
          </a:xfrm>
        </p:spPr>
        <p:txBody>
          <a:bodyPr>
            <a:normAutofit fontScale="55000" lnSpcReduction="20000"/>
          </a:bodyPr>
          <a:lstStyle/>
          <a:p>
            <a:pPr marL="514350" indent="-514350">
              <a:buAutoNum type="alphaLcPeriod"/>
            </a:pPr>
            <a:endParaRPr lang="en-US" dirty="0" smtClean="0"/>
          </a:p>
          <a:p>
            <a:pPr marL="0" indent="0">
              <a:buNone/>
            </a:pPr>
            <a:endParaRPr lang="en-US" dirty="0"/>
          </a:p>
          <a:p>
            <a:pPr marL="514350" indent="-514350">
              <a:buAutoNum type="alphaLcPeriod"/>
            </a:pPr>
            <a:r>
              <a:rPr lang="en-US" sz="5100" dirty="0" smtClean="0"/>
              <a:t>Do you recognize the root? (whiteboard)</a:t>
            </a:r>
          </a:p>
          <a:p>
            <a:pPr marL="514350" indent="-514350">
              <a:buAutoNum type="alphaLcPeriod"/>
            </a:pPr>
            <a:r>
              <a:rPr lang="en-US" sz="5100" dirty="0" smtClean="0"/>
              <a:t>Try out the meaning of the root in the sentence.</a:t>
            </a:r>
          </a:p>
          <a:p>
            <a:pPr marL="514350" indent="-514350">
              <a:buAutoNum type="alphaLcPeriod"/>
            </a:pPr>
            <a:r>
              <a:rPr lang="en-US" sz="5100" dirty="0" smtClean="0"/>
              <a:t>What do you think the word means? </a:t>
            </a:r>
          </a:p>
          <a:p>
            <a:pPr marL="514350" indent="-514350">
              <a:buAutoNum type="arabicPeriod"/>
            </a:pPr>
            <a:endParaRPr lang="en-US" dirty="0"/>
          </a:p>
        </p:txBody>
      </p:sp>
      <p:sp>
        <p:nvSpPr>
          <p:cNvPr id="4" name="Rectangle 3"/>
          <p:cNvSpPr/>
          <p:nvPr/>
        </p:nvSpPr>
        <p:spPr>
          <a:xfrm>
            <a:off x="457200" y="245973"/>
            <a:ext cx="8030094" cy="646331"/>
          </a:xfrm>
          <a:prstGeom prst="rect">
            <a:avLst/>
          </a:prstGeom>
        </p:spPr>
        <p:txBody>
          <a:bodyPr wrap="square">
            <a:spAutoFit/>
          </a:bodyPr>
          <a:lstStyle/>
          <a:p>
            <a:pPr algn="ctr"/>
            <a:endParaRPr lang="en-US" sz="3600" b="1" i="1" dirty="0">
              <a:solidFill>
                <a:srgbClr val="002060"/>
              </a:solidFill>
            </a:endParaRPr>
          </a:p>
        </p:txBody>
      </p:sp>
      <p:sp>
        <p:nvSpPr>
          <p:cNvPr id="6" name="TextBox 5"/>
          <p:cNvSpPr txBox="1"/>
          <p:nvPr/>
        </p:nvSpPr>
        <p:spPr>
          <a:xfrm>
            <a:off x="457200" y="687327"/>
            <a:ext cx="7140632" cy="1077218"/>
          </a:xfrm>
          <a:prstGeom prst="rect">
            <a:avLst/>
          </a:prstGeom>
          <a:noFill/>
        </p:spPr>
        <p:txBody>
          <a:bodyPr wrap="square" rtlCol="0">
            <a:spAutoFit/>
          </a:bodyPr>
          <a:lstStyle/>
          <a:p>
            <a:r>
              <a:rPr lang="en-US" sz="3200" dirty="0">
                <a:solidFill>
                  <a:srgbClr val="002060"/>
                </a:solidFill>
              </a:rPr>
              <a:t>What gives them the right to </a:t>
            </a:r>
            <a:r>
              <a:rPr lang="en-US" sz="3200" dirty="0" smtClean="0">
                <a:solidFill>
                  <a:srgbClr val="002060"/>
                </a:solidFill>
              </a:rPr>
              <a:t>dictate what </a:t>
            </a:r>
            <a:r>
              <a:rPr lang="en-US" sz="3200" dirty="0">
                <a:solidFill>
                  <a:srgbClr val="002060"/>
                </a:solidFill>
              </a:rPr>
              <a:t>we should eat?</a:t>
            </a:r>
          </a:p>
        </p:txBody>
      </p:sp>
    </p:spTree>
    <p:extLst>
      <p:ext uri="{BB962C8B-B14F-4D97-AF65-F5344CB8AC3E}">
        <p14:creationId xmlns:p14="http://schemas.microsoft.com/office/powerpoint/2010/main" val="1769043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 it to your personal dictionary</a:t>
            </a:r>
            <a:endParaRPr lang="en-US" dirty="0"/>
          </a:p>
        </p:txBody>
      </p:sp>
      <p:graphicFrame>
        <p:nvGraphicFramePr>
          <p:cNvPr id="4" name="Content Placeholder 3"/>
          <p:cNvGraphicFramePr>
            <a:graphicFrameLocks noGrp="1"/>
          </p:cNvGraphicFramePr>
          <p:nvPr>
            <p:ph idx="1"/>
            <p:extLst/>
          </p:nvPr>
        </p:nvGraphicFramePr>
        <p:xfrm>
          <a:off x="457199" y="3361266"/>
          <a:ext cx="8094132" cy="1464734"/>
        </p:xfrm>
        <a:graphic>
          <a:graphicData uri="http://schemas.openxmlformats.org/drawingml/2006/table">
            <a:tbl>
              <a:tblPr firstRow="1" bandRow="1">
                <a:tableStyleId>{5C22544A-7EE6-4342-B048-85BDC9FD1C3A}</a:tableStyleId>
              </a:tblPr>
              <a:tblGrid>
                <a:gridCol w="1349022"/>
                <a:gridCol w="1349022"/>
                <a:gridCol w="1349022"/>
                <a:gridCol w="1349022"/>
                <a:gridCol w="1349022"/>
                <a:gridCol w="1349022"/>
              </a:tblGrid>
              <a:tr h="537314">
                <a:tc>
                  <a:txBody>
                    <a:bodyPr/>
                    <a:lstStyle/>
                    <a:p>
                      <a:r>
                        <a:rPr lang="en-US" dirty="0" smtClean="0"/>
                        <a:t>word</a:t>
                      </a:r>
                      <a:endParaRPr lang="en-US" dirty="0"/>
                    </a:p>
                  </a:txBody>
                  <a:tcPr marL="72319" marR="72319"/>
                </a:tc>
                <a:tc>
                  <a:txBody>
                    <a:bodyPr/>
                    <a:lstStyle/>
                    <a:p>
                      <a:r>
                        <a:rPr lang="en-US" dirty="0" smtClean="0"/>
                        <a:t>prefix</a:t>
                      </a:r>
                      <a:endParaRPr lang="en-US" dirty="0"/>
                    </a:p>
                  </a:txBody>
                  <a:tcPr marL="72319" marR="72319"/>
                </a:tc>
                <a:tc>
                  <a:txBody>
                    <a:bodyPr/>
                    <a:lstStyle/>
                    <a:p>
                      <a:r>
                        <a:rPr lang="en-US" dirty="0" smtClean="0"/>
                        <a:t>suffix</a:t>
                      </a:r>
                      <a:endParaRPr lang="en-US" dirty="0"/>
                    </a:p>
                  </a:txBody>
                  <a:tcPr marL="72319" marR="72319"/>
                </a:tc>
                <a:tc>
                  <a:txBody>
                    <a:bodyPr/>
                    <a:lstStyle/>
                    <a:p>
                      <a:r>
                        <a:rPr lang="en-US" dirty="0" smtClean="0"/>
                        <a:t>root</a:t>
                      </a:r>
                      <a:endParaRPr lang="en-US" dirty="0"/>
                    </a:p>
                  </a:txBody>
                  <a:tcPr marL="72319" marR="72319"/>
                </a:tc>
                <a:tc>
                  <a:txBody>
                    <a:bodyPr/>
                    <a:lstStyle/>
                    <a:p>
                      <a:r>
                        <a:rPr lang="en-US" dirty="0" smtClean="0"/>
                        <a:t>definition</a:t>
                      </a:r>
                      <a:endParaRPr lang="en-US" dirty="0"/>
                    </a:p>
                  </a:txBody>
                  <a:tcPr marL="72319" marR="72319"/>
                </a:tc>
                <a:tc>
                  <a:txBody>
                    <a:bodyPr/>
                    <a:lstStyle/>
                    <a:p>
                      <a:r>
                        <a:rPr lang="en-US" dirty="0" smtClean="0"/>
                        <a:t>sample</a:t>
                      </a:r>
                      <a:endParaRPr lang="en-US" dirty="0"/>
                    </a:p>
                  </a:txBody>
                  <a:tcPr marL="72319" marR="72319"/>
                </a:tc>
              </a:tr>
              <a:tr h="927420">
                <a:tc>
                  <a:txBody>
                    <a:bodyPr/>
                    <a:lstStyle/>
                    <a:p>
                      <a:endParaRPr lang="en-US" dirty="0" smtClean="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smtClean="0"/>
                    </a:p>
                    <a:p>
                      <a:endParaRPr lang="en-US" dirty="0"/>
                    </a:p>
                  </a:txBody>
                  <a:tcPr marL="72319" marR="72319"/>
                </a:tc>
                <a:tc>
                  <a:txBody>
                    <a:bodyPr/>
                    <a:lstStyle/>
                    <a:p>
                      <a:endParaRPr lang="en-US" dirty="0"/>
                    </a:p>
                  </a:txBody>
                  <a:tcPr marL="72319" marR="72319"/>
                </a:tc>
              </a:tr>
            </a:tbl>
          </a:graphicData>
        </a:graphic>
      </p:graphicFrame>
      <p:sp>
        <p:nvSpPr>
          <p:cNvPr id="3" name="TextBox 2"/>
          <p:cNvSpPr txBox="1"/>
          <p:nvPr/>
        </p:nvSpPr>
        <p:spPr>
          <a:xfrm>
            <a:off x="441700" y="4167662"/>
            <a:ext cx="1003801" cy="369332"/>
          </a:xfrm>
          <a:prstGeom prst="rect">
            <a:avLst/>
          </a:prstGeom>
          <a:noFill/>
        </p:spPr>
        <p:txBody>
          <a:bodyPr wrap="none" rtlCol="0">
            <a:spAutoFit/>
          </a:bodyPr>
          <a:lstStyle/>
          <a:p>
            <a:r>
              <a:rPr lang="en-US" dirty="0" smtClean="0"/>
              <a:t>dictate</a:t>
            </a:r>
            <a:endParaRPr lang="en-US" dirty="0"/>
          </a:p>
        </p:txBody>
      </p:sp>
      <p:sp>
        <p:nvSpPr>
          <p:cNvPr id="6" name="TextBox 5"/>
          <p:cNvSpPr txBox="1"/>
          <p:nvPr/>
        </p:nvSpPr>
        <p:spPr>
          <a:xfrm>
            <a:off x="4682562" y="4207507"/>
            <a:ext cx="617477" cy="369332"/>
          </a:xfrm>
          <a:prstGeom prst="rect">
            <a:avLst/>
          </a:prstGeom>
          <a:noFill/>
        </p:spPr>
        <p:txBody>
          <a:bodyPr wrap="none" rtlCol="0">
            <a:spAutoFit/>
          </a:bodyPr>
          <a:lstStyle/>
          <a:p>
            <a:r>
              <a:rPr lang="en-US" dirty="0" smtClean="0"/>
              <a:t>dic</a:t>
            </a:r>
            <a:r>
              <a:rPr lang="en-US" dirty="0" smtClean="0"/>
              <a:t>t</a:t>
            </a:r>
            <a:endParaRPr lang="en-US" dirty="0"/>
          </a:p>
        </p:txBody>
      </p:sp>
      <p:sp>
        <p:nvSpPr>
          <p:cNvPr id="10" name="TextBox 9"/>
          <p:cNvSpPr txBox="1"/>
          <p:nvPr/>
        </p:nvSpPr>
        <p:spPr>
          <a:xfrm>
            <a:off x="5822470" y="3890663"/>
            <a:ext cx="1731564" cy="923330"/>
          </a:xfrm>
          <a:prstGeom prst="rect">
            <a:avLst/>
          </a:prstGeom>
          <a:noFill/>
        </p:spPr>
        <p:txBody>
          <a:bodyPr wrap="square" rtlCol="0">
            <a:spAutoFit/>
          </a:bodyPr>
          <a:lstStyle/>
          <a:p>
            <a:r>
              <a:rPr lang="en-US" dirty="0" smtClean="0"/>
              <a:t>To say with </a:t>
            </a:r>
          </a:p>
          <a:p>
            <a:r>
              <a:rPr lang="en-US" dirty="0" smtClean="0"/>
              <a:t>authority; give</a:t>
            </a:r>
            <a:r>
              <a:rPr lang="en-US" dirty="0"/>
              <a:t> </a:t>
            </a:r>
            <a:r>
              <a:rPr lang="en-US" dirty="0" smtClean="0"/>
              <a:t>an order</a:t>
            </a:r>
            <a:endParaRPr lang="en-US" dirty="0" smtClean="0"/>
          </a:p>
        </p:txBody>
      </p:sp>
      <p:sp>
        <p:nvSpPr>
          <p:cNvPr id="8" name="TextBox 7"/>
          <p:cNvSpPr txBox="1"/>
          <p:nvPr/>
        </p:nvSpPr>
        <p:spPr>
          <a:xfrm>
            <a:off x="3477930" y="4207507"/>
            <a:ext cx="570990" cy="369332"/>
          </a:xfrm>
          <a:prstGeom prst="rect">
            <a:avLst/>
          </a:prstGeom>
          <a:noFill/>
        </p:spPr>
        <p:txBody>
          <a:bodyPr wrap="none" rtlCol="0">
            <a:spAutoFit/>
          </a:bodyPr>
          <a:lstStyle/>
          <a:p>
            <a:r>
              <a:rPr lang="en-US" dirty="0" smtClean="0"/>
              <a:t>ate</a:t>
            </a:r>
            <a:endParaRPr lang="en-US" dirty="0"/>
          </a:p>
        </p:txBody>
      </p:sp>
    </p:spTree>
    <p:extLst>
      <p:ext uri="{BB962C8B-B14F-4D97-AF65-F5344CB8AC3E}">
        <p14:creationId xmlns:p14="http://schemas.microsoft.com/office/powerpoint/2010/main" val="820025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10" grpId="0"/>
      <p:bldP spid="8" grpId="0"/>
    </p:bldLst>
  </p:timing>
</p:sld>
</file>

<file path=ppt/theme/theme1.xml><?xml version="1.0" encoding="utf-8"?>
<a:theme xmlns:a="http://schemas.openxmlformats.org/drawingml/2006/main" name="Plaza">
  <a:themeElements>
    <a:clrScheme name="Plaza">
      <a:dk1>
        <a:sysClr val="windowText" lastClr="000000"/>
      </a:dk1>
      <a:lt1>
        <a:sysClr val="window" lastClr="FFFFFF"/>
      </a:lt1>
      <a:dk2>
        <a:srgbClr val="333333"/>
      </a:dk2>
      <a:lt2>
        <a:srgbClr val="CCCCCC"/>
      </a:lt2>
      <a:accent1>
        <a:srgbClr val="990000"/>
      </a:accent1>
      <a:accent2>
        <a:srgbClr val="580101"/>
      </a:accent2>
      <a:accent3>
        <a:srgbClr val="E94A00"/>
      </a:accent3>
      <a:accent4>
        <a:srgbClr val="EB8F00"/>
      </a:accent4>
      <a:accent5>
        <a:srgbClr val="A4A4A4"/>
      </a:accent5>
      <a:accent6>
        <a:srgbClr val="666666"/>
      </a:accent6>
      <a:hlink>
        <a:srgbClr val="D01010"/>
      </a:hlink>
      <a:folHlink>
        <a:srgbClr val="E6682E"/>
      </a:folHlink>
    </a:clrScheme>
    <a:fontScheme name="Plaza">
      <a:majorFont>
        <a:latin typeface="Century Gothic"/>
        <a:ea typeface=""/>
        <a:cs typeface=""/>
        <a:font script="Jpan" typeface="メイリオ"/>
        <a:font script="Hans" typeface="宋体"/>
        <a:font script="Hant" typeface="新細明體"/>
      </a:majorFont>
      <a:minorFont>
        <a:latin typeface="Century Gothic"/>
        <a:ea typeface=""/>
        <a:cs typeface=""/>
        <a:font script="Jpan" typeface="メイリオ"/>
        <a:font script="Hans" typeface="宋体"/>
        <a:font script="Hant" typeface="新細明體"/>
      </a:minorFont>
    </a:fontScheme>
    <a:fmtScheme name="Plaza">
      <a:fillStyleLst>
        <a:solidFill>
          <a:schemeClr val="phClr"/>
        </a:solidFill>
        <a:gradFill rotWithShape="1">
          <a:gsLst>
            <a:gs pos="0">
              <a:schemeClr val="phClr">
                <a:tint val="100000"/>
                <a:shade val="60000"/>
                <a:satMod val="135000"/>
              </a:schemeClr>
            </a:gs>
            <a:gs pos="100000">
              <a:schemeClr val="phClr">
                <a:tint val="100000"/>
                <a:shade val="100000"/>
                <a:satMod val="135000"/>
              </a:schemeClr>
            </a:gs>
          </a:gsLst>
          <a:lin ang="16200000" scaled="1"/>
        </a:gradFill>
        <a:gradFill rotWithShape="1">
          <a:gsLst>
            <a:gs pos="0">
              <a:schemeClr val="phClr">
                <a:shade val="70000"/>
                <a:satMod val="120000"/>
              </a:schemeClr>
            </a:gs>
            <a:gs pos="35000">
              <a:schemeClr val="phClr">
                <a:shade val="100000"/>
                <a:satMod val="150000"/>
              </a:schemeClr>
            </a:gs>
            <a:gs pos="70000">
              <a:schemeClr val="phClr">
                <a:tint val="100000"/>
                <a:shade val="100000"/>
                <a:satMod val="200000"/>
                <a:greenMod val="100000"/>
              </a:schemeClr>
            </a:gs>
            <a:gs pos="100000">
              <a:schemeClr val="phClr">
                <a:tint val="100000"/>
                <a:shade val="100000"/>
                <a:satMod val="250000"/>
                <a:greenMod val="100000"/>
              </a:schemeClr>
            </a:gs>
          </a:gsLst>
          <a:lin ang="162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innerShdw blurRad="190500" dist="63500" dir="5400000">
              <a:srgbClr val="FFFFFF">
                <a:alpha val="65000"/>
              </a:srgbClr>
            </a:innerShdw>
          </a:effectLst>
          <a:scene3d>
            <a:camera prst="orthographicFront">
              <a:rot lat="0" lon="0" rev="0"/>
            </a:camera>
            <a:lightRig rig="twoPt" dir="r">
              <a:rot lat="0" lon="0" rev="6000000"/>
            </a:lightRig>
          </a:scene3d>
          <a:sp3d prstMaterial="matte">
            <a:bevelT w="0" h="0" prst="relaxedInset"/>
          </a:sp3d>
        </a:effectStyle>
        <a:effectStyle>
          <a:effectLst>
            <a:innerShdw blurRad="50800" dist="25400" dir="13500000">
              <a:srgbClr val="FFFFFF">
                <a:alpha val="75000"/>
              </a:srgbClr>
            </a:innerShdw>
            <a:outerShdw blurRad="88900" dist="38100" dir="6600000" sx="101000" sy="101000" rotWithShape="0">
              <a:srgbClr val="000000">
                <a:alpha val="50000"/>
              </a:srgbClr>
            </a:outerShdw>
          </a:effectLst>
          <a:scene3d>
            <a:camera prst="perspectiveFront" fov="3000000"/>
            <a:lightRig rig="morning" dir="tl">
              <a:rot lat="0" lon="0" rev="1800000"/>
            </a:lightRig>
          </a:scene3d>
          <a:sp3d contourW="38100" prstMaterial="softEdge">
            <a:bevelT w="25400" h="38100"/>
            <a:contourClr>
              <a:schemeClr val="phClr">
                <a:tint val="6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Plaza.thmx</Template>
  <TotalTime>1568</TotalTime>
  <Words>753</Words>
  <Application>Microsoft Macintosh PowerPoint</Application>
  <PresentationFormat>On-screen Show (4:3)</PresentationFormat>
  <Paragraphs>159</Paragraphs>
  <Slides>17</Slides>
  <Notes>14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Calibri</vt:lpstr>
      <vt:lpstr>Century Gothic</vt:lpstr>
      <vt:lpstr>Wingdings 2</vt:lpstr>
      <vt:lpstr>Plaza</vt:lpstr>
      <vt:lpstr>Morphology Instruction</vt:lpstr>
      <vt:lpstr>What is a root? </vt:lpstr>
      <vt:lpstr>Review with LINCS</vt:lpstr>
      <vt:lpstr>PowerPoint Presentation</vt:lpstr>
      <vt:lpstr>PowerPoint Presentation</vt:lpstr>
      <vt:lpstr>      </vt:lpstr>
      <vt:lpstr>Add it to your personal dictionary</vt:lpstr>
      <vt:lpstr>PowerPoint Presentation</vt:lpstr>
      <vt:lpstr>Add it to your personal dictionary</vt:lpstr>
      <vt:lpstr> 1. The Pope's hands were raised in benediction.     </vt:lpstr>
      <vt:lpstr>Add it to your personal dictionary</vt:lpstr>
      <vt:lpstr>He issued an edict that none of his writings be destroyed.        </vt:lpstr>
      <vt:lpstr>Add it to your personal dictionary</vt:lpstr>
      <vt:lpstr>“Hitler Becomes the Dictator of Germany”         </vt:lpstr>
      <vt:lpstr>Add it to your personal dictionary</vt:lpstr>
      <vt:lpstr>She dared not contradict him.          </vt:lpstr>
      <vt:lpstr>Add it to your personal dictionary</vt:lpstr>
    </vt:vector>
  </TitlesOfParts>
  <Company/>
  <LinksUpToDate>false</LinksUpToDate>
  <SharedDoc>false</SharedDoc>
  <HyperlinksChanged>false</HyperlinksChanged>
  <AppVersion>15.0026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Root Word:  Bene</dc:title>
  <dc:creator>Lindsay Young</dc:creator>
  <cp:lastModifiedBy>Microsoft Office User</cp:lastModifiedBy>
  <cp:revision>97</cp:revision>
  <dcterms:created xsi:type="dcterms:W3CDTF">2015-12-04T18:26:39Z</dcterms:created>
  <dcterms:modified xsi:type="dcterms:W3CDTF">2017-07-15T03:23:53Z</dcterms:modified>
</cp:coreProperties>
</file>