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9"/>
  </p:notesMasterIdLst>
  <p:sldIdLst>
    <p:sldId id="346" r:id="rId2"/>
    <p:sldId id="332" r:id="rId3"/>
    <p:sldId id="358" r:id="rId4"/>
    <p:sldId id="415" r:id="rId5"/>
    <p:sldId id="416" r:id="rId6"/>
    <p:sldId id="258" r:id="rId7"/>
    <p:sldId id="335" r:id="rId8"/>
    <p:sldId id="334" r:id="rId9"/>
    <p:sldId id="370" r:id="rId10"/>
    <p:sldId id="389" r:id="rId11"/>
    <p:sldId id="390" r:id="rId12"/>
    <p:sldId id="338" r:id="rId13"/>
    <p:sldId id="349" r:id="rId14"/>
    <p:sldId id="340" r:id="rId15"/>
    <p:sldId id="351" r:id="rId16"/>
    <p:sldId id="352" r:id="rId17"/>
    <p:sldId id="353"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624"/>
    <p:restoredTop sz="94514"/>
  </p:normalViewPr>
  <p:slideViewPr>
    <p:cSldViewPr snapToGrid="0" snapToObjects="1">
      <p:cViewPr varScale="1">
        <p:scale>
          <a:sx n="104" d="100"/>
          <a:sy n="104" d="100"/>
        </p:scale>
        <p:origin x="600" y="19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3F0FB5-0FA7-9346-9D70-990359432435}" type="datetimeFigureOut">
              <a:rPr lang="en-US" smtClean="0"/>
              <a:t>7/14/17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38CA0C-3592-9944-9BF5-FDDD8785CA8C}" type="slidenum">
              <a:rPr lang="en-US" smtClean="0"/>
              <a:t>‹#›</a:t>
            </a:fld>
            <a:endParaRPr lang="en-US"/>
          </a:p>
        </p:txBody>
      </p:sp>
    </p:spTree>
    <p:extLst>
      <p:ext uri="{BB962C8B-B14F-4D97-AF65-F5344CB8AC3E}">
        <p14:creationId xmlns:p14="http://schemas.microsoft.com/office/powerpoint/2010/main" val="105161164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Have students open their flash drives.</a:t>
            </a:r>
          </a:p>
          <a:p>
            <a:r>
              <a:rPr lang="en-US" dirty="0" smtClean="0"/>
              <a:t>These</a:t>
            </a:r>
            <a:r>
              <a:rPr lang="en-US" baseline="0" dirty="0" smtClean="0"/>
              <a:t> slides would be taught over a number of days. They will probably take multiple weeks for students to complete since this is their first exposure to these concepts.</a:t>
            </a:r>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1</a:t>
            </a:fld>
            <a:endParaRPr lang="en-US"/>
          </a:p>
        </p:txBody>
      </p:sp>
    </p:spTree>
    <p:extLst>
      <p:ext uri="{BB962C8B-B14F-4D97-AF65-F5344CB8AC3E}">
        <p14:creationId xmlns:p14="http://schemas.microsoft.com/office/powerpoint/2010/main" val="19775977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Students</a:t>
            </a:r>
            <a:r>
              <a:rPr lang="en-US" baseline="0" dirty="0" smtClean="0"/>
              <a:t> make an inference about the definition. Teacher/aide monitor and correct as needed.  Have the students come up with the answers before answers appear.  Note:  You want them to try and create a fairly literal definition with root word and prefix.  </a:t>
            </a:r>
            <a:r>
              <a:rPr lang="en-US" b="1" baseline="0" dirty="0" smtClean="0"/>
              <a:t>Before they come up with a definition point out root word fact as factory and see if they can infer it means make. </a:t>
            </a:r>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15</a:t>
            </a:fld>
            <a:endParaRPr lang="en-US"/>
          </a:p>
        </p:txBody>
      </p:sp>
    </p:spTree>
    <p:extLst>
      <p:ext uri="{BB962C8B-B14F-4D97-AF65-F5344CB8AC3E}">
        <p14:creationId xmlns:p14="http://schemas.microsoft.com/office/powerpoint/2010/main" val="21105703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Students</a:t>
            </a:r>
            <a:r>
              <a:rPr lang="en-US" baseline="0" dirty="0" smtClean="0"/>
              <a:t> make an inference about the definition. Teacher/aide monitor and correct as needed.  Have the students come up with the answers before answers appear.  Note:  You want them to try and create a fairly literal definition with root word and prefix. </a:t>
            </a:r>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17</a:t>
            </a:fld>
            <a:endParaRPr lang="en-US"/>
          </a:p>
        </p:txBody>
      </p:sp>
    </p:spTree>
    <p:extLst>
      <p:ext uri="{BB962C8B-B14F-4D97-AF65-F5344CB8AC3E}">
        <p14:creationId xmlns:p14="http://schemas.microsoft.com/office/powerpoint/2010/main" val="2944873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Review</a:t>
            </a:r>
            <a:r>
              <a:rPr lang="en-US" baseline="0" dirty="0" smtClean="0"/>
              <a:t> options:  give students 1 minute and have them write down as many words with graph as they can, or ask someone to lead you through LINCS with graph (on next slide), and then go around the room asking each person to give one word that contains this root. </a:t>
            </a:r>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2</a:t>
            </a:fld>
            <a:endParaRPr lang="en-US"/>
          </a:p>
        </p:txBody>
      </p:sp>
    </p:spTree>
    <p:extLst>
      <p:ext uri="{BB962C8B-B14F-4D97-AF65-F5344CB8AC3E}">
        <p14:creationId xmlns:p14="http://schemas.microsoft.com/office/powerpoint/2010/main" val="42381037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Have</a:t>
            </a:r>
            <a:r>
              <a:rPr lang="en-US" baseline="0" dirty="0" smtClean="0"/>
              <a:t> ½ the class do sentence number 1 and ½ the class do sentence number 2.</a:t>
            </a:r>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6</a:t>
            </a:fld>
            <a:endParaRPr lang="en-US"/>
          </a:p>
        </p:txBody>
      </p:sp>
    </p:spTree>
    <p:extLst>
      <p:ext uri="{BB962C8B-B14F-4D97-AF65-F5344CB8AC3E}">
        <p14:creationId xmlns:p14="http://schemas.microsoft.com/office/powerpoint/2010/main" val="2079947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Students</a:t>
            </a:r>
            <a:r>
              <a:rPr lang="en-US" baseline="0" dirty="0" smtClean="0"/>
              <a:t> make an inference about the definition. Teacher/aide monitor and correct as needed.  Have the students come up with the answers before answers appear.  </a:t>
            </a:r>
            <a:r>
              <a:rPr lang="en-US" b="1" baseline="0" dirty="0" smtClean="0"/>
              <a:t>Have a brief conversation about how literal meaning “to lead away” doesn’t capture the essence (connotation) of the word. </a:t>
            </a:r>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7</a:t>
            </a:fld>
            <a:endParaRPr lang="en-US"/>
          </a:p>
        </p:txBody>
      </p:sp>
    </p:spTree>
    <p:extLst>
      <p:ext uri="{BB962C8B-B14F-4D97-AF65-F5344CB8AC3E}">
        <p14:creationId xmlns:p14="http://schemas.microsoft.com/office/powerpoint/2010/main" val="14276827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8</a:t>
            </a:fld>
            <a:endParaRPr lang="en-US"/>
          </a:p>
        </p:txBody>
      </p:sp>
    </p:spTree>
    <p:extLst>
      <p:ext uri="{BB962C8B-B14F-4D97-AF65-F5344CB8AC3E}">
        <p14:creationId xmlns:p14="http://schemas.microsoft.com/office/powerpoint/2010/main" val="16214135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Students</a:t>
            </a:r>
            <a:r>
              <a:rPr lang="en-US" baseline="0" dirty="0" smtClean="0"/>
              <a:t> make an inference about the definition. Teacher/aide monitor and correct as needed.  Have the students come up with the answers before answers appear.  </a:t>
            </a:r>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9</a:t>
            </a:fld>
            <a:endParaRPr lang="en-US"/>
          </a:p>
        </p:txBody>
      </p:sp>
    </p:spTree>
    <p:extLst>
      <p:ext uri="{BB962C8B-B14F-4D97-AF65-F5344CB8AC3E}">
        <p14:creationId xmlns:p14="http://schemas.microsoft.com/office/powerpoint/2010/main" val="17686544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10</a:t>
            </a:fld>
            <a:endParaRPr lang="en-US"/>
          </a:p>
        </p:txBody>
      </p:sp>
    </p:spTree>
    <p:extLst>
      <p:ext uri="{BB962C8B-B14F-4D97-AF65-F5344CB8AC3E}">
        <p14:creationId xmlns:p14="http://schemas.microsoft.com/office/powerpoint/2010/main" val="18529801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Students</a:t>
            </a:r>
            <a:r>
              <a:rPr lang="en-US" baseline="0" dirty="0" smtClean="0"/>
              <a:t> make an inference about the definition. Teacher/aide monitor and correct as needed.  Have the students come up with the answers before answers appear.  </a:t>
            </a:r>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11</a:t>
            </a:fld>
            <a:endParaRPr lang="en-US"/>
          </a:p>
        </p:txBody>
      </p:sp>
    </p:spTree>
    <p:extLst>
      <p:ext uri="{BB962C8B-B14F-4D97-AF65-F5344CB8AC3E}">
        <p14:creationId xmlns:p14="http://schemas.microsoft.com/office/powerpoint/2010/main" val="7817295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Students</a:t>
            </a:r>
            <a:r>
              <a:rPr lang="en-US" baseline="0" dirty="0" smtClean="0"/>
              <a:t> make an inference about the definition. Teacher/aide monitor and correct as needed.  Have the students come up with the answers before answers appear.  Note:  You want them to try and create a fairly literal definition with root word and prefix. </a:t>
            </a:r>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13</a:t>
            </a:fld>
            <a:endParaRPr lang="en-US"/>
          </a:p>
        </p:txBody>
      </p:sp>
    </p:spTree>
    <p:extLst>
      <p:ext uri="{BB962C8B-B14F-4D97-AF65-F5344CB8AC3E}">
        <p14:creationId xmlns:p14="http://schemas.microsoft.com/office/powerpoint/2010/main" val="11517834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3186953" y="268288"/>
            <a:ext cx="5669280" cy="3900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0" y="4208929"/>
            <a:ext cx="5458968" cy="10486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3200400" y="5257800"/>
            <a:ext cx="5458968" cy="621792"/>
          </a:xfrm>
        </p:spPr>
        <p:txBody>
          <a:bodyPr vert="horz" lIns="91440" tIns="45720" rIns="91440" bIns="45720" rtlCol="0">
            <a:normAutofit/>
          </a:bodyPr>
          <a:lstStyle>
            <a:lvl1pPr marL="0" indent="0" algn="l" defTabSz="914400" rtl="0" eaLnBrk="1" latinLnBrk="0" hangingPunct="1">
              <a:spcBef>
                <a:spcPts val="0"/>
              </a:spcBef>
              <a:buClr>
                <a:schemeClr val="accent1"/>
              </a:buClr>
              <a:buSzPct val="100000"/>
              <a:buFont typeface="Wingdings 2" pitchFamily="18" charset="2"/>
              <a:buNone/>
              <a:defRPr sz="16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0" y="390525"/>
            <a:ext cx="5504688" cy="365125"/>
          </a:xfrm>
        </p:spPr>
        <p:txBody>
          <a:bodyPr vert="horz" lIns="91440" tIns="45720" rIns="91440" bIns="45720" rtlCol="0" anchor="ctr"/>
          <a:lstStyle>
            <a:lvl1pPr marL="0" algn="r" defTabSz="914400" rtl="0" eaLnBrk="1" latinLnBrk="0" hangingPunct="1">
              <a:defRPr sz="2200" b="0" kern="1200" baseline="0">
                <a:solidFill>
                  <a:schemeClr val="bg1"/>
                </a:solidFill>
                <a:latin typeface="+mn-lt"/>
                <a:ea typeface="+mn-ea"/>
                <a:cs typeface="+mn-cs"/>
              </a:defRPr>
            </a:lvl1pPr>
          </a:lstStyle>
          <a:p>
            <a:fld id="{023E4242-BEA9-C043-89F5-AC8556CD250F}" type="datetimeFigureOut">
              <a:rPr lang="en-US" smtClean="0"/>
              <a:t>7/14/17</a:t>
            </a:fld>
            <a:endParaRPr lang="en-US"/>
          </a:p>
        </p:txBody>
      </p:sp>
      <p:sp>
        <p:nvSpPr>
          <p:cNvPr id="5" name="Footer Placeholder 4"/>
          <p:cNvSpPr>
            <a:spLocks noGrp="1"/>
          </p:cNvSpPr>
          <p:nvPr>
            <p:ph type="ftr" sz="quarter" idx="11"/>
          </p:nvPr>
        </p:nvSpPr>
        <p:spPr>
          <a:xfrm>
            <a:off x="3218688" y="6356350"/>
            <a:ext cx="4736592" cy="365125"/>
          </a:xfrm>
        </p:spPr>
        <p:txBody>
          <a:bodyPr vert="horz" lIns="91440" tIns="45720" rIns="91440" bIns="45720" rtlCol="0" anchor="ctr"/>
          <a:lstStyle>
            <a:lvl1pPr marL="0" algn="l" defTabSz="914400" rtl="0" eaLnBrk="1" latinLnBrk="0" hangingPunct="1">
              <a:defRPr sz="1100" b="1" kern="1200">
                <a:solidFill>
                  <a:schemeClr val="tx2">
                    <a:lumMod val="60000"/>
                    <a:lumOff val="40000"/>
                  </a:schemeClr>
                </a:solidFill>
                <a:latin typeface="+mn-lt"/>
                <a:ea typeface="+mn-ea"/>
                <a:cs typeface="+mn-cs"/>
              </a:defRPr>
            </a:lvl1pPr>
          </a:lstStyle>
          <a:p>
            <a:endParaRPr lang="en-US"/>
          </a:p>
        </p:txBody>
      </p:sp>
      <p:sp>
        <p:nvSpPr>
          <p:cNvPr id="6" name="Slide Number Placeholder 5"/>
          <p:cNvSpPr>
            <a:spLocks noGrp="1"/>
          </p:cNvSpPr>
          <p:nvPr>
            <p:ph type="sldNum" sz="quarter" idx="12"/>
          </p:nvPr>
        </p:nvSpPr>
        <p:spPr>
          <a:xfrm>
            <a:off x="8256494"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2C193328-F205-B244-9196-9FB44AAAF3C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023E4242-BEA9-C043-89F5-AC8556CD250F}" type="datetimeFigureOut">
              <a:rPr lang="en-US" smtClean="0"/>
              <a:t>7/14/17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93328-F205-B244-9196-9FB44AAAF3C9}"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Content Placeholder 2"/>
          <p:cNvSpPr>
            <a:spLocks noGrp="1"/>
          </p:cNvSpPr>
          <p:nvPr>
            <p:ph sz="half" idx="14"/>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023E4242-BEA9-C043-89F5-AC8556CD250F}" type="datetimeFigureOut">
              <a:rPr lang="en-US" smtClean="0"/>
              <a:t>7/14/17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93328-F205-B244-9196-9FB44AAAF3C9}"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4"/>
          </p:nvPr>
        </p:nvSpPr>
        <p:spPr>
          <a:xfrm>
            <a:off x="45720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2" name="Content Placeholder 2"/>
          <p:cNvSpPr>
            <a:spLocks noGrp="1"/>
          </p:cNvSpPr>
          <p:nvPr>
            <p:ph sz="half" idx="15"/>
          </p:nvPr>
        </p:nvSpPr>
        <p:spPr>
          <a:xfrm>
            <a:off x="45720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023E4242-BEA9-C043-89F5-AC8556CD250F}" type="datetimeFigureOut">
              <a:rPr lang="en-US" smtClean="0"/>
              <a:t>7/14/17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023E4242-BEA9-C043-89F5-AC8556CD250F}" type="datetimeFigureOut">
              <a:rPr lang="en-US" smtClean="0"/>
              <a:t>7/14/17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3" name="Content Placeholder 2"/>
          <p:cNvSpPr>
            <a:spLocks noGrp="1"/>
          </p:cNvSpPr>
          <p:nvPr>
            <p:ph idx="1"/>
          </p:nvPr>
        </p:nvSpPr>
        <p:spPr>
          <a:xfrm>
            <a:off x="4762052" y="990600"/>
            <a:ext cx="3566160" cy="51355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3E4242-BEA9-C043-89F5-AC8556CD250F}" type="datetimeFigureOut">
              <a:rPr lang="en-US" smtClean="0"/>
              <a:t>7/14/17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8" name="Rectangle 7"/>
          <p:cNvSpPr/>
          <p:nvPr/>
        </p:nvSpPr>
        <p:spPr>
          <a:xfrm>
            <a:off x="4746811" y="268288"/>
            <a:ext cx="4114800"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161365" y="6124014"/>
            <a:ext cx="1752600" cy="365125"/>
          </a:xfrm>
        </p:spPr>
        <p:txBody>
          <a:bodyPr/>
          <a:lstStyle>
            <a:lvl1pPr algn="l">
              <a:defRPr/>
            </a:lvl1pPr>
          </a:lstStyle>
          <a:p>
            <a:fld id="{023E4242-BEA9-C043-89F5-AC8556CD250F}" type="datetimeFigureOut">
              <a:rPr lang="en-US" smtClean="0"/>
              <a:t>7/14/17</a:t>
            </a:fld>
            <a:endParaRPr lang="en-US"/>
          </a:p>
        </p:txBody>
      </p:sp>
      <p:sp>
        <p:nvSpPr>
          <p:cNvPr id="6" name="Footer Placeholder 5"/>
          <p:cNvSpPr>
            <a:spLocks noGrp="1"/>
          </p:cNvSpPr>
          <p:nvPr>
            <p:ph type="ftr" sz="quarter" idx="11"/>
          </p:nvPr>
        </p:nvSpPr>
        <p:spPr>
          <a:xfrm>
            <a:off x="174812" y="6356350"/>
            <a:ext cx="3863788" cy="365125"/>
          </a:xfrm>
        </p:spPr>
        <p:txBody>
          <a:bodyPr/>
          <a:lstStyle/>
          <a:p>
            <a:endParaRPr lang="en-US"/>
          </a:p>
        </p:txBody>
      </p:sp>
      <p:sp>
        <p:nvSpPr>
          <p:cNvPr id="7" name="Slide Number Placeholder 6"/>
          <p:cNvSpPr>
            <a:spLocks noGrp="1"/>
          </p:cNvSpPr>
          <p:nvPr>
            <p:ph type="sldNum" sz="quarter" idx="12"/>
          </p:nvPr>
        </p:nvSpPr>
        <p:spPr/>
        <p:txBody>
          <a:bodyPr/>
          <a:lstStyle/>
          <a:p>
            <a:fld id="{2C193328-F205-B244-9196-9FB44AAAF3C9}" type="slidenum">
              <a:rPr lang="en-US" smtClean="0"/>
              <a:t>‹#›</a:t>
            </a:fld>
            <a:endParaRPr lang="en-US"/>
          </a:p>
        </p:txBody>
      </p:sp>
      <p:sp>
        <p:nvSpPr>
          <p:cNvPr id="10" name="Picture Placeholder 9"/>
          <p:cNvSpPr>
            <a:spLocks noGrp="1"/>
          </p:cNvSpPr>
          <p:nvPr>
            <p:ph type="pic" sz="quarter" idx="13"/>
          </p:nvPr>
        </p:nvSpPr>
        <p:spPr>
          <a:xfrm>
            <a:off x="4760258" y="990600"/>
            <a:ext cx="4096512" cy="5611813"/>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8" name="Rectangle 7"/>
          <p:cNvSpPr/>
          <p:nvPr/>
        </p:nvSpPr>
        <p:spPr>
          <a:xfrm>
            <a:off x="7216775" y="268288"/>
            <a:ext cx="1639457"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6858000"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3E4242-BEA9-C043-89F5-AC8556CD250F}" type="datetimeFigureOut">
              <a:rPr lang="en-US" smtClean="0"/>
              <a:t>7/14/17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4 Pictures with Caption">
    <p:spTree>
      <p:nvGrpSpPr>
        <p:cNvPr id="1" name=""/>
        <p:cNvGrpSpPr/>
        <p:nvPr/>
      </p:nvGrpSpPr>
      <p:grpSpPr>
        <a:xfrm>
          <a:off x="0" y="0"/>
          <a:ext cx="0" cy="0"/>
          <a:chOff x="0" y="0"/>
          <a:chExt cx="0" cy="0"/>
        </a:xfrm>
      </p:grpSpPr>
      <p:sp>
        <p:nvSpPr>
          <p:cNvPr id="8" name="Rectangle 7"/>
          <p:cNvSpPr/>
          <p:nvPr/>
        </p:nvSpPr>
        <p:spPr>
          <a:xfrm>
            <a:off x="8135471" y="268288"/>
            <a:ext cx="720761"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3006726"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3E4242-BEA9-C043-89F5-AC8556CD250F}" type="datetimeFigureOut">
              <a:rPr lang="en-US" smtClean="0"/>
              <a:t>7/14/17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93328-F205-B244-9196-9FB44AAAF3C9}" type="slidenum">
              <a:rPr lang="en-US" smtClean="0"/>
              <a:t>‹#›</a:t>
            </a:fld>
            <a:endParaRPr lang="en-US"/>
          </a:p>
        </p:txBody>
      </p:sp>
      <p:sp>
        <p:nvSpPr>
          <p:cNvPr id="10" name="Picture Placeholder 2"/>
          <p:cNvSpPr>
            <a:spLocks noGrp="1"/>
          </p:cNvSpPr>
          <p:nvPr>
            <p:ph type="pic" idx="13"/>
          </p:nvPr>
        </p:nvSpPr>
        <p:spPr>
          <a:xfrm>
            <a:off x="3352800" y="268288"/>
            <a:ext cx="47019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1" name="Picture Placeholder 2"/>
          <p:cNvSpPr>
            <a:spLocks noGrp="1"/>
          </p:cNvSpPr>
          <p:nvPr>
            <p:ph type="pic" idx="14"/>
          </p:nvPr>
        </p:nvSpPr>
        <p:spPr>
          <a:xfrm>
            <a:off x="33528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2" name="Picture Placeholder 2"/>
          <p:cNvSpPr>
            <a:spLocks noGrp="1"/>
          </p:cNvSpPr>
          <p:nvPr>
            <p:ph type="pic" idx="15"/>
          </p:nvPr>
        </p:nvSpPr>
        <p:spPr>
          <a:xfrm>
            <a:off x="57505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023E4242-BEA9-C043-89F5-AC8556CD250F}" type="datetimeFigureOut">
              <a:rPr lang="en-US" smtClean="0"/>
              <a:t>7/14/17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543799" y="1035424"/>
            <a:ext cx="1322295" cy="5090739"/>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1035424"/>
            <a:ext cx="6019800" cy="5109789"/>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023E4242-BEA9-C043-89F5-AC8556CD250F}" type="datetimeFigureOut">
              <a:rPr lang="en-US" smtClean="0"/>
              <a:t>7/14/17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023E4242-BEA9-C043-89F5-AC8556CD250F}" type="datetimeFigureOut">
              <a:rPr lang="en-US" smtClean="0"/>
              <a:t>7/14/17</a:t>
            </a:fld>
            <a:endParaRPr lang="en-US"/>
          </a:p>
        </p:txBody>
      </p:sp>
      <p:sp>
        <p:nvSpPr>
          <p:cNvPr id="5" name="Footer Placeholder 4"/>
          <p:cNvSpPr>
            <a:spLocks noGrp="1"/>
          </p:cNvSpPr>
          <p:nvPr>
            <p:ph type="ftr" sz="quarter" idx="11"/>
          </p:nvPr>
        </p:nvSpPr>
        <p:spPr/>
        <p:txBody>
          <a:bodyPr/>
          <a:lstStyle/>
          <a:p>
            <a:endParaRPr lang="en-US"/>
          </a:p>
        </p:txBody>
      </p:sp>
      <p:pic>
        <p:nvPicPr>
          <p:cNvPr id="8" name="Picture 7" descr="unspecified-1.png"/>
          <p:cNvPicPr>
            <a:picLocks noChangeAspect="1"/>
          </p:cNvPicPr>
          <p:nvPr userDrawn="1"/>
        </p:nvPicPr>
        <p:blipFill rotWithShape="1">
          <a:blip r:embed="rId2">
            <a:extLst>
              <a:ext uri="{28A0092B-C50C-407E-A947-70E740481C1C}">
                <a14:useLocalDpi xmlns:a14="http://schemas.microsoft.com/office/drawing/2010/main" val="0"/>
              </a:ext>
            </a:extLst>
          </a:blip>
          <a:srcRect l="16668" r="17535"/>
          <a:stretch/>
        </p:blipFill>
        <p:spPr>
          <a:xfrm>
            <a:off x="7333343" y="605195"/>
            <a:ext cx="1429657" cy="95016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7" name="Rectangle 6"/>
          <p:cNvSpPr/>
          <p:nvPr/>
        </p:nvSpPr>
        <p:spPr>
          <a:xfrm>
            <a:off x="3186953" y="268288"/>
            <a:ext cx="5669280" cy="2560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399" y="4171950"/>
            <a:ext cx="5457919" cy="1085850"/>
          </a:xfrm>
        </p:spPr>
        <p:txBody>
          <a:bodyPr>
            <a:normAutofit/>
          </a:bodyPr>
          <a:lstStyle>
            <a:lvl1pPr>
              <a:defRPr sz="4600"/>
            </a:lvl1pPr>
          </a:lstStyle>
          <a:p>
            <a:r>
              <a:rPr lang="en-US" smtClean="0"/>
              <a:t>Click to edit Master title style</a:t>
            </a:r>
            <a:endParaRPr/>
          </a:p>
        </p:txBody>
      </p:sp>
      <p:sp>
        <p:nvSpPr>
          <p:cNvPr id="3" name="Subtitle 2"/>
          <p:cNvSpPr>
            <a:spLocks noGrp="1"/>
          </p:cNvSpPr>
          <p:nvPr>
            <p:ph type="subTitle" idx="1"/>
          </p:nvPr>
        </p:nvSpPr>
        <p:spPr>
          <a:xfrm>
            <a:off x="3200401" y="5257799"/>
            <a:ext cx="5457918"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0" y="389965"/>
            <a:ext cx="5499847" cy="365125"/>
          </a:xfrm>
        </p:spPr>
        <p:txBody>
          <a:bodyPr/>
          <a:lstStyle>
            <a:lvl1pPr>
              <a:defRPr sz="2200" b="0" baseline="0">
                <a:solidFill>
                  <a:schemeClr val="bg1"/>
                </a:solidFill>
              </a:defRPr>
            </a:lvl1pPr>
          </a:lstStyle>
          <a:p>
            <a:fld id="{023E4242-BEA9-C043-89F5-AC8556CD250F}" type="datetimeFigureOut">
              <a:rPr lang="en-US" smtClean="0"/>
              <a:t>7/14/17</a:t>
            </a:fld>
            <a:endParaRPr lang="en-US"/>
          </a:p>
        </p:txBody>
      </p:sp>
      <p:sp>
        <p:nvSpPr>
          <p:cNvPr id="5" name="Footer Placeholder 4"/>
          <p:cNvSpPr>
            <a:spLocks noGrp="1"/>
          </p:cNvSpPr>
          <p:nvPr>
            <p:ph type="ftr" sz="quarter" idx="11"/>
          </p:nvPr>
        </p:nvSpPr>
        <p:spPr>
          <a:xfrm>
            <a:off x="3213847" y="6356350"/>
            <a:ext cx="4734112" cy="365125"/>
          </a:xfrm>
        </p:spPr>
        <p:txBody>
          <a:bodyPr/>
          <a:lstStyle/>
          <a:p>
            <a:endParaRPr lang="en-US"/>
          </a:p>
        </p:txBody>
      </p:sp>
      <p:sp>
        <p:nvSpPr>
          <p:cNvPr id="6" name="Slide Number Placeholder 5"/>
          <p:cNvSpPr>
            <a:spLocks noGrp="1"/>
          </p:cNvSpPr>
          <p:nvPr>
            <p:ph type="sldNum" sz="quarter" idx="12"/>
          </p:nvPr>
        </p:nvSpPr>
        <p:spPr>
          <a:xfrm>
            <a:off x="8265459"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2C193328-F205-B244-9196-9FB44AAAF3C9}" type="slidenum">
              <a:rPr lang="en-US" smtClean="0"/>
              <a:t>‹#›</a:t>
            </a:fld>
            <a:endParaRPr lang="en-US"/>
          </a:p>
        </p:txBody>
      </p:sp>
      <p:sp>
        <p:nvSpPr>
          <p:cNvPr id="9" name="Picture Placeholder 8"/>
          <p:cNvSpPr>
            <a:spLocks noGrp="1"/>
          </p:cNvSpPr>
          <p:nvPr>
            <p:ph type="pic" sz="quarter" idx="13"/>
          </p:nvPr>
        </p:nvSpPr>
        <p:spPr>
          <a:xfrm>
            <a:off x="3200400" y="2877671"/>
            <a:ext cx="5646867" cy="1280160"/>
          </a:xfrm>
        </p:spPr>
        <p:txBody>
          <a:bodyPr/>
          <a:lstStyle>
            <a:lvl1pPr>
              <a:buNone/>
              <a:defRPr/>
            </a:lvl1pPr>
          </a:lstStyle>
          <a:p>
            <a:r>
              <a:rPr lang="en-US" smtClean="0"/>
              <a:t>Drag picture to placeholder or click icon to add</a:t>
            </a:r>
            <a:endParaRPr/>
          </a:p>
        </p:txBody>
      </p:sp>
      <p:sp>
        <p:nvSpPr>
          <p:cNvPr id="10" name="Rectangle 9"/>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Content, and Picture">
    <p:spTree>
      <p:nvGrpSpPr>
        <p:cNvPr id="1" name=""/>
        <p:cNvGrpSpPr/>
        <p:nvPr/>
      </p:nvGrpSpPr>
      <p:grpSpPr>
        <a:xfrm>
          <a:off x="0" y="0"/>
          <a:ext cx="0" cy="0"/>
          <a:chOff x="0" y="0"/>
          <a:chExt cx="0" cy="0"/>
        </a:xfrm>
      </p:grpSpPr>
      <p:sp>
        <p:nvSpPr>
          <p:cNvPr id="7" name="Rectangle 6"/>
          <p:cNvSpPr/>
          <p:nvPr/>
        </p:nvSpPr>
        <p:spPr>
          <a:xfrm>
            <a:off x="269875"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178423" y="914400"/>
            <a:ext cx="6508377" cy="1143000"/>
          </a:xfrm>
        </p:spPr>
        <p:txBody>
          <a:bodyPr/>
          <a:lstStyle/>
          <a:p>
            <a:r>
              <a:rPr lang="en-US" smtClean="0"/>
              <a:t>Click to edit Master title style</a:t>
            </a:r>
            <a:endParaRPr/>
          </a:p>
        </p:txBody>
      </p:sp>
      <p:sp>
        <p:nvSpPr>
          <p:cNvPr id="3" name="Content Placeholder 2"/>
          <p:cNvSpPr>
            <a:spLocks noGrp="1"/>
          </p:cNvSpPr>
          <p:nvPr>
            <p:ph idx="1"/>
          </p:nvPr>
        </p:nvSpPr>
        <p:spPr>
          <a:xfrm>
            <a:off x="2178423" y="2209800"/>
            <a:ext cx="6508377" cy="3916363"/>
          </a:xfrm>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023E4242-BEA9-C043-89F5-AC8556CD250F}" type="datetimeFigureOut">
              <a:rPr lang="en-US" smtClean="0"/>
              <a:t>7/14/17</a:t>
            </a:fld>
            <a:endParaRPr lang="en-US"/>
          </a:p>
        </p:txBody>
      </p:sp>
      <p:sp>
        <p:nvSpPr>
          <p:cNvPr id="5" name="Footer Placeholder 4"/>
          <p:cNvSpPr>
            <a:spLocks noGrp="1"/>
          </p:cNvSpPr>
          <p:nvPr>
            <p:ph type="ftr" sz="quarter" idx="11"/>
          </p:nvPr>
        </p:nvSpPr>
        <p:spPr>
          <a:xfrm>
            <a:off x="2178423" y="6356350"/>
            <a:ext cx="4926852" cy="365125"/>
          </a:xfrm>
        </p:spPr>
        <p:txBody>
          <a:bodyPr/>
          <a:lstStyle/>
          <a:p>
            <a:endParaRPr lang="en-US"/>
          </a:p>
        </p:txBody>
      </p:sp>
      <p:sp>
        <p:nvSpPr>
          <p:cNvPr id="6" name="Slide Number Placeholder 5"/>
          <p:cNvSpPr>
            <a:spLocks noGrp="1"/>
          </p:cNvSpPr>
          <p:nvPr>
            <p:ph type="sldNum" sz="quarter" idx="12"/>
          </p:nvPr>
        </p:nvSpPr>
        <p:spPr>
          <a:xfrm>
            <a:off x="331694" y="361016"/>
            <a:ext cx="506506" cy="365125"/>
          </a:xfrm>
        </p:spPr>
        <p:txBody>
          <a:bodyPr/>
          <a:lstStyle/>
          <a:p>
            <a:fld id="{2C193328-F205-B244-9196-9FB44AAAF3C9}" type="slidenum">
              <a:rPr lang="en-US" smtClean="0"/>
              <a:t>‹#›</a:t>
            </a:fld>
            <a:endParaRPr lang="en-US"/>
          </a:p>
        </p:txBody>
      </p:sp>
      <p:sp>
        <p:nvSpPr>
          <p:cNvPr id="9" name="Picture Placeholder 8"/>
          <p:cNvSpPr>
            <a:spLocks noGrp="1"/>
          </p:cNvSpPr>
          <p:nvPr>
            <p:ph type="pic" sz="quarter" idx="13"/>
          </p:nvPr>
        </p:nvSpPr>
        <p:spPr>
          <a:xfrm>
            <a:off x="269875" y="1976718"/>
            <a:ext cx="1645920" cy="4625788"/>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7758952" y="268288"/>
            <a:ext cx="1099073" cy="635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09801" y="3429000"/>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2209801"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562600" y="6356350"/>
            <a:ext cx="1622612" cy="365125"/>
          </a:xfrm>
        </p:spPr>
        <p:txBody>
          <a:bodyPr/>
          <a:lstStyle/>
          <a:p>
            <a:fld id="{023E4242-BEA9-C043-89F5-AC8556CD250F}" type="datetimeFigureOut">
              <a:rPr lang="en-US" smtClean="0"/>
              <a:t>7/14/17</a:t>
            </a:fld>
            <a:endParaRPr lang="en-US"/>
          </a:p>
        </p:txBody>
      </p:sp>
      <p:sp>
        <p:nvSpPr>
          <p:cNvPr id="5" name="Footer Placeholder 4"/>
          <p:cNvSpPr>
            <a:spLocks noGrp="1"/>
          </p:cNvSpPr>
          <p:nvPr>
            <p:ph type="ftr" sz="quarter" idx="11"/>
          </p:nvPr>
        </p:nvSpPr>
        <p:spPr>
          <a:xfrm>
            <a:off x="174812" y="6356350"/>
            <a:ext cx="5311588" cy="365125"/>
          </a:xfrm>
        </p:spPr>
        <p:txBody>
          <a:bodyPr/>
          <a:lstStyle/>
          <a:p>
            <a:endParaRPr lang="en-US"/>
          </a:p>
        </p:txBody>
      </p:sp>
      <p:sp>
        <p:nvSpPr>
          <p:cNvPr id="6" name="Slide Number Placeholder 5"/>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7" name="Rectangle 6"/>
          <p:cNvSpPr/>
          <p:nvPr/>
        </p:nvSpPr>
        <p:spPr>
          <a:xfrm>
            <a:off x="269875" y="4773706"/>
            <a:ext cx="2971800" cy="1844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720354" y="3429001"/>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3720354"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351212" y="6104965"/>
            <a:ext cx="506506" cy="365125"/>
          </a:xfrm>
        </p:spPr>
        <p:txBody>
          <a:bodyPr/>
          <a:lstStyle/>
          <a:p>
            <a:fld id="{2C193328-F205-B244-9196-9FB44AAAF3C9}" type="slidenum">
              <a:rPr lang="en-US" smtClean="0"/>
              <a:t>‹#›</a:t>
            </a:fld>
            <a:endParaRPr lang="en-US"/>
          </a:p>
        </p:txBody>
      </p:sp>
      <p:sp>
        <p:nvSpPr>
          <p:cNvPr id="9" name="Picture Placeholder 8"/>
          <p:cNvSpPr>
            <a:spLocks noGrp="1"/>
          </p:cNvSpPr>
          <p:nvPr>
            <p:ph type="pic" sz="quarter" idx="13"/>
          </p:nvPr>
        </p:nvSpPr>
        <p:spPr>
          <a:xfrm>
            <a:off x="269874" y="268288"/>
            <a:ext cx="2971800" cy="4438650"/>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28244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023E4242-BEA9-C043-89F5-AC8556CD250F}" type="datetimeFigureOut">
              <a:rPr lang="en-US" smtClean="0"/>
              <a:t>7/14/17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88352" cy="1143000"/>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457200"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279391"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279391"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023E4242-BEA9-C043-89F5-AC8556CD250F}" type="datetimeFigureOut">
              <a:rPr lang="en-US" smtClean="0"/>
              <a:t>7/14/17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199"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023E4242-BEA9-C043-89F5-AC8556CD250F}" type="datetimeFigureOut">
              <a:rPr lang="en-US" smtClean="0"/>
              <a:t>7/14/17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93328-F205-B244-9196-9FB44AAAF3C9}" type="slidenum">
              <a:rPr lang="en-US" smtClean="0"/>
              <a:t>‹#›</a:t>
            </a:fld>
            <a:endParaRPr lang="en-US"/>
          </a:p>
        </p:txBody>
      </p:sp>
      <p:sp>
        <p:nvSpPr>
          <p:cNvPr id="9" name="Content Placeholder 2"/>
          <p:cNvSpPr>
            <a:spLocks noGrp="1"/>
          </p:cNvSpPr>
          <p:nvPr>
            <p:ph sz="half" idx="13"/>
          </p:nvPr>
        </p:nvSpPr>
        <p:spPr>
          <a:xfrm>
            <a:off x="457199"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914400"/>
            <a:ext cx="6508377" cy="1143000"/>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457199" y="2209800"/>
            <a:ext cx="6508377" cy="39163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7198659" y="6356350"/>
            <a:ext cx="1752600" cy="365125"/>
          </a:xfrm>
          <a:prstGeom prst="rect">
            <a:avLst/>
          </a:prstGeom>
        </p:spPr>
        <p:txBody>
          <a:bodyPr vert="horz" lIns="91440" tIns="45720" rIns="91440" bIns="45720" rtlCol="0" anchor="ctr"/>
          <a:lstStyle>
            <a:lvl1pPr algn="r">
              <a:defRPr sz="1100" b="1">
                <a:solidFill>
                  <a:schemeClr val="tx2">
                    <a:lumMod val="60000"/>
                    <a:lumOff val="40000"/>
                  </a:schemeClr>
                </a:solidFill>
              </a:defRPr>
            </a:lvl1pPr>
          </a:lstStyle>
          <a:p>
            <a:fld id="{023E4242-BEA9-C043-89F5-AC8556CD250F}" type="datetimeFigureOut">
              <a:rPr lang="en-US" smtClean="0"/>
              <a:t>7/14/17</a:t>
            </a:fld>
            <a:endParaRPr lang="en-US"/>
          </a:p>
        </p:txBody>
      </p:sp>
      <p:sp>
        <p:nvSpPr>
          <p:cNvPr id="5" name="Footer Placeholder 4"/>
          <p:cNvSpPr>
            <a:spLocks noGrp="1"/>
          </p:cNvSpPr>
          <p:nvPr>
            <p:ph type="ftr" sz="quarter" idx="3"/>
          </p:nvPr>
        </p:nvSpPr>
        <p:spPr>
          <a:xfrm>
            <a:off x="174812" y="6356350"/>
            <a:ext cx="6007100" cy="365125"/>
          </a:xfrm>
          <a:prstGeom prst="rect">
            <a:avLst/>
          </a:prstGeom>
        </p:spPr>
        <p:txBody>
          <a:bodyPr vert="horz" lIns="91440" tIns="45720" rIns="91440" bIns="45720" rtlCol="0" anchor="ctr"/>
          <a:lstStyle>
            <a:lvl1pPr algn="l">
              <a:defRPr sz="1100" b="1">
                <a:solidFill>
                  <a:schemeClr val="tx2">
                    <a:lumMod val="60000"/>
                    <a:lumOff val="40000"/>
                  </a:schemeClr>
                </a:solidFill>
              </a:defRPr>
            </a:lvl1pPr>
          </a:lstStyle>
          <a:p>
            <a:endParaRPr lang="en-US"/>
          </a:p>
        </p:txBody>
      </p:sp>
      <p:sp>
        <p:nvSpPr>
          <p:cNvPr id="6" name="Slide Number Placeholder 5"/>
          <p:cNvSpPr>
            <a:spLocks noGrp="1"/>
          </p:cNvSpPr>
          <p:nvPr>
            <p:ph type="sldNum" sz="quarter" idx="4"/>
          </p:nvPr>
        </p:nvSpPr>
        <p:spPr>
          <a:xfrm>
            <a:off x="8256494" y="361016"/>
            <a:ext cx="506506" cy="365125"/>
          </a:xfrm>
          <a:prstGeom prst="rect">
            <a:avLst/>
          </a:prstGeom>
        </p:spPr>
        <p:txBody>
          <a:bodyPr vert="horz" lIns="91440" tIns="45720" rIns="91440" bIns="45720" rtlCol="0" anchor="ctr"/>
          <a:lstStyle>
            <a:lvl1pPr algn="r">
              <a:defRPr sz="2200" b="1">
                <a:solidFill>
                  <a:schemeClr val="bg1"/>
                </a:solidFill>
              </a:defRPr>
            </a:lvl1pPr>
          </a:lstStyle>
          <a:p>
            <a:fld id="{2C193328-F205-B244-9196-9FB44AAAF3C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txStyles>
    <p:titleStyle>
      <a:lvl1pPr algn="l" defTabSz="914400" rtl="0" eaLnBrk="1" latinLnBrk="0" hangingPunct="1">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32933" y="4208929"/>
            <a:ext cx="7626435" cy="1048684"/>
          </a:xfrm>
        </p:spPr>
        <p:txBody>
          <a:bodyPr>
            <a:normAutofit/>
          </a:bodyPr>
          <a:lstStyle/>
          <a:p>
            <a:r>
              <a:rPr lang="en-US" dirty="0" smtClean="0"/>
              <a:t>Morphology Instruction</a:t>
            </a:r>
            <a:endParaRPr lang="en-US" dirty="0"/>
          </a:p>
        </p:txBody>
      </p:sp>
      <p:sp>
        <p:nvSpPr>
          <p:cNvPr id="3" name="Subtitle 2"/>
          <p:cNvSpPr>
            <a:spLocks noGrp="1"/>
          </p:cNvSpPr>
          <p:nvPr>
            <p:ph type="subTitle" idx="1"/>
          </p:nvPr>
        </p:nvSpPr>
        <p:spPr>
          <a:xfrm>
            <a:off x="1032933" y="5257800"/>
            <a:ext cx="7626435" cy="621792"/>
          </a:xfrm>
        </p:spPr>
        <p:txBody>
          <a:bodyPr>
            <a:noAutofit/>
          </a:bodyPr>
          <a:lstStyle/>
          <a:p>
            <a:pPr algn="ctr"/>
            <a:r>
              <a:rPr lang="en-US" sz="3600" i="1" dirty="0"/>
              <a:t>p</a:t>
            </a:r>
            <a:r>
              <a:rPr lang="en-US" sz="3600" i="1" dirty="0" smtClean="0"/>
              <a:t>rim/prime</a:t>
            </a:r>
            <a:endParaRPr lang="en-US" sz="3600" i="1" dirty="0"/>
          </a:p>
        </p:txBody>
      </p:sp>
      <p:pic>
        <p:nvPicPr>
          <p:cNvPr id="4" name="Picture 3" descr="unspecified-1.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91464" y="1218036"/>
            <a:ext cx="4724400" cy="2065942"/>
          </a:xfrm>
          <a:prstGeom prst="rect">
            <a:avLst/>
          </a:prstGeom>
        </p:spPr>
      </p:pic>
    </p:spTree>
    <p:extLst>
      <p:ext uri="{BB962C8B-B14F-4D97-AF65-F5344CB8AC3E}">
        <p14:creationId xmlns:p14="http://schemas.microsoft.com/office/powerpoint/2010/main" val="12218174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008165"/>
            <a:ext cx="7450667" cy="1735227"/>
          </a:xfrm>
        </p:spPr>
        <p:txBody>
          <a:bodyPr>
            <a:noAutofit/>
          </a:bodyPr>
          <a:lstStyle/>
          <a:p>
            <a:pPr marL="514350" indent="-514350"/>
            <a:r>
              <a:rPr lang="en-US" sz="2800" dirty="0" smtClean="0"/>
              <a:t>	</a:t>
            </a:r>
            <a:r>
              <a:rPr lang="en-US" sz="2800" dirty="0" smtClean="0">
                <a:solidFill>
                  <a:srgbClr val="002060"/>
                </a:solidFill>
              </a:rPr>
              <a:t>1. </a:t>
            </a:r>
            <a:r>
              <a:rPr lang="en-US" sz="3200" dirty="0" smtClean="0">
                <a:solidFill>
                  <a:srgbClr val="002060"/>
                </a:solidFill>
              </a:rPr>
              <a:t>Primitive </a:t>
            </a:r>
            <a:r>
              <a:rPr lang="en-US" sz="3200" dirty="0">
                <a:solidFill>
                  <a:srgbClr val="002060"/>
                </a:solidFill>
              </a:rPr>
              <a:t>humans needed to be able to react like this to escape from dangerous animals.</a:t>
            </a:r>
            <a:r>
              <a:rPr lang="en-US" sz="3200" dirty="0"/>
              <a:t/>
            </a:r>
            <a:br>
              <a:rPr lang="en-US" sz="3200" dirty="0"/>
            </a:br>
            <a:r>
              <a:rPr lang="en-US" sz="3200" dirty="0">
                <a:solidFill>
                  <a:srgbClr val="002060"/>
                </a:solidFill>
              </a:rPr>
              <a:t/>
            </a:r>
            <a:br>
              <a:rPr lang="en-US" sz="3200" dirty="0">
                <a:solidFill>
                  <a:srgbClr val="002060"/>
                </a:solidFill>
              </a:rPr>
            </a:br>
            <a:r>
              <a:rPr lang="en-US" sz="2800" dirty="0"/>
              <a:t/>
            </a:r>
            <a:br>
              <a:rPr lang="en-US" sz="2800" dirty="0"/>
            </a:br>
            <a:endParaRPr lang="en-US" sz="2800" dirty="0">
              <a:solidFill>
                <a:srgbClr val="002060"/>
              </a:solidFill>
            </a:endParaRPr>
          </a:p>
        </p:txBody>
      </p:sp>
      <p:sp>
        <p:nvSpPr>
          <p:cNvPr id="3" name="Content Placeholder 2"/>
          <p:cNvSpPr>
            <a:spLocks noGrp="1"/>
          </p:cNvSpPr>
          <p:nvPr>
            <p:ph idx="1"/>
          </p:nvPr>
        </p:nvSpPr>
        <p:spPr>
          <a:xfrm>
            <a:off x="340822" y="2875778"/>
            <a:ext cx="8582296" cy="2978014"/>
          </a:xfrm>
        </p:spPr>
        <p:txBody>
          <a:bodyPr>
            <a:normAutofit fontScale="55000" lnSpcReduction="20000"/>
          </a:bodyPr>
          <a:lstStyle/>
          <a:p>
            <a:pPr marL="514350" indent="-514350">
              <a:buAutoNum type="alphaLcPeriod"/>
            </a:pPr>
            <a:endParaRPr lang="en-US" dirty="0" smtClean="0"/>
          </a:p>
          <a:p>
            <a:pPr marL="0" indent="0">
              <a:buNone/>
            </a:pPr>
            <a:endParaRPr lang="en-US" dirty="0"/>
          </a:p>
          <a:p>
            <a:pPr marL="514350" indent="-514350">
              <a:buAutoNum type="alphaLcPeriod"/>
            </a:pPr>
            <a:r>
              <a:rPr lang="en-US" sz="5100" dirty="0" smtClean="0"/>
              <a:t>Do you recognize the root? (whiteboard)</a:t>
            </a:r>
          </a:p>
          <a:p>
            <a:pPr marL="514350" indent="-514350">
              <a:buAutoNum type="alphaLcPeriod"/>
            </a:pPr>
            <a:r>
              <a:rPr lang="en-US" sz="5100" dirty="0" smtClean="0"/>
              <a:t>Try out the meaning of the root in the sentence.</a:t>
            </a:r>
          </a:p>
          <a:p>
            <a:pPr marL="514350" indent="-514350">
              <a:buAutoNum type="alphaLcPeriod"/>
            </a:pPr>
            <a:r>
              <a:rPr lang="en-US" sz="5100" dirty="0" smtClean="0"/>
              <a:t>What do you think the word means? </a:t>
            </a:r>
          </a:p>
          <a:p>
            <a:pPr marL="514350" indent="-514350">
              <a:buAutoNum type="arabicPeriod"/>
            </a:pPr>
            <a:endParaRPr lang="en-US" dirty="0"/>
          </a:p>
        </p:txBody>
      </p:sp>
      <p:sp>
        <p:nvSpPr>
          <p:cNvPr id="4" name="Rectangle 3"/>
          <p:cNvSpPr/>
          <p:nvPr/>
        </p:nvSpPr>
        <p:spPr>
          <a:xfrm>
            <a:off x="457200" y="245973"/>
            <a:ext cx="8030094" cy="646331"/>
          </a:xfrm>
          <a:prstGeom prst="rect">
            <a:avLst/>
          </a:prstGeom>
        </p:spPr>
        <p:txBody>
          <a:bodyPr wrap="square">
            <a:spAutoFit/>
          </a:bodyPr>
          <a:lstStyle/>
          <a:p>
            <a:pPr algn="ctr"/>
            <a:endParaRPr lang="en-US" sz="3600" b="1" i="1" dirty="0">
              <a:solidFill>
                <a:srgbClr val="002060"/>
              </a:solidFill>
            </a:endParaRPr>
          </a:p>
        </p:txBody>
      </p:sp>
    </p:spTree>
    <p:extLst>
      <p:ext uri="{BB962C8B-B14F-4D97-AF65-F5344CB8AC3E}">
        <p14:creationId xmlns:p14="http://schemas.microsoft.com/office/powerpoint/2010/main" val="1109820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it to your personal dictionary</a:t>
            </a:r>
            <a:endParaRPr lang="en-US" dirty="0"/>
          </a:p>
        </p:txBody>
      </p:sp>
      <p:graphicFrame>
        <p:nvGraphicFramePr>
          <p:cNvPr id="4" name="Content Placeholder 3"/>
          <p:cNvGraphicFramePr>
            <a:graphicFrameLocks noGrp="1"/>
          </p:cNvGraphicFramePr>
          <p:nvPr>
            <p:ph idx="1"/>
            <p:extLst/>
          </p:nvPr>
        </p:nvGraphicFramePr>
        <p:xfrm>
          <a:off x="457199" y="3361266"/>
          <a:ext cx="8094132" cy="1464734"/>
        </p:xfrm>
        <a:graphic>
          <a:graphicData uri="http://schemas.openxmlformats.org/drawingml/2006/table">
            <a:tbl>
              <a:tblPr firstRow="1" bandRow="1">
                <a:tableStyleId>{5C22544A-7EE6-4342-B048-85BDC9FD1C3A}</a:tableStyleId>
              </a:tblPr>
              <a:tblGrid>
                <a:gridCol w="1349022"/>
                <a:gridCol w="1349022"/>
                <a:gridCol w="1349022"/>
                <a:gridCol w="1349022"/>
                <a:gridCol w="1349022"/>
                <a:gridCol w="1349022"/>
              </a:tblGrid>
              <a:tr h="537314">
                <a:tc>
                  <a:txBody>
                    <a:bodyPr/>
                    <a:lstStyle/>
                    <a:p>
                      <a:r>
                        <a:rPr lang="en-US" dirty="0" smtClean="0"/>
                        <a:t>word</a:t>
                      </a:r>
                      <a:endParaRPr lang="en-US" dirty="0"/>
                    </a:p>
                  </a:txBody>
                  <a:tcPr marL="72319" marR="72319"/>
                </a:tc>
                <a:tc>
                  <a:txBody>
                    <a:bodyPr/>
                    <a:lstStyle/>
                    <a:p>
                      <a:r>
                        <a:rPr lang="en-US" dirty="0" smtClean="0"/>
                        <a:t>prefix</a:t>
                      </a:r>
                      <a:endParaRPr lang="en-US" dirty="0"/>
                    </a:p>
                  </a:txBody>
                  <a:tcPr marL="72319" marR="72319"/>
                </a:tc>
                <a:tc>
                  <a:txBody>
                    <a:bodyPr/>
                    <a:lstStyle/>
                    <a:p>
                      <a:r>
                        <a:rPr lang="en-US" dirty="0" smtClean="0"/>
                        <a:t>suffix</a:t>
                      </a:r>
                      <a:endParaRPr lang="en-US" dirty="0"/>
                    </a:p>
                  </a:txBody>
                  <a:tcPr marL="72319" marR="72319"/>
                </a:tc>
                <a:tc>
                  <a:txBody>
                    <a:bodyPr/>
                    <a:lstStyle/>
                    <a:p>
                      <a:r>
                        <a:rPr lang="en-US" dirty="0" smtClean="0"/>
                        <a:t>root</a:t>
                      </a:r>
                      <a:endParaRPr lang="en-US" dirty="0"/>
                    </a:p>
                  </a:txBody>
                  <a:tcPr marL="72319" marR="72319"/>
                </a:tc>
                <a:tc>
                  <a:txBody>
                    <a:bodyPr/>
                    <a:lstStyle/>
                    <a:p>
                      <a:r>
                        <a:rPr lang="en-US" dirty="0" smtClean="0"/>
                        <a:t>definition</a:t>
                      </a:r>
                      <a:endParaRPr lang="en-US" dirty="0"/>
                    </a:p>
                  </a:txBody>
                  <a:tcPr marL="72319" marR="72319"/>
                </a:tc>
                <a:tc>
                  <a:txBody>
                    <a:bodyPr/>
                    <a:lstStyle/>
                    <a:p>
                      <a:r>
                        <a:rPr lang="en-US" dirty="0" smtClean="0"/>
                        <a:t>sample</a:t>
                      </a:r>
                      <a:endParaRPr lang="en-US" dirty="0"/>
                    </a:p>
                  </a:txBody>
                  <a:tcPr marL="72319" marR="72319"/>
                </a:tc>
              </a:tr>
              <a:tr h="927420">
                <a:tc>
                  <a:txBody>
                    <a:bodyPr/>
                    <a:lstStyle/>
                    <a:p>
                      <a:endParaRPr lang="en-US" dirty="0" smtClean="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a:p>
                  </a:txBody>
                  <a:tcPr marL="72319" marR="72319"/>
                </a:tc>
              </a:tr>
            </a:tbl>
          </a:graphicData>
        </a:graphic>
      </p:graphicFrame>
      <p:sp>
        <p:nvSpPr>
          <p:cNvPr id="3" name="TextBox 2"/>
          <p:cNvSpPr txBox="1"/>
          <p:nvPr/>
        </p:nvSpPr>
        <p:spPr>
          <a:xfrm>
            <a:off x="457199" y="4207507"/>
            <a:ext cx="1124026" cy="369332"/>
          </a:xfrm>
          <a:prstGeom prst="rect">
            <a:avLst/>
          </a:prstGeom>
          <a:noFill/>
        </p:spPr>
        <p:txBody>
          <a:bodyPr wrap="none" rtlCol="0">
            <a:spAutoFit/>
          </a:bodyPr>
          <a:lstStyle/>
          <a:p>
            <a:r>
              <a:rPr lang="en-US" dirty="0" smtClean="0"/>
              <a:t>primitive</a:t>
            </a:r>
            <a:endParaRPr lang="en-US" dirty="0"/>
          </a:p>
        </p:txBody>
      </p:sp>
      <p:sp>
        <p:nvSpPr>
          <p:cNvPr id="6" name="TextBox 5"/>
          <p:cNvSpPr txBox="1"/>
          <p:nvPr/>
        </p:nvSpPr>
        <p:spPr>
          <a:xfrm>
            <a:off x="4696679" y="4238954"/>
            <a:ext cx="673582" cy="369332"/>
          </a:xfrm>
          <a:prstGeom prst="rect">
            <a:avLst/>
          </a:prstGeom>
          <a:noFill/>
        </p:spPr>
        <p:txBody>
          <a:bodyPr wrap="none" rtlCol="0">
            <a:spAutoFit/>
          </a:bodyPr>
          <a:lstStyle/>
          <a:p>
            <a:r>
              <a:rPr lang="en-US" dirty="0" smtClean="0"/>
              <a:t>prim</a:t>
            </a:r>
            <a:endParaRPr lang="en-US" dirty="0"/>
          </a:p>
        </p:txBody>
      </p:sp>
      <p:sp>
        <p:nvSpPr>
          <p:cNvPr id="10" name="TextBox 9"/>
          <p:cNvSpPr txBox="1"/>
          <p:nvPr/>
        </p:nvSpPr>
        <p:spPr>
          <a:xfrm>
            <a:off x="5811600" y="3902670"/>
            <a:ext cx="1471878" cy="646331"/>
          </a:xfrm>
          <a:prstGeom prst="rect">
            <a:avLst/>
          </a:prstGeom>
          <a:noFill/>
        </p:spPr>
        <p:txBody>
          <a:bodyPr wrap="none" rtlCol="0">
            <a:spAutoFit/>
          </a:bodyPr>
          <a:lstStyle/>
          <a:p>
            <a:r>
              <a:rPr lang="en-US" dirty="0" smtClean="0"/>
              <a:t>Early or first </a:t>
            </a:r>
            <a:endParaRPr lang="en-US" dirty="0"/>
          </a:p>
          <a:p>
            <a:r>
              <a:rPr lang="en-US" dirty="0" smtClean="0"/>
              <a:t>of its kind </a:t>
            </a:r>
            <a:endParaRPr lang="en-US" dirty="0" smtClean="0"/>
          </a:p>
        </p:txBody>
      </p:sp>
      <p:sp>
        <p:nvSpPr>
          <p:cNvPr id="8" name="TextBox 7"/>
          <p:cNvSpPr txBox="1"/>
          <p:nvPr/>
        </p:nvSpPr>
        <p:spPr>
          <a:xfrm>
            <a:off x="3395002" y="4238954"/>
            <a:ext cx="510076" cy="369332"/>
          </a:xfrm>
          <a:prstGeom prst="rect">
            <a:avLst/>
          </a:prstGeom>
          <a:noFill/>
        </p:spPr>
        <p:txBody>
          <a:bodyPr wrap="none" rtlCol="0">
            <a:spAutoFit/>
          </a:bodyPr>
          <a:lstStyle/>
          <a:p>
            <a:r>
              <a:rPr lang="en-US" dirty="0" smtClean="0"/>
              <a:t>ive</a:t>
            </a:r>
            <a:endParaRPr lang="en-US" dirty="0"/>
          </a:p>
        </p:txBody>
      </p:sp>
    </p:spTree>
    <p:extLst>
      <p:ext uri="{BB962C8B-B14F-4D97-AF65-F5344CB8AC3E}">
        <p14:creationId xmlns:p14="http://schemas.microsoft.com/office/powerpoint/2010/main" val="1203925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10" grpId="0"/>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10755"/>
            <a:ext cx="6485467" cy="2001566"/>
          </a:xfrm>
        </p:spPr>
        <p:txBody>
          <a:bodyPr>
            <a:normAutofit fontScale="90000"/>
          </a:bodyPr>
          <a:lstStyle/>
          <a:p>
            <a:pPr marL="514350" indent="-514350">
              <a:buFontTx/>
              <a:buAutoNum type="arabicPeriod"/>
            </a:pPr>
            <a:r>
              <a:rPr lang="en-US" dirty="0" smtClean="0">
                <a:solidFill>
                  <a:srgbClr val="002060"/>
                </a:solidFill>
              </a:rPr>
              <a:t>The </a:t>
            </a:r>
            <a:r>
              <a:rPr lang="en-US" dirty="0">
                <a:solidFill>
                  <a:srgbClr val="002060"/>
                </a:solidFill>
              </a:rPr>
              <a:t>problem is primarily with his attitude. </a:t>
            </a:r>
            <a:r>
              <a:rPr lang="en-US" dirty="0"/>
              <a:t/>
            </a:r>
            <a:br>
              <a:rPr lang="en-US" dirty="0"/>
            </a:br>
            <a:r>
              <a:rPr lang="en-US" dirty="0"/>
              <a:t/>
            </a:r>
            <a:br>
              <a:rPr lang="en-US" dirty="0"/>
            </a:br>
            <a:r>
              <a:rPr lang="en-US" i="1" dirty="0"/>
              <a:t/>
            </a:r>
            <a:br>
              <a:rPr lang="en-US" i="1" dirty="0"/>
            </a:br>
            <a:endParaRPr lang="en-US" i="1" dirty="0"/>
          </a:p>
        </p:txBody>
      </p:sp>
      <p:sp>
        <p:nvSpPr>
          <p:cNvPr id="3" name="Content Placeholder 2"/>
          <p:cNvSpPr>
            <a:spLocks noGrp="1"/>
          </p:cNvSpPr>
          <p:nvPr>
            <p:ph idx="1"/>
          </p:nvPr>
        </p:nvSpPr>
        <p:spPr>
          <a:xfrm>
            <a:off x="457200" y="2811538"/>
            <a:ext cx="8582296" cy="2978014"/>
          </a:xfrm>
        </p:spPr>
        <p:txBody>
          <a:bodyPr>
            <a:normAutofit fontScale="55000" lnSpcReduction="20000"/>
          </a:bodyPr>
          <a:lstStyle/>
          <a:p>
            <a:pPr marL="0" indent="0">
              <a:buNone/>
            </a:pPr>
            <a:endParaRPr lang="en-US" dirty="0" smtClean="0"/>
          </a:p>
          <a:p>
            <a:pPr marL="514350" indent="-514350">
              <a:buAutoNum type="alphaLcPeriod"/>
            </a:pPr>
            <a:endParaRPr lang="en-US" dirty="0"/>
          </a:p>
          <a:p>
            <a:pPr marL="514350" indent="-514350">
              <a:buAutoNum type="alphaLcPeriod"/>
            </a:pPr>
            <a:r>
              <a:rPr lang="en-US" sz="5100" dirty="0" smtClean="0"/>
              <a:t>Do you recognize the root? (whiteboard)</a:t>
            </a:r>
          </a:p>
          <a:p>
            <a:pPr marL="514350" indent="-514350">
              <a:buAutoNum type="alphaLcPeriod"/>
            </a:pPr>
            <a:r>
              <a:rPr lang="en-US" sz="5100" dirty="0" smtClean="0"/>
              <a:t>Try out the meaning of the root in the sentence.</a:t>
            </a:r>
          </a:p>
          <a:p>
            <a:pPr marL="514350" indent="-514350">
              <a:buAutoNum type="alphaLcPeriod"/>
            </a:pPr>
            <a:r>
              <a:rPr lang="en-US" sz="5100" dirty="0" smtClean="0"/>
              <a:t>What do you think the word means? </a:t>
            </a:r>
          </a:p>
          <a:p>
            <a:pPr marL="514350" indent="-514350">
              <a:buAutoNum type="arabicPeriod"/>
            </a:pPr>
            <a:endParaRPr lang="en-US" dirty="0"/>
          </a:p>
        </p:txBody>
      </p:sp>
      <p:sp>
        <p:nvSpPr>
          <p:cNvPr id="4" name="Rectangle 3"/>
          <p:cNvSpPr/>
          <p:nvPr/>
        </p:nvSpPr>
        <p:spPr>
          <a:xfrm>
            <a:off x="457200" y="245973"/>
            <a:ext cx="8030094" cy="646331"/>
          </a:xfrm>
          <a:prstGeom prst="rect">
            <a:avLst/>
          </a:prstGeom>
        </p:spPr>
        <p:txBody>
          <a:bodyPr wrap="square">
            <a:spAutoFit/>
          </a:bodyPr>
          <a:lstStyle/>
          <a:p>
            <a:pPr algn="ctr"/>
            <a:endParaRPr lang="en-US" sz="3600" b="1" i="1" dirty="0">
              <a:solidFill>
                <a:srgbClr val="002060"/>
              </a:solidFill>
            </a:endParaRPr>
          </a:p>
        </p:txBody>
      </p:sp>
    </p:spTree>
    <p:extLst>
      <p:ext uri="{BB962C8B-B14F-4D97-AF65-F5344CB8AC3E}">
        <p14:creationId xmlns:p14="http://schemas.microsoft.com/office/powerpoint/2010/main" val="2146249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it to your personal dictionary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73743846"/>
              </p:ext>
            </p:extLst>
          </p:nvPr>
        </p:nvGraphicFramePr>
        <p:xfrm>
          <a:off x="457199" y="3361266"/>
          <a:ext cx="8094132" cy="1464734"/>
        </p:xfrm>
        <a:graphic>
          <a:graphicData uri="http://schemas.openxmlformats.org/drawingml/2006/table">
            <a:tbl>
              <a:tblPr firstRow="1" bandRow="1">
                <a:tableStyleId>{5C22544A-7EE6-4342-B048-85BDC9FD1C3A}</a:tableStyleId>
              </a:tblPr>
              <a:tblGrid>
                <a:gridCol w="1349022"/>
                <a:gridCol w="1349022"/>
                <a:gridCol w="1349022"/>
                <a:gridCol w="1349022"/>
                <a:gridCol w="1349022"/>
                <a:gridCol w="1349022"/>
              </a:tblGrid>
              <a:tr h="537314">
                <a:tc>
                  <a:txBody>
                    <a:bodyPr/>
                    <a:lstStyle/>
                    <a:p>
                      <a:r>
                        <a:rPr lang="en-US" dirty="0" smtClean="0"/>
                        <a:t>word</a:t>
                      </a:r>
                      <a:endParaRPr lang="en-US" dirty="0"/>
                    </a:p>
                  </a:txBody>
                  <a:tcPr marL="72319" marR="72319"/>
                </a:tc>
                <a:tc>
                  <a:txBody>
                    <a:bodyPr/>
                    <a:lstStyle/>
                    <a:p>
                      <a:r>
                        <a:rPr lang="en-US" dirty="0" smtClean="0"/>
                        <a:t>prefix</a:t>
                      </a:r>
                      <a:endParaRPr lang="en-US" dirty="0"/>
                    </a:p>
                  </a:txBody>
                  <a:tcPr marL="72319" marR="72319"/>
                </a:tc>
                <a:tc>
                  <a:txBody>
                    <a:bodyPr/>
                    <a:lstStyle/>
                    <a:p>
                      <a:r>
                        <a:rPr lang="en-US" dirty="0" smtClean="0"/>
                        <a:t>suffix</a:t>
                      </a:r>
                      <a:endParaRPr lang="en-US" dirty="0"/>
                    </a:p>
                  </a:txBody>
                  <a:tcPr marL="72319" marR="72319"/>
                </a:tc>
                <a:tc>
                  <a:txBody>
                    <a:bodyPr/>
                    <a:lstStyle/>
                    <a:p>
                      <a:r>
                        <a:rPr lang="en-US" dirty="0" smtClean="0"/>
                        <a:t>root</a:t>
                      </a:r>
                      <a:endParaRPr lang="en-US" dirty="0"/>
                    </a:p>
                  </a:txBody>
                  <a:tcPr marL="72319" marR="72319"/>
                </a:tc>
                <a:tc>
                  <a:txBody>
                    <a:bodyPr/>
                    <a:lstStyle/>
                    <a:p>
                      <a:r>
                        <a:rPr lang="en-US" dirty="0" smtClean="0"/>
                        <a:t>definition</a:t>
                      </a:r>
                      <a:endParaRPr lang="en-US" dirty="0"/>
                    </a:p>
                  </a:txBody>
                  <a:tcPr marL="72319" marR="72319"/>
                </a:tc>
                <a:tc>
                  <a:txBody>
                    <a:bodyPr/>
                    <a:lstStyle/>
                    <a:p>
                      <a:r>
                        <a:rPr lang="en-US" dirty="0" smtClean="0"/>
                        <a:t>sample</a:t>
                      </a:r>
                      <a:endParaRPr lang="en-US" dirty="0"/>
                    </a:p>
                  </a:txBody>
                  <a:tcPr marL="72319" marR="72319"/>
                </a:tc>
              </a:tr>
              <a:tr h="927420">
                <a:tc>
                  <a:txBody>
                    <a:bodyPr/>
                    <a:lstStyle/>
                    <a:p>
                      <a:endParaRPr lang="en-US" dirty="0" smtClean="0"/>
                    </a:p>
                  </a:txBody>
                  <a:tcPr marL="72319" marR="72319"/>
                </a:tc>
                <a:tc>
                  <a:txBody>
                    <a:bodyPr/>
                    <a:lstStyle/>
                    <a:p>
                      <a:endParaRPr lang="en-US" dirty="0" smtClean="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a:p>
                  </a:txBody>
                  <a:tcPr marL="72319" marR="72319"/>
                </a:tc>
              </a:tr>
            </a:tbl>
          </a:graphicData>
        </a:graphic>
      </p:graphicFrame>
      <p:sp>
        <p:nvSpPr>
          <p:cNvPr id="3" name="TextBox 2"/>
          <p:cNvSpPr txBox="1"/>
          <p:nvPr/>
        </p:nvSpPr>
        <p:spPr>
          <a:xfrm>
            <a:off x="411928" y="4100846"/>
            <a:ext cx="1180131" cy="369332"/>
          </a:xfrm>
          <a:prstGeom prst="rect">
            <a:avLst/>
          </a:prstGeom>
          <a:noFill/>
        </p:spPr>
        <p:txBody>
          <a:bodyPr wrap="none" rtlCol="0">
            <a:spAutoFit/>
          </a:bodyPr>
          <a:lstStyle/>
          <a:p>
            <a:r>
              <a:rPr lang="en-US" dirty="0"/>
              <a:t>p</a:t>
            </a:r>
            <a:r>
              <a:rPr lang="en-US" dirty="0" smtClean="0"/>
              <a:t>rimarily </a:t>
            </a:r>
            <a:endParaRPr lang="en-US" dirty="0"/>
          </a:p>
        </p:txBody>
      </p:sp>
      <p:sp>
        <p:nvSpPr>
          <p:cNvPr id="6" name="TextBox 5"/>
          <p:cNvSpPr txBox="1"/>
          <p:nvPr/>
        </p:nvSpPr>
        <p:spPr>
          <a:xfrm>
            <a:off x="4621995" y="4100846"/>
            <a:ext cx="673582" cy="369332"/>
          </a:xfrm>
          <a:prstGeom prst="rect">
            <a:avLst/>
          </a:prstGeom>
          <a:noFill/>
        </p:spPr>
        <p:txBody>
          <a:bodyPr wrap="none" rtlCol="0">
            <a:spAutoFit/>
          </a:bodyPr>
          <a:lstStyle/>
          <a:p>
            <a:r>
              <a:rPr lang="en-US" dirty="0" smtClean="0"/>
              <a:t>prim</a:t>
            </a:r>
            <a:endParaRPr lang="en-US" dirty="0"/>
          </a:p>
        </p:txBody>
      </p:sp>
      <p:sp>
        <p:nvSpPr>
          <p:cNvPr id="7" name="TextBox 6"/>
          <p:cNvSpPr txBox="1"/>
          <p:nvPr/>
        </p:nvSpPr>
        <p:spPr>
          <a:xfrm>
            <a:off x="5842709" y="3870013"/>
            <a:ext cx="1162498" cy="646331"/>
          </a:xfrm>
          <a:prstGeom prst="rect">
            <a:avLst/>
          </a:prstGeom>
          <a:noFill/>
        </p:spPr>
        <p:txBody>
          <a:bodyPr wrap="none" rtlCol="0">
            <a:spAutoFit/>
          </a:bodyPr>
          <a:lstStyle/>
          <a:p>
            <a:r>
              <a:rPr lang="en-US" dirty="0" smtClean="0"/>
              <a:t>Firstly, or </a:t>
            </a:r>
          </a:p>
          <a:p>
            <a:r>
              <a:rPr lang="en-US" dirty="0"/>
              <a:t>m</a:t>
            </a:r>
            <a:r>
              <a:rPr lang="en-US" dirty="0" smtClean="0"/>
              <a:t>ostly </a:t>
            </a:r>
            <a:endParaRPr lang="en-US" dirty="0" smtClean="0"/>
          </a:p>
        </p:txBody>
      </p:sp>
      <p:sp>
        <p:nvSpPr>
          <p:cNvPr id="8" name="TextBox 7"/>
          <p:cNvSpPr txBox="1"/>
          <p:nvPr/>
        </p:nvSpPr>
        <p:spPr>
          <a:xfrm>
            <a:off x="3475170" y="4100846"/>
            <a:ext cx="354584" cy="369332"/>
          </a:xfrm>
          <a:prstGeom prst="rect">
            <a:avLst/>
          </a:prstGeom>
          <a:noFill/>
        </p:spPr>
        <p:txBody>
          <a:bodyPr wrap="none" rtlCol="0">
            <a:spAutoFit/>
          </a:bodyPr>
          <a:lstStyle/>
          <a:p>
            <a:r>
              <a:rPr lang="en-US" dirty="0" smtClean="0"/>
              <a:t>ly</a:t>
            </a:r>
            <a:endParaRPr lang="en-US" dirty="0"/>
          </a:p>
        </p:txBody>
      </p:sp>
    </p:spTree>
    <p:extLst>
      <p:ext uri="{BB962C8B-B14F-4D97-AF65-F5344CB8AC3E}">
        <p14:creationId xmlns:p14="http://schemas.microsoft.com/office/powerpoint/2010/main" val="1100323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7" grpId="0"/>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1099" y="3545803"/>
            <a:ext cx="8582296" cy="2978014"/>
          </a:xfrm>
        </p:spPr>
        <p:txBody>
          <a:bodyPr>
            <a:normAutofit fontScale="55000" lnSpcReduction="20000"/>
          </a:bodyPr>
          <a:lstStyle/>
          <a:p>
            <a:pPr marL="514350" indent="-514350">
              <a:buAutoNum type="alphaLcPeriod"/>
            </a:pPr>
            <a:endParaRPr lang="en-US" dirty="0" smtClean="0"/>
          </a:p>
          <a:p>
            <a:pPr marL="0" indent="0">
              <a:buNone/>
            </a:pPr>
            <a:endParaRPr lang="en-US" dirty="0"/>
          </a:p>
          <a:p>
            <a:pPr marL="514350" indent="-514350">
              <a:buAutoNum type="alphaLcPeriod"/>
            </a:pPr>
            <a:r>
              <a:rPr lang="en-US" sz="5100" dirty="0" smtClean="0"/>
              <a:t>Do you recognize the root? (whiteboard)</a:t>
            </a:r>
          </a:p>
          <a:p>
            <a:pPr marL="514350" indent="-514350">
              <a:buAutoNum type="alphaLcPeriod"/>
            </a:pPr>
            <a:r>
              <a:rPr lang="en-US" sz="5100" dirty="0" smtClean="0"/>
              <a:t>Try out the meaning of the root in the sentence.</a:t>
            </a:r>
          </a:p>
          <a:p>
            <a:pPr marL="514350" indent="-514350">
              <a:buAutoNum type="alphaLcPeriod"/>
            </a:pPr>
            <a:r>
              <a:rPr lang="en-US" sz="5100" dirty="0" smtClean="0"/>
              <a:t>What do you think the word means? </a:t>
            </a:r>
          </a:p>
          <a:p>
            <a:pPr marL="514350" indent="-514350">
              <a:buAutoNum type="arabicPeriod"/>
            </a:pPr>
            <a:endParaRPr lang="en-US" dirty="0"/>
          </a:p>
        </p:txBody>
      </p:sp>
      <p:sp>
        <p:nvSpPr>
          <p:cNvPr id="4" name="Rectangle 3"/>
          <p:cNvSpPr/>
          <p:nvPr/>
        </p:nvSpPr>
        <p:spPr>
          <a:xfrm>
            <a:off x="457200" y="245973"/>
            <a:ext cx="8030094" cy="646331"/>
          </a:xfrm>
          <a:prstGeom prst="rect">
            <a:avLst/>
          </a:prstGeom>
        </p:spPr>
        <p:txBody>
          <a:bodyPr wrap="square">
            <a:spAutoFit/>
          </a:bodyPr>
          <a:lstStyle/>
          <a:p>
            <a:pPr algn="ctr"/>
            <a:endParaRPr lang="en-US" sz="3600" b="1" i="1" dirty="0">
              <a:solidFill>
                <a:srgbClr val="002060"/>
              </a:solidFill>
            </a:endParaRPr>
          </a:p>
        </p:txBody>
      </p:sp>
      <p:sp>
        <p:nvSpPr>
          <p:cNvPr id="6" name="Rectangle 5"/>
          <p:cNvSpPr/>
          <p:nvPr/>
        </p:nvSpPr>
        <p:spPr>
          <a:xfrm>
            <a:off x="181099" y="569138"/>
            <a:ext cx="6552210" cy="2062103"/>
          </a:xfrm>
          <a:prstGeom prst="rect">
            <a:avLst/>
          </a:prstGeom>
        </p:spPr>
        <p:txBody>
          <a:bodyPr wrap="square">
            <a:spAutoFit/>
          </a:bodyPr>
          <a:lstStyle/>
          <a:p>
            <a:r>
              <a:rPr lang="en-US" sz="3200" dirty="0">
                <a:solidFill>
                  <a:srgbClr val="002060"/>
                </a:solidFill>
              </a:rPr>
              <a:t>1. The location of these beaches makes them prime sites for development.</a:t>
            </a:r>
          </a:p>
          <a:p>
            <a:endParaRPr lang="en-US" sz="3200" dirty="0">
              <a:solidFill>
                <a:srgbClr val="002060"/>
              </a:solidFill>
            </a:endParaRPr>
          </a:p>
        </p:txBody>
      </p:sp>
    </p:spTree>
    <p:extLst>
      <p:ext uri="{BB962C8B-B14F-4D97-AF65-F5344CB8AC3E}">
        <p14:creationId xmlns:p14="http://schemas.microsoft.com/office/powerpoint/2010/main" val="2102954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it to your personal dictionary</a:t>
            </a:r>
            <a:endParaRPr lang="en-US" dirty="0"/>
          </a:p>
        </p:txBody>
      </p:sp>
      <p:graphicFrame>
        <p:nvGraphicFramePr>
          <p:cNvPr id="4" name="Content Placeholder 3"/>
          <p:cNvGraphicFramePr>
            <a:graphicFrameLocks noGrp="1"/>
          </p:cNvGraphicFramePr>
          <p:nvPr>
            <p:ph idx="1"/>
            <p:extLst/>
          </p:nvPr>
        </p:nvGraphicFramePr>
        <p:xfrm>
          <a:off x="457199" y="3361266"/>
          <a:ext cx="8094132" cy="1464734"/>
        </p:xfrm>
        <a:graphic>
          <a:graphicData uri="http://schemas.openxmlformats.org/drawingml/2006/table">
            <a:tbl>
              <a:tblPr firstRow="1" bandRow="1">
                <a:tableStyleId>{5C22544A-7EE6-4342-B048-85BDC9FD1C3A}</a:tableStyleId>
              </a:tblPr>
              <a:tblGrid>
                <a:gridCol w="1349022"/>
                <a:gridCol w="1349022"/>
                <a:gridCol w="1349022"/>
                <a:gridCol w="1349022"/>
                <a:gridCol w="1349022"/>
                <a:gridCol w="1349022"/>
              </a:tblGrid>
              <a:tr h="537314">
                <a:tc>
                  <a:txBody>
                    <a:bodyPr/>
                    <a:lstStyle/>
                    <a:p>
                      <a:r>
                        <a:rPr lang="en-US" dirty="0" smtClean="0"/>
                        <a:t>word</a:t>
                      </a:r>
                      <a:endParaRPr lang="en-US" dirty="0"/>
                    </a:p>
                  </a:txBody>
                  <a:tcPr marL="72319" marR="72319"/>
                </a:tc>
                <a:tc>
                  <a:txBody>
                    <a:bodyPr/>
                    <a:lstStyle/>
                    <a:p>
                      <a:r>
                        <a:rPr lang="en-US" dirty="0" smtClean="0"/>
                        <a:t>prefix</a:t>
                      </a:r>
                      <a:endParaRPr lang="en-US" dirty="0"/>
                    </a:p>
                  </a:txBody>
                  <a:tcPr marL="72319" marR="72319"/>
                </a:tc>
                <a:tc>
                  <a:txBody>
                    <a:bodyPr/>
                    <a:lstStyle/>
                    <a:p>
                      <a:r>
                        <a:rPr lang="en-US" dirty="0" smtClean="0"/>
                        <a:t>suffix</a:t>
                      </a:r>
                      <a:endParaRPr lang="en-US" dirty="0"/>
                    </a:p>
                  </a:txBody>
                  <a:tcPr marL="72319" marR="72319"/>
                </a:tc>
                <a:tc>
                  <a:txBody>
                    <a:bodyPr/>
                    <a:lstStyle/>
                    <a:p>
                      <a:r>
                        <a:rPr lang="en-US" dirty="0" smtClean="0"/>
                        <a:t>root</a:t>
                      </a:r>
                      <a:endParaRPr lang="en-US" dirty="0"/>
                    </a:p>
                  </a:txBody>
                  <a:tcPr marL="72319" marR="72319"/>
                </a:tc>
                <a:tc>
                  <a:txBody>
                    <a:bodyPr/>
                    <a:lstStyle/>
                    <a:p>
                      <a:r>
                        <a:rPr lang="en-US" dirty="0" smtClean="0"/>
                        <a:t>definition</a:t>
                      </a:r>
                      <a:endParaRPr lang="en-US" dirty="0"/>
                    </a:p>
                  </a:txBody>
                  <a:tcPr marL="72319" marR="72319"/>
                </a:tc>
                <a:tc>
                  <a:txBody>
                    <a:bodyPr/>
                    <a:lstStyle/>
                    <a:p>
                      <a:r>
                        <a:rPr lang="en-US" dirty="0" smtClean="0"/>
                        <a:t>sample</a:t>
                      </a:r>
                      <a:endParaRPr lang="en-US" dirty="0"/>
                    </a:p>
                  </a:txBody>
                  <a:tcPr marL="72319" marR="72319"/>
                </a:tc>
              </a:tr>
              <a:tr h="927420">
                <a:tc>
                  <a:txBody>
                    <a:bodyPr/>
                    <a:lstStyle/>
                    <a:p>
                      <a:endParaRPr lang="en-US" dirty="0" smtClean="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a:p>
                  </a:txBody>
                  <a:tcPr marL="72319" marR="72319"/>
                </a:tc>
              </a:tr>
            </a:tbl>
          </a:graphicData>
        </a:graphic>
      </p:graphicFrame>
      <p:sp>
        <p:nvSpPr>
          <p:cNvPr id="3" name="TextBox 2"/>
          <p:cNvSpPr txBox="1"/>
          <p:nvPr/>
        </p:nvSpPr>
        <p:spPr>
          <a:xfrm>
            <a:off x="457199" y="4278299"/>
            <a:ext cx="824265" cy="369332"/>
          </a:xfrm>
          <a:prstGeom prst="rect">
            <a:avLst/>
          </a:prstGeom>
          <a:noFill/>
        </p:spPr>
        <p:txBody>
          <a:bodyPr wrap="none" rtlCol="0">
            <a:spAutoFit/>
          </a:bodyPr>
          <a:lstStyle/>
          <a:p>
            <a:r>
              <a:rPr lang="en-US" dirty="0" smtClean="0"/>
              <a:t>prime</a:t>
            </a:r>
            <a:endParaRPr lang="en-US" dirty="0"/>
          </a:p>
        </p:txBody>
      </p:sp>
      <p:sp>
        <p:nvSpPr>
          <p:cNvPr id="6" name="TextBox 5"/>
          <p:cNvSpPr txBox="1"/>
          <p:nvPr/>
        </p:nvSpPr>
        <p:spPr>
          <a:xfrm>
            <a:off x="4820840" y="4278299"/>
            <a:ext cx="824265" cy="369332"/>
          </a:xfrm>
          <a:prstGeom prst="rect">
            <a:avLst/>
          </a:prstGeom>
          <a:noFill/>
        </p:spPr>
        <p:txBody>
          <a:bodyPr wrap="none" rtlCol="0">
            <a:spAutoFit/>
          </a:bodyPr>
          <a:lstStyle/>
          <a:p>
            <a:r>
              <a:rPr lang="en-US" dirty="0" smtClean="0"/>
              <a:t>prime</a:t>
            </a:r>
            <a:endParaRPr lang="en-US" dirty="0"/>
          </a:p>
        </p:txBody>
      </p:sp>
      <p:sp>
        <p:nvSpPr>
          <p:cNvPr id="7" name="TextBox 6"/>
          <p:cNvSpPr txBox="1"/>
          <p:nvPr/>
        </p:nvSpPr>
        <p:spPr>
          <a:xfrm>
            <a:off x="5828858" y="3961171"/>
            <a:ext cx="1567543" cy="1200329"/>
          </a:xfrm>
          <a:prstGeom prst="rect">
            <a:avLst/>
          </a:prstGeom>
          <a:noFill/>
        </p:spPr>
        <p:txBody>
          <a:bodyPr wrap="square" rtlCol="0">
            <a:spAutoFit/>
          </a:bodyPr>
          <a:lstStyle/>
          <a:p>
            <a:r>
              <a:rPr lang="en-US" dirty="0" smtClean="0"/>
              <a:t>First importance;</a:t>
            </a:r>
          </a:p>
          <a:p>
            <a:r>
              <a:rPr lang="en-US" dirty="0" smtClean="0"/>
              <a:t>Highest rank</a:t>
            </a:r>
            <a:endParaRPr lang="en-US" dirty="0" smtClean="0"/>
          </a:p>
          <a:p>
            <a:endParaRPr lang="en-US" dirty="0"/>
          </a:p>
        </p:txBody>
      </p:sp>
    </p:spTree>
    <p:extLst>
      <p:ext uri="{BB962C8B-B14F-4D97-AF65-F5344CB8AC3E}">
        <p14:creationId xmlns:p14="http://schemas.microsoft.com/office/powerpoint/2010/main" val="799857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1099" y="3329529"/>
            <a:ext cx="8582296" cy="2978014"/>
          </a:xfrm>
        </p:spPr>
        <p:txBody>
          <a:bodyPr>
            <a:normAutofit fontScale="55000" lnSpcReduction="20000"/>
          </a:bodyPr>
          <a:lstStyle/>
          <a:p>
            <a:pPr marL="514350" indent="-514350">
              <a:buAutoNum type="alphaLcPeriod"/>
            </a:pPr>
            <a:endParaRPr lang="en-US" dirty="0" smtClean="0"/>
          </a:p>
          <a:p>
            <a:pPr marL="0" indent="0">
              <a:buNone/>
            </a:pPr>
            <a:endParaRPr lang="en-US" dirty="0"/>
          </a:p>
          <a:p>
            <a:pPr marL="514350" indent="-514350">
              <a:buAutoNum type="alphaLcPeriod"/>
            </a:pPr>
            <a:r>
              <a:rPr lang="en-US" sz="5100" dirty="0" smtClean="0"/>
              <a:t>Do you recognize the root? (whiteboard)</a:t>
            </a:r>
          </a:p>
          <a:p>
            <a:pPr marL="514350" indent="-514350">
              <a:buAutoNum type="alphaLcPeriod"/>
            </a:pPr>
            <a:r>
              <a:rPr lang="en-US" sz="5100" dirty="0" smtClean="0"/>
              <a:t>Try out the meaning of the root in the sentence.</a:t>
            </a:r>
          </a:p>
          <a:p>
            <a:pPr marL="514350" indent="-514350">
              <a:buAutoNum type="alphaLcPeriod"/>
            </a:pPr>
            <a:r>
              <a:rPr lang="en-US" sz="5100" dirty="0" smtClean="0"/>
              <a:t>What do you think the word means? </a:t>
            </a:r>
          </a:p>
          <a:p>
            <a:pPr marL="514350" indent="-514350">
              <a:buAutoNum type="arabicPeriod"/>
            </a:pPr>
            <a:endParaRPr lang="en-US" dirty="0"/>
          </a:p>
        </p:txBody>
      </p:sp>
      <p:sp>
        <p:nvSpPr>
          <p:cNvPr id="4" name="Rectangle 3"/>
          <p:cNvSpPr/>
          <p:nvPr/>
        </p:nvSpPr>
        <p:spPr>
          <a:xfrm>
            <a:off x="457200" y="245973"/>
            <a:ext cx="8030094" cy="646331"/>
          </a:xfrm>
          <a:prstGeom prst="rect">
            <a:avLst/>
          </a:prstGeom>
        </p:spPr>
        <p:txBody>
          <a:bodyPr wrap="square">
            <a:spAutoFit/>
          </a:bodyPr>
          <a:lstStyle/>
          <a:p>
            <a:pPr algn="ctr"/>
            <a:endParaRPr lang="en-US" sz="3600" b="1" i="1" dirty="0">
              <a:solidFill>
                <a:srgbClr val="002060"/>
              </a:solidFill>
            </a:endParaRPr>
          </a:p>
        </p:txBody>
      </p:sp>
      <p:sp>
        <p:nvSpPr>
          <p:cNvPr id="6" name="Title 4"/>
          <p:cNvSpPr txBox="1">
            <a:spLocks/>
          </p:cNvSpPr>
          <p:nvPr/>
        </p:nvSpPr>
        <p:spPr>
          <a:xfrm>
            <a:off x="181099" y="1898580"/>
            <a:ext cx="8064138" cy="1651000"/>
          </a:xfrm>
          <a:prstGeom prst="rect">
            <a:avLst/>
          </a:prstGeom>
        </p:spPr>
        <p:txBody>
          <a:bodyPr vert="horz" lIns="91440" tIns="45720" rIns="91440" bIns="45720" rtlCol="0" anchor="b" anchorCtr="0">
            <a:noAutofit/>
          </a:bodyPr>
          <a:lstStyle>
            <a:lvl1pPr algn="l" defTabSz="914400" rtl="0" eaLnBrk="1" latinLnBrk="0" hangingPunct="1">
              <a:spcBef>
                <a:spcPct val="0"/>
              </a:spcBef>
              <a:buNone/>
              <a:defRPr sz="3600" kern="1200">
                <a:solidFill>
                  <a:schemeClr val="accent1"/>
                </a:solidFill>
                <a:latin typeface="+mj-lt"/>
                <a:ea typeface="+mj-ea"/>
                <a:cs typeface="+mj-cs"/>
              </a:defRPr>
            </a:lvl1pPr>
          </a:lstStyle>
          <a:p>
            <a:r>
              <a:rPr lang="en-US" sz="3200" dirty="0">
                <a:solidFill>
                  <a:srgbClr val="002060"/>
                </a:solidFill>
              </a:rPr>
              <a:t>1. Abraham Lincoln’s diary is a primary source, but the book written about him is a secondary source.</a:t>
            </a:r>
          </a:p>
        </p:txBody>
      </p:sp>
    </p:spTree>
    <p:extLst>
      <p:ext uri="{BB962C8B-B14F-4D97-AF65-F5344CB8AC3E}">
        <p14:creationId xmlns:p14="http://schemas.microsoft.com/office/powerpoint/2010/main" val="475010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it to your personal dictionary</a:t>
            </a:r>
            <a:endParaRPr lang="en-US" dirty="0"/>
          </a:p>
        </p:txBody>
      </p:sp>
      <p:graphicFrame>
        <p:nvGraphicFramePr>
          <p:cNvPr id="4" name="Content Placeholder 3"/>
          <p:cNvGraphicFramePr>
            <a:graphicFrameLocks noGrp="1"/>
          </p:cNvGraphicFramePr>
          <p:nvPr>
            <p:ph idx="1"/>
            <p:extLst/>
          </p:nvPr>
        </p:nvGraphicFramePr>
        <p:xfrm>
          <a:off x="457199" y="3361266"/>
          <a:ext cx="8094132" cy="1464734"/>
        </p:xfrm>
        <a:graphic>
          <a:graphicData uri="http://schemas.openxmlformats.org/drawingml/2006/table">
            <a:tbl>
              <a:tblPr firstRow="1" bandRow="1">
                <a:tableStyleId>{5C22544A-7EE6-4342-B048-85BDC9FD1C3A}</a:tableStyleId>
              </a:tblPr>
              <a:tblGrid>
                <a:gridCol w="1349022"/>
                <a:gridCol w="1349022"/>
                <a:gridCol w="1349022"/>
                <a:gridCol w="1349022"/>
                <a:gridCol w="1349022"/>
                <a:gridCol w="1349022"/>
              </a:tblGrid>
              <a:tr h="537314">
                <a:tc>
                  <a:txBody>
                    <a:bodyPr/>
                    <a:lstStyle/>
                    <a:p>
                      <a:r>
                        <a:rPr lang="en-US" dirty="0" smtClean="0"/>
                        <a:t>word</a:t>
                      </a:r>
                      <a:endParaRPr lang="en-US" dirty="0"/>
                    </a:p>
                  </a:txBody>
                  <a:tcPr marL="72319" marR="72319"/>
                </a:tc>
                <a:tc>
                  <a:txBody>
                    <a:bodyPr/>
                    <a:lstStyle/>
                    <a:p>
                      <a:r>
                        <a:rPr lang="en-US" dirty="0" smtClean="0"/>
                        <a:t>prefix</a:t>
                      </a:r>
                      <a:endParaRPr lang="en-US" dirty="0"/>
                    </a:p>
                  </a:txBody>
                  <a:tcPr marL="72319" marR="72319"/>
                </a:tc>
                <a:tc>
                  <a:txBody>
                    <a:bodyPr/>
                    <a:lstStyle/>
                    <a:p>
                      <a:r>
                        <a:rPr lang="en-US" dirty="0" smtClean="0"/>
                        <a:t>suffix</a:t>
                      </a:r>
                      <a:endParaRPr lang="en-US" dirty="0"/>
                    </a:p>
                  </a:txBody>
                  <a:tcPr marL="72319" marR="72319"/>
                </a:tc>
                <a:tc>
                  <a:txBody>
                    <a:bodyPr/>
                    <a:lstStyle/>
                    <a:p>
                      <a:r>
                        <a:rPr lang="en-US" dirty="0" smtClean="0"/>
                        <a:t>root</a:t>
                      </a:r>
                      <a:endParaRPr lang="en-US" dirty="0"/>
                    </a:p>
                  </a:txBody>
                  <a:tcPr marL="72319" marR="72319"/>
                </a:tc>
                <a:tc>
                  <a:txBody>
                    <a:bodyPr/>
                    <a:lstStyle/>
                    <a:p>
                      <a:r>
                        <a:rPr lang="en-US" dirty="0" smtClean="0"/>
                        <a:t>definition</a:t>
                      </a:r>
                      <a:endParaRPr lang="en-US" dirty="0"/>
                    </a:p>
                  </a:txBody>
                  <a:tcPr marL="72319" marR="72319"/>
                </a:tc>
                <a:tc>
                  <a:txBody>
                    <a:bodyPr/>
                    <a:lstStyle/>
                    <a:p>
                      <a:r>
                        <a:rPr lang="en-US" dirty="0" smtClean="0"/>
                        <a:t>sample</a:t>
                      </a:r>
                      <a:endParaRPr lang="en-US" dirty="0"/>
                    </a:p>
                  </a:txBody>
                  <a:tcPr marL="72319" marR="72319"/>
                </a:tc>
              </a:tr>
              <a:tr h="927420">
                <a:tc>
                  <a:txBody>
                    <a:bodyPr/>
                    <a:lstStyle/>
                    <a:p>
                      <a:endParaRPr lang="en-US" dirty="0" smtClean="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a:p>
                  </a:txBody>
                  <a:tcPr marL="72319" marR="72319"/>
                </a:tc>
              </a:tr>
            </a:tbl>
          </a:graphicData>
        </a:graphic>
      </p:graphicFrame>
      <p:sp>
        <p:nvSpPr>
          <p:cNvPr id="3" name="TextBox 2"/>
          <p:cNvSpPr txBox="1"/>
          <p:nvPr/>
        </p:nvSpPr>
        <p:spPr>
          <a:xfrm>
            <a:off x="528758" y="4086621"/>
            <a:ext cx="1023037" cy="646331"/>
          </a:xfrm>
          <a:prstGeom prst="rect">
            <a:avLst/>
          </a:prstGeom>
          <a:noFill/>
        </p:spPr>
        <p:txBody>
          <a:bodyPr wrap="none" rtlCol="0">
            <a:spAutoFit/>
          </a:bodyPr>
          <a:lstStyle/>
          <a:p>
            <a:r>
              <a:rPr lang="en-US" dirty="0"/>
              <a:t>p</a:t>
            </a:r>
            <a:r>
              <a:rPr lang="en-US" dirty="0" smtClean="0"/>
              <a:t>rimary</a:t>
            </a:r>
          </a:p>
          <a:p>
            <a:r>
              <a:rPr lang="en-US" dirty="0" smtClean="0"/>
              <a:t>source</a:t>
            </a:r>
            <a:endParaRPr lang="en-US" dirty="0"/>
          </a:p>
        </p:txBody>
      </p:sp>
      <p:sp>
        <p:nvSpPr>
          <p:cNvPr id="6" name="TextBox 5"/>
          <p:cNvSpPr txBox="1"/>
          <p:nvPr/>
        </p:nvSpPr>
        <p:spPr>
          <a:xfrm>
            <a:off x="4565097" y="4264745"/>
            <a:ext cx="673582" cy="369332"/>
          </a:xfrm>
          <a:prstGeom prst="rect">
            <a:avLst/>
          </a:prstGeom>
          <a:noFill/>
        </p:spPr>
        <p:txBody>
          <a:bodyPr wrap="none" rtlCol="0">
            <a:spAutoFit/>
          </a:bodyPr>
          <a:lstStyle/>
          <a:p>
            <a:r>
              <a:rPr lang="en-US" dirty="0" smtClean="0"/>
              <a:t>prim</a:t>
            </a:r>
            <a:endParaRPr lang="en-US" dirty="0"/>
          </a:p>
        </p:txBody>
      </p:sp>
      <p:sp>
        <p:nvSpPr>
          <p:cNvPr id="7" name="TextBox 6"/>
          <p:cNvSpPr txBox="1"/>
          <p:nvPr/>
        </p:nvSpPr>
        <p:spPr>
          <a:xfrm>
            <a:off x="5945568" y="3849246"/>
            <a:ext cx="1567543" cy="923330"/>
          </a:xfrm>
          <a:prstGeom prst="rect">
            <a:avLst/>
          </a:prstGeom>
          <a:noFill/>
        </p:spPr>
        <p:txBody>
          <a:bodyPr wrap="square" rtlCol="0">
            <a:spAutoFit/>
          </a:bodyPr>
          <a:lstStyle/>
          <a:p>
            <a:r>
              <a:rPr lang="en-US" dirty="0" smtClean="0"/>
              <a:t>Firsthand </a:t>
            </a:r>
          </a:p>
          <a:p>
            <a:r>
              <a:rPr lang="en-US" dirty="0" smtClean="0"/>
              <a:t>a</a:t>
            </a:r>
            <a:r>
              <a:rPr lang="en-US" dirty="0" smtClean="0"/>
              <a:t>ccount;</a:t>
            </a:r>
          </a:p>
          <a:p>
            <a:r>
              <a:rPr lang="en-US" dirty="0" smtClean="0"/>
              <a:t>original</a:t>
            </a:r>
            <a:endParaRPr lang="en-US" dirty="0"/>
          </a:p>
        </p:txBody>
      </p:sp>
      <p:sp>
        <p:nvSpPr>
          <p:cNvPr id="8" name="TextBox 7"/>
          <p:cNvSpPr txBox="1"/>
          <p:nvPr/>
        </p:nvSpPr>
        <p:spPr>
          <a:xfrm>
            <a:off x="3324087" y="4264745"/>
            <a:ext cx="534121" cy="369332"/>
          </a:xfrm>
          <a:prstGeom prst="rect">
            <a:avLst/>
          </a:prstGeom>
          <a:noFill/>
        </p:spPr>
        <p:txBody>
          <a:bodyPr wrap="none" rtlCol="0">
            <a:spAutoFit/>
          </a:bodyPr>
          <a:lstStyle/>
          <a:p>
            <a:r>
              <a:rPr lang="en-US" dirty="0" smtClean="0"/>
              <a:t>ary</a:t>
            </a:r>
            <a:endParaRPr lang="en-US" dirty="0"/>
          </a:p>
        </p:txBody>
      </p:sp>
    </p:spTree>
    <p:extLst>
      <p:ext uri="{BB962C8B-B14F-4D97-AF65-F5344CB8AC3E}">
        <p14:creationId xmlns:p14="http://schemas.microsoft.com/office/powerpoint/2010/main" val="2062915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7"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root? </a:t>
            </a:r>
            <a:endParaRPr lang="en-US" dirty="0"/>
          </a:p>
        </p:txBody>
      </p:sp>
      <p:sp>
        <p:nvSpPr>
          <p:cNvPr id="3" name="Content Placeholder 2"/>
          <p:cNvSpPr>
            <a:spLocks noGrp="1"/>
          </p:cNvSpPr>
          <p:nvPr>
            <p:ph idx="1"/>
          </p:nvPr>
        </p:nvSpPr>
        <p:spPr>
          <a:xfrm>
            <a:off x="590203" y="1363287"/>
            <a:ext cx="7423266" cy="4904509"/>
          </a:xfrm>
        </p:spPr>
        <p:txBody>
          <a:bodyPr>
            <a:normAutofit fontScale="77500" lnSpcReduction="20000"/>
          </a:bodyPr>
          <a:lstStyle/>
          <a:p>
            <a:pPr marL="0" marR="0" lvl="0" indent="0" defTabSz="914400" eaLnBrk="1" fontAlgn="auto" latinLnBrk="0" hangingPunct="1">
              <a:lnSpc>
                <a:spcPct val="100000"/>
              </a:lnSpc>
              <a:spcBef>
                <a:spcPts val="0"/>
              </a:spcBef>
              <a:spcAft>
                <a:spcPts val="0"/>
              </a:spcAft>
              <a:buClrTx/>
              <a:buSzTx/>
              <a:buFontTx/>
              <a:buNone/>
              <a:tabLst/>
              <a:defRPr/>
            </a:pPr>
            <a:endParaRPr lang="en-US" dirty="0" smtClean="0"/>
          </a:p>
          <a:p>
            <a:pPr marL="0" marR="0" lvl="0" indent="0" defTabSz="914400" eaLnBrk="1" fontAlgn="auto" latinLnBrk="0" hangingPunct="1">
              <a:lnSpc>
                <a:spcPct val="100000"/>
              </a:lnSpc>
              <a:spcBef>
                <a:spcPts val="0"/>
              </a:spcBef>
              <a:spcAft>
                <a:spcPts val="0"/>
              </a:spcAft>
              <a:buClrTx/>
              <a:buSzTx/>
              <a:buFontTx/>
              <a:buNone/>
              <a:tabLst/>
              <a:defRPr/>
            </a:pPr>
            <a:endParaRPr lang="en-US" dirty="0"/>
          </a:p>
          <a:p>
            <a:pPr marL="0" marR="0" lvl="0" indent="0" algn="ctr" defTabSz="914400" eaLnBrk="1" fontAlgn="auto" latinLnBrk="0" hangingPunct="1">
              <a:lnSpc>
                <a:spcPct val="100000"/>
              </a:lnSpc>
              <a:spcBef>
                <a:spcPts val="0"/>
              </a:spcBef>
              <a:spcAft>
                <a:spcPts val="0"/>
              </a:spcAft>
              <a:buClrTx/>
              <a:buSzTx/>
              <a:buFontTx/>
              <a:buNone/>
              <a:tabLst/>
              <a:defRPr/>
            </a:pPr>
            <a:r>
              <a:rPr lang="en-US" sz="7200" dirty="0" smtClean="0"/>
              <a:t> </a:t>
            </a:r>
          </a:p>
          <a:p>
            <a:pPr marL="0" marR="0" lvl="0" indent="0" algn="ctr" defTabSz="914400" eaLnBrk="1" fontAlgn="auto" latinLnBrk="0" hangingPunct="1">
              <a:lnSpc>
                <a:spcPct val="100000"/>
              </a:lnSpc>
              <a:spcBef>
                <a:spcPts val="0"/>
              </a:spcBef>
              <a:spcAft>
                <a:spcPts val="0"/>
              </a:spcAft>
              <a:buClrTx/>
              <a:buSzTx/>
              <a:buFontTx/>
              <a:buNone/>
              <a:tabLst/>
              <a:defRPr/>
            </a:pPr>
            <a:r>
              <a:rPr lang="en-US" sz="7200" dirty="0" smtClean="0">
                <a:solidFill>
                  <a:srgbClr val="002060"/>
                </a:solidFill>
              </a:rPr>
              <a:t>autograph</a:t>
            </a:r>
            <a:endParaRPr lang="en-US" sz="7200" dirty="0" smtClean="0">
              <a:solidFill>
                <a:srgbClr val="002060"/>
              </a:solidFill>
            </a:endParaRPr>
          </a:p>
          <a:p>
            <a:pPr marL="0" marR="0" lvl="0" indent="0" algn="ctr" defTabSz="914400" eaLnBrk="1" fontAlgn="auto" latinLnBrk="0" hangingPunct="1">
              <a:lnSpc>
                <a:spcPct val="100000"/>
              </a:lnSpc>
              <a:spcBef>
                <a:spcPts val="0"/>
              </a:spcBef>
              <a:spcAft>
                <a:spcPts val="0"/>
              </a:spcAft>
              <a:buClrTx/>
              <a:buSzTx/>
              <a:buFontTx/>
              <a:buNone/>
              <a:tabLst/>
              <a:defRPr/>
            </a:pPr>
            <a:r>
              <a:rPr lang="en-US" sz="7200" dirty="0" smtClean="0">
                <a:solidFill>
                  <a:srgbClr val="002060"/>
                </a:solidFill>
              </a:rPr>
              <a:t>deject</a:t>
            </a:r>
            <a:endParaRPr lang="en-US" sz="7200" dirty="0" smtClean="0">
              <a:solidFill>
                <a:srgbClr val="002060"/>
              </a:solidFill>
            </a:endParaRPr>
          </a:p>
          <a:p>
            <a:pPr marL="0" marR="0" lvl="0" indent="0" algn="ctr" defTabSz="914400" eaLnBrk="1" fontAlgn="auto" latinLnBrk="0" hangingPunct="1">
              <a:lnSpc>
                <a:spcPct val="100000"/>
              </a:lnSpc>
              <a:spcBef>
                <a:spcPts val="0"/>
              </a:spcBef>
              <a:spcAft>
                <a:spcPts val="0"/>
              </a:spcAft>
              <a:buClrTx/>
              <a:buSzTx/>
              <a:buFontTx/>
              <a:buNone/>
              <a:tabLst/>
              <a:defRPr/>
            </a:pPr>
            <a:r>
              <a:rPr lang="en-US" sz="7200" dirty="0" smtClean="0">
                <a:solidFill>
                  <a:srgbClr val="002060"/>
                </a:solidFill>
              </a:rPr>
              <a:t>ab</a:t>
            </a:r>
            <a:r>
              <a:rPr lang="en-US" sz="7200" dirty="0" smtClean="0">
                <a:solidFill>
                  <a:srgbClr val="002060"/>
                </a:solidFill>
              </a:rPr>
              <a:t>duct</a:t>
            </a:r>
            <a:endParaRPr lang="en-US" sz="7200" dirty="0">
              <a:solidFill>
                <a:srgbClr val="002060"/>
              </a:solidFill>
            </a:endParaRPr>
          </a:p>
          <a:p>
            <a:pPr marL="0" marR="0" lvl="0" indent="0" algn="ctr" defTabSz="914400" eaLnBrk="1" fontAlgn="auto" latinLnBrk="0" hangingPunct="1">
              <a:lnSpc>
                <a:spcPct val="100000"/>
              </a:lnSpc>
              <a:spcBef>
                <a:spcPts val="0"/>
              </a:spcBef>
              <a:spcAft>
                <a:spcPts val="0"/>
              </a:spcAft>
              <a:buClrTx/>
              <a:buSzTx/>
              <a:buFontTx/>
              <a:buNone/>
              <a:tabLst/>
              <a:defRPr/>
            </a:pPr>
            <a:r>
              <a:rPr lang="en-US" sz="7200" dirty="0" smtClean="0">
                <a:solidFill>
                  <a:srgbClr val="002060"/>
                </a:solidFill>
              </a:rPr>
              <a:t>b</a:t>
            </a:r>
            <a:r>
              <a:rPr lang="en-US" sz="7200" dirty="0" smtClean="0">
                <a:solidFill>
                  <a:srgbClr val="002060"/>
                </a:solidFill>
              </a:rPr>
              <a:t>eneficiary</a:t>
            </a:r>
          </a:p>
          <a:p>
            <a:pPr marL="0" marR="0" lvl="0" indent="0" algn="ctr" defTabSz="914400" eaLnBrk="1" fontAlgn="auto" latinLnBrk="0" hangingPunct="1">
              <a:lnSpc>
                <a:spcPct val="100000"/>
              </a:lnSpc>
              <a:spcBef>
                <a:spcPts val="0"/>
              </a:spcBef>
              <a:spcAft>
                <a:spcPts val="0"/>
              </a:spcAft>
              <a:buClrTx/>
              <a:buSzTx/>
              <a:buFontTx/>
              <a:buNone/>
              <a:tabLst/>
              <a:defRPr/>
            </a:pPr>
            <a:r>
              <a:rPr lang="en-US" sz="7200" dirty="0">
                <a:solidFill>
                  <a:srgbClr val="002060"/>
                </a:solidFill>
              </a:rPr>
              <a:t>c</a:t>
            </a:r>
            <a:r>
              <a:rPr lang="en-US" sz="7200" dirty="0" smtClean="0">
                <a:solidFill>
                  <a:srgbClr val="002060"/>
                </a:solidFill>
              </a:rPr>
              <a:t>redence </a:t>
            </a:r>
            <a:endParaRPr lang="en-US" sz="7200" dirty="0" smtClean="0">
              <a:solidFill>
                <a:srgbClr val="002060"/>
              </a:solidFill>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7200" dirty="0" smtClean="0">
              <a:solidFill>
                <a:srgbClr val="002060"/>
              </a:solidFill>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7200" dirty="0" smtClean="0">
              <a:solidFill>
                <a:srgbClr val="002060"/>
              </a:solidFill>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7200" dirty="0" smtClean="0">
              <a:solidFill>
                <a:srgbClr val="002060"/>
              </a:solidFill>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7200" dirty="0">
              <a:solidFill>
                <a:srgbClr val="002060"/>
              </a:solidFill>
            </a:endParaRPr>
          </a:p>
        </p:txBody>
      </p:sp>
    </p:spTree>
    <p:extLst>
      <p:ext uri="{BB962C8B-B14F-4D97-AF65-F5344CB8AC3E}">
        <p14:creationId xmlns:p14="http://schemas.microsoft.com/office/powerpoint/2010/main" val="1437669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with LINCS</a:t>
            </a:r>
            <a:endParaRPr lang="en-US" dirty="0"/>
          </a:p>
        </p:txBody>
      </p:sp>
      <p:sp>
        <p:nvSpPr>
          <p:cNvPr id="3" name="Content Placeholder 2"/>
          <p:cNvSpPr>
            <a:spLocks noGrp="1"/>
          </p:cNvSpPr>
          <p:nvPr>
            <p:ph idx="1"/>
          </p:nvPr>
        </p:nvSpPr>
        <p:spPr>
          <a:xfrm>
            <a:off x="457200" y="2160516"/>
            <a:ext cx="8229600" cy="3965647"/>
          </a:xfrm>
        </p:spPr>
        <p:txBody>
          <a:bodyPr/>
          <a:lstStyle/>
          <a:p>
            <a:pPr marL="514350" indent="-514350">
              <a:buAutoNum type="arabicPeriod"/>
            </a:pPr>
            <a:r>
              <a:rPr lang="en-US" dirty="0" smtClean="0"/>
              <a:t>What is the story? </a:t>
            </a:r>
          </a:p>
          <a:p>
            <a:pPr marL="514350" indent="-514350">
              <a:buAutoNum type="arabicPeriod"/>
            </a:pPr>
            <a:r>
              <a:rPr lang="en-US" dirty="0" smtClean="0"/>
              <a:t>What is the reminding word?</a:t>
            </a:r>
          </a:p>
          <a:p>
            <a:pPr marL="514350" indent="-514350">
              <a:buAutoNum type="arabicPeriod"/>
            </a:pPr>
            <a:r>
              <a:rPr lang="en-US" dirty="0" smtClean="0"/>
              <a:t>What is the word? </a:t>
            </a:r>
          </a:p>
          <a:p>
            <a:pPr marL="514350" indent="-514350">
              <a:buAutoNum type="arabicPeriod"/>
            </a:pPr>
            <a:r>
              <a:rPr lang="en-US" dirty="0" smtClean="0"/>
              <a:t>What is the definition?</a:t>
            </a:r>
            <a:endParaRPr lang="en-US" dirty="0"/>
          </a:p>
        </p:txBody>
      </p:sp>
    </p:spTree>
    <p:extLst>
      <p:ext uri="{BB962C8B-B14F-4D97-AF65-F5344CB8AC3E}">
        <p14:creationId xmlns:p14="http://schemas.microsoft.com/office/powerpoint/2010/main" val="15093373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creen Shot 2014-07-24 at 12.57.49 PM.png"/>
          <p:cNvPicPr>
            <a:picLocks noGrp="1" noChangeAspect="1"/>
          </p:cNvPicPr>
          <p:nvPr>
            <p:ph idx="1"/>
          </p:nvPr>
        </p:nvPicPr>
        <p:blipFill>
          <a:blip r:embed="rId2">
            <a:extLst>
              <a:ext uri="{28A0092B-C50C-407E-A947-70E740481C1C}">
                <a14:useLocalDpi xmlns:a14="http://schemas.microsoft.com/office/drawing/2010/main" val="0"/>
              </a:ext>
            </a:extLst>
          </a:blip>
          <a:srcRect t="-45405" b="-45405"/>
          <a:stretch>
            <a:fillRect/>
          </a:stretch>
        </p:blipFill>
        <p:spPr>
          <a:xfrm>
            <a:off x="376989" y="1924572"/>
            <a:ext cx="8229600" cy="4525963"/>
          </a:xfrm>
        </p:spPr>
      </p:pic>
      <p:sp>
        <p:nvSpPr>
          <p:cNvPr id="5" name="TextBox 4"/>
          <p:cNvSpPr txBox="1"/>
          <p:nvPr/>
        </p:nvSpPr>
        <p:spPr>
          <a:xfrm>
            <a:off x="920546" y="3541223"/>
            <a:ext cx="1351786" cy="523220"/>
          </a:xfrm>
          <a:prstGeom prst="rect">
            <a:avLst/>
          </a:prstGeom>
          <a:noFill/>
        </p:spPr>
        <p:txBody>
          <a:bodyPr wrap="square" rtlCol="0">
            <a:spAutoFit/>
          </a:bodyPr>
          <a:lstStyle/>
          <a:p>
            <a:r>
              <a:rPr lang="en-US" sz="2800" dirty="0" smtClean="0"/>
              <a:t>prim</a:t>
            </a:r>
            <a:endParaRPr lang="en-US" sz="2800" dirty="0"/>
          </a:p>
        </p:txBody>
      </p:sp>
      <p:sp>
        <p:nvSpPr>
          <p:cNvPr id="9" name="TextBox 8"/>
          <p:cNvSpPr txBox="1"/>
          <p:nvPr/>
        </p:nvSpPr>
        <p:spPr>
          <a:xfrm>
            <a:off x="4491789" y="3541223"/>
            <a:ext cx="2138948" cy="646331"/>
          </a:xfrm>
          <a:prstGeom prst="rect">
            <a:avLst/>
          </a:prstGeom>
          <a:noFill/>
        </p:spPr>
        <p:txBody>
          <a:bodyPr wrap="square" rtlCol="0">
            <a:spAutoFit/>
          </a:bodyPr>
          <a:lstStyle/>
          <a:p>
            <a:r>
              <a:rPr lang="en-US" sz="3600" dirty="0" smtClean="0"/>
              <a:t> </a:t>
            </a:r>
            <a:endParaRPr lang="en-US" sz="3600" dirty="0"/>
          </a:p>
        </p:txBody>
      </p:sp>
      <p:sp>
        <p:nvSpPr>
          <p:cNvPr id="2" name="TextBox 1"/>
          <p:cNvSpPr txBox="1"/>
          <p:nvPr/>
        </p:nvSpPr>
        <p:spPr>
          <a:xfrm>
            <a:off x="790704" y="4546838"/>
            <a:ext cx="1481628" cy="523220"/>
          </a:xfrm>
          <a:prstGeom prst="rect">
            <a:avLst/>
          </a:prstGeom>
          <a:noFill/>
        </p:spPr>
        <p:txBody>
          <a:bodyPr wrap="square" rtlCol="0">
            <a:spAutoFit/>
          </a:bodyPr>
          <a:lstStyle/>
          <a:p>
            <a:r>
              <a:rPr lang="en-US" sz="2800" dirty="0" smtClean="0"/>
              <a:t>printer</a:t>
            </a:r>
            <a:endParaRPr lang="en-US" sz="2800" dirty="0"/>
          </a:p>
        </p:txBody>
      </p:sp>
      <p:sp>
        <p:nvSpPr>
          <p:cNvPr id="6" name="TextBox 5"/>
          <p:cNvSpPr txBox="1"/>
          <p:nvPr/>
        </p:nvSpPr>
        <p:spPr>
          <a:xfrm>
            <a:off x="7160958" y="3864388"/>
            <a:ext cx="1109810" cy="523220"/>
          </a:xfrm>
          <a:prstGeom prst="rect">
            <a:avLst/>
          </a:prstGeom>
          <a:noFill/>
        </p:spPr>
        <p:txBody>
          <a:bodyPr wrap="square" rtlCol="0">
            <a:spAutoFit/>
          </a:bodyPr>
          <a:lstStyle/>
          <a:p>
            <a:r>
              <a:rPr lang="en-US" sz="2800" dirty="0" smtClean="0"/>
              <a:t>first</a:t>
            </a:r>
            <a:endParaRPr lang="en-US" sz="2800" dirty="0"/>
          </a:p>
        </p:txBody>
      </p:sp>
      <p:sp>
        <p:nvSpPr>
          <p:cNvPr id="3" name="TextBox 2"/>
          <p:cNvSpPr txBox="1"/>
          <p:nvPr/>
        </p:nvSpPr>
        <p:spPr>
          <a:xfrm>
            <a:off x="2573174" y="3608119"/>
            <a:ext cx="2058617" cy="1200329"/>
          </a:xfrm>
          <a:prstGeom prst="rect">
            <a:avLst/>
          </a:prstGeom>
          <a:noFill/>
        </p:spPr>
        <p:txBody>
          <a:bodyPr wrap="square" rtlCol="0">
            <a:spAutoFit/>
          </a:bodyPr>
          <a:lstStyle/>
          <a:p>
            <a:r>
              <a:rPr lang="en-US" dirty="0" smtClean="0"/>
              <a:t>I didn’t now how </a:t>
            </a:r>
          </a:p>
          <a:p>
            <a:r>
              <a:rPr lang="en-US" dirty="0" smtClean="0"/>
              <a:t>to </a:t>
            </a:r>
            <a:r>
              <a:rPr lang="en-US" dirty="0" smtClean="0"/>
              <a:t>use my </a:t>
            </a:r>
            <a:r>
              <a:rPr lang="en-US" dirty="0" smtClean="0">
                <a:solidFill>
                  <a:srgbClr val="FF0000"/>
                </a:solidFill>
              </a:rPr>
              <a:t>first</a:t>
            </a:r>
            <a:r>
              <a:rPr lang="en-US" dirty="0" smtClean="0"/>
              <a:t> printer, so </a:t>
            </a:r>
          </a:p>
          <a:p>
            <a:r>
              <a:rPr lang="en-US" dirty="0" smtClean="0"/>
              <a:t>I set it on fire. </a:t>
            </a:r>
            <a:endParaRPr lang="en-US" dirty="0"/>
          </a:p>
        </p:txBody>
      </p:sp>
      <p:pic>
        <p:nvPicPr>
          <p:cNvPr id="7" name="Picture 6" descr="Unknown.jpe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26193" y="3720301"/>
            <a:ext cx="1610143" cy="1396348"/>
          </a:xfrm>
          <a:prstGeom prst="rect">
            <a:avLst/>
          </a:prstGeom>
        </p:spPr>
      </p:pic>
    </p:spTree>
    <p:extLst>
      <p:ext uri="{BB962C8B-B14F-4D97-AF65-F5344CB8AC3E}">
        <p14:creationId xmlns:p14="http://schemas.microsoft.com/office/powerpoint/2010/main" val="1666355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6" grpId="0"/>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creen Shot 2016-03-03 at 9.31.49 AM.png"/>
          <p:cNvPicPr>
            <a:picLocks noGrp="1" noChangeAspect="1"/>
          </p:cNvPicPr>
          <p:nvPr>
            <p:ph idx="1"/>
          </p:nvPr>
        </p:nvPicPr>
        <p:blipFill>
          <a:blip r:embed="rId2">
            <a:extLst>
              <a:ext uri="{28A0092B-C50C-407E-A947-70E740481C1C}">
                <a14:useLocalDpi xmlns:a14="http://schemas.microsoft.com/office/drawing/2010/main" val="0"/>
              </a:ext>
            </a:extLst>
          </a:blip>
          <a:srcRect l="-32310" r="-32310"/>
          <a:stretch>
            <a:fillRect/>
          </a:stretch>
        </p:blipFill>
        <p:spPr>
          <a:xfrm>
            <a:off x="-686681" y="1068802"/>
            <a:ext cx="9830681" cy="5406496"/>
          </a:xfrm>
          <a:prstGeom prst="rect">
            <a:avLst/>
          </a:prstGeom>
          <a:ln>
            <a:noFill/>
          </a:ln>
          <a:effectLst>
            <a:softEdge rad="112500"/>
          </a:effectLst>
        </p:spPr>
      </p:pic>
    </p:spTree>
    <p:extLst>
      <p:ext uri="{BB962C8B-B14F-4D97-AF65-F5344CB8AC3E}">
        <p14:creationId xmlns:p14="http://schemas.microsoft.com/office/powerpoint/2010/main" val="7733170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 </a:t>
            </a:r>
            <a:r>
              <a:rPr lang="en-US" dirty="0"/>
              <a:t> </a:t>
            </a:r>
            <a:br>
              <a:rPr lang="en-US" dirty="0"/>
            </a:br>
            <a:r>
              <a:rPr lang="en-US" dirty="0"/>
              <a:t/>
            </a:r>
            <a:br>
              <a:rPr lang="en-US" dirty="0"/>
            </a:br>
            <a:r>
              <a:rPr lang="en-US" dirty="0"/>
              <a:t/>
            </a:r>
            <a:br>
              <a:rPr lang="en-US" dirty="0"/>
            </a:br>
            <a:endParaRPr lang="en-US" dirty="0"/>
          </a:p>
        </p:txBody>
      </p:sp>
      <p:sp>
        <p:nvSpPr>
          <p:cNvPr id="3" name="Content Placeholder 2"/>
          <p:cNvSpPr>
            <a:spLocks noGrp="1"/>
          </p:cNvSpPr>
          <p:nvPr>
            <p:ph idx="1"/>
          </p:nvPr>
        </p:nvSpPr>
        <p:spPr>
          <a:xfrm>
            <a:off x="256905" y="2433229"/>
            <a:ext cx="8887095" cy="3335352"/>
          </a:xfrm>
        </p:spPr>
        <p:txBody>
          <a:bodyPr>
            <a:normAutofit fontScale="40000" lnSpcReduction="20000"/>
          </a:bodyPr>
          <a:lstStyle/>
          <a:p>
            <a:pPr marL="514350" indent="-514350">
              <a:buAutoNum type="alphaLcPeriod"/>
            </a:pPr>
            <a:endParaRPr lang="en-US" dirty="0" smtClean="0"/>
          </a:p>
          <a:p>
            <a:pPr marL="514350" indent="-514350">
              <a:buAutoNum type="alphaLcPeriod"/>
            </a:pPr>
            <a:endParaRPr lang="en-US" dirty="0"/>
          </a:p>
          <a:p>
            <a:pPr marL="514350" indent="-514350">
              <a:buAutoNum type="alphaLcPeriod"/>
            </a:pPr>
            <a:endParaRPr lang="en-US" dirty="0" smtClean="0"/>
          </a:p>
          <a:p>
            <a:pPr marL="514350" indent="-514350">
              <a:buAutoNum type="alphaLcPeriod"/>
            </a:pPr>
            <a:endParaRPr lang="en-US" dirty="0"/>
          </a:p>
          <a:p>
            <a:pPr marL="514350" indent="-514350">
              <a:buAutoNum type="alphaLcPeriod"/>
            </a:pPr>
            <a:r>
              <a:rPr lang="en-US" sz="7000" dirty="0" smtClean="0"/>
              <a:t>Do you recognize the root? (whiteboard)</a:t>
            </a:r>
          </a:p>
          <a:p>
            <a:pPr marL="514350" indent="-514350">
              <a:buAutoNum type="alphaLcPeriod"/>
            </a:pPr>
            <a:r>
              <a:rPr lang="en-US" sz="7000" dirty="0" smtClean="0"/>
              <a:t>Try out the meaning of the root in the sentence.</a:t>
            </a:r>
          </a:p>
          <a:p>
            <a:pPr marL="514350" indent="-514350">
              <a:buAutoNum type="alphaLcPeriod"/>
            </a:pPr>
            <a:r>
              <a:rPr lang="en-US" sz="7000" dirty="0" smtClean="0"/>
              <a:t>What do you think the word means? </a:t>
            </a:r>
          </a:p>
          <a:p>
            <a:pPr marL="514350" indent="-514350">
              <a:buAutoNum type="arabicPeriod"/>
            </a:pPr>
            <a:endParaRPr lang="en-US" sz="2500" dirty="0"/>
          </a:p>
        </p:txBody>
      </p:sp>
      <p:sp>
        <p:nvSpPr>
          <p:cNvPr id="4" name="Rectangle 3"/>
          <p:cNvSpPr/>
          <p:nvPr/>
        </p:nvSpPr>
        <p:spPr>
          <a:xfrm>
            <a:off x="457199" y="914400"/>
            <a:ext cx="7336971" cy="1569660"/>
          </a:xfrm>
          <a:prstGeom prst="rect">
            <a:avLst/>
          </a:prstGeom>
        </p:spPr>
        <p:txBody>
          <a:bodyPr wrap="square">
            <a:spAutoFit/>
          </a:bodyPr>
          <a:lstStyle/>
          <a:p>
            <a:pPr marL="514350" indent="-514350">
              <a:buAutoNum type="arabicPeriod"/>
            </a:pPr>
            <a:r>
              <a:rPr lang="en-US" sz="3200" dirty="0">
                <a:solidFill>
                  <a:srgbClr val="002060"/>
                </a:solidFill>
              </a:rPr>
              <a:t>That's the primary reason the company is doing so well.</a:t>
            </a:r>
          </a:p>
          <a:p>
            <a:pPr marL="406400" indent="-406400"/>
            <a:endParaRPr lang="en-US" sz="3200" dirty="0">
              <a:solidFill>
                <a:srgbClr val="002060"/>
              </a:solidFill>
            </a:endParaRPr>
          </a:p>
        </p:txBody>
      </p:sp>
    </p:spTree>
    <p:extLst>
      <p:ext uri="{BB962C8B-B14F-4D97-AF65-F5344CB8AC3E}">
        <p14:creationId xmlns:p14="http://schemas.microsoft.com/office/powerpoint/2010/main" val="1015591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it to your personal dictionary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63604064"/>
              </p:ext>
            </p:extLst>
          </p:nvPr>
        </p:nvGraphicFramePr>
        <p:xfrm>
          <a:off x="457199" y="3361266"/>
          <a:ext cx="8094132" cy="1464734"/>
        </p:xfrm>
        <a:graphic>
          <a:graphicData uri="http://schemas.openxmlformats.org/drawingml/2006/table">
            <a:tbl>
              <a:tblPr firstRow="1" bandRow="1">
                <a:tableStyleId>{5C22544A-7EE6-4342-B048-85BDC9FD1C3A}</a:tableStyleId>
              </a:tblPr>
              <a:tblGrid>
                <a:gridCol w="1349022"/>
                <a:gridCol w="1349022"/>
                <a:gridCol w="1349022"/>
                <a:gridCol w="1349022"/>
                <a:gridCol w="1349022"/>
                <a:gridCol w="1349022"/>
              </a:tblGrid>
              <a:tr h="537314">
                <a:tc>
                  <a:txBody>
                    <a:bodyPr/>
                    <a:lstStyle/>
                    <a:p>
                      <a:r>
                        <a:rPr lang="en-US" dirty="0" smtClean="0"/>
                        <a:t>word</a:t>
                      </a:r>
                      <a:endParaRPr lang="en-US" dirty="0"/>
                    </a:p>
                  </a:txBody>
                  <a:tcPr marL="72319" marR="72319"/>
                </a:tc>
                <a:tc>
                  <a:txBody>
                    <a:bodyPr/>
                    <a:lstStyle/>
                    <a:p>
                      <a:r>
                        <a:rPr lang="en-US" dirty="0" smtClean="0"/>
                        <a:t>prefix</a:t>
                      </a:r>
                      <a:endParaRPr lang="en-US" dirty="0"/>
                    </a:p>
                  </a:txBody>
                  <a:tcPr marL="72319" marR="72319"/>
                </a:tc>
                <a:tc>
                  <a:txBody>
                    <a:bodyPr/>
                    <a:lstStyle/>
                    <a:p>
                      <a:r>
                        <a:rPr lang="en-US" dirty="0" smtClean="0"/>
                        <a:t>suffix</a:t>
                      </a:r>
                      <a:endParaRPr lang="en-US" dirty="0"/>
                    </a:p>
                  </a:txBody>
                  <a:tcPr marL="72319" marR="72319"/>
                </a:tc>
                <a:tc>
                  <a:txBody>
                    <a:bodyPr/>
                    <a:lstStyle/>
                    <a:p>
                      <a:r>
                        <a:rPr lang="en-US" dirty="0" smtClean="0"/>
                        <a:t>root</a:t>
                      </a:r>
                      <a:endParaRPr lang="en-US" dirty="0"/>
                    </a:p>
                  </a:txBody>
                  <a:tcPr marL="72319" marR="72319"/>
                </a:tc>
                <a:tc>
                  <a:txBody>
                    <a:bodyPr/>
                    <a:lstStyle/>
                    <a:p>
                      <a:r>
                        <a:rPr lang="en-US" dirty="0" smtClean="0"/>
                        <a:t>definition</a:t>
                      </a:r>
                      <a:endParaRPr lang="en-US" dirty="0"/>
                    </a:p>
                  </a:txBody>
                  <a:tcPr marL="72319" marR="72319"/>
                </a:tc>
                <a:tc>
                  <a:txBody>
                    <a:bodyPr/>
                    <a:lstStyle/>
                    <a:p>
                      <a:r>
                        <a:rPr lang="en-US" dirty="0" smtClean="0"/>
                        <a:t>sample</a:t>
                      </a:r>
                      <a:endParaRPr lang="en-US" dirty="0"/>
                    </a:p>
                  </a:txBody>
                  <a:tcPr marL="72319" marR="72319"/>
                </a:tc>
              </a:tr>
              <a:tr h="927420">
                <a:tc>
                  <a:txBody>
                    <a:bodyPr/>
                    <a:lstStyle/>
                    <a:p>
                      <a:endParaRPr lang="en-US" dirty="0" smtClean="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a:p>
                  </a:txBody>
                  <a:tcPr marL="72319" marR="72319"/>
                </a:tc>
              </a:tr>
            </a:tbl>
          </a:graphicData>
        </a:graphic>
      </p:graphicFrame>
      <p:sp>
        <p:nvSpPr>
          <p:cNvPr id="3" name="TextBox 2"/>
          <p:cNvSpPr txBox="1"/>
          <p:nvPr/>
        </p:nvSpPr>
        <p:spPr>
          <a:xfrm>
            <a:off x="472073" y="4112026"/>
            <a:ext cx="1023037" cy="369332"/>
          </a:xfrm>
          <a:prstGeom prst="rect">
            <a:avLst/>
          </a:prstGeom>
          <a:noFill/>
        </p:spPr>
        <p:txBody>
          <a:bodyPr wrap="none" rtlCol="0">
            <a:spAutoFit/>
          </a:bodyPr>
          <a:lstStyle/>
          <a:p>
            <a:r>
              <a:rPr lang="en-US" dirty="0" smtClean="0"/>
              <a:t>primary</a:t>
            </a:r>
            <a:endParaRPr lang="en-US" dirty="0"/>
          </a:p>
        </p:txBody>
      </p:sp>
      <p:sp>
        <p:nvSpPr>
          <p:cNvPr id="6" name="TextBox 5"/>
          <p:cNvSpPr txBox="1"/>
          <p:nvPr/>
        </p:nvSpPr>
        <p:spPr>
          <a:xfrm>
            <a:off x="4581671" y="4100454"/>
            <a:ext cx="673582" cy="369332"/>
          </a:xfrm>
          <a:prstGeom prst="rect">
            <a:avLst/>
          </a:prstGeom>
          <a:noFill/>
        </p:spPr>
        <p:txBody>
          <a:bodyPr wrap="none" rtlCol="0">
            <a:spAutoFit/>
          </a:bodyPr>
          <a:lstStyle/>
          <a:p>
            <a:r>
              <a:rPr lang="en-US" dirty="0" smtClean="0"/>
              <a:t>prim</a:t>
            </a:r>
            <a:endParaRPr lang="en-US" dirty="0"/>
          </a:p>
        </p:txBody>
      </p:sp>
      <p:sp>
        <p:nvSpPr>
          <p:cNvPr id="7" name="TextBox 6"/>
          <p:cNvSpPr txBox="1"/>
          <p:nvPr/>
        </p:nvSpPr>
        <p:spPr>
          <a:xfrm>
            <a:off x="5859143" y="3961955"/>
            <a:ext cx="1152880" cy="646331"/>
          </a:xfrm>
          <a:prstGeom prst="rect">
            <a:avLst/>
          </a:prstGeom>
          <a:noFill/>
        </p:spPr>
        <p:txBody>
          <a:bodyPr wrap="none" rtlCol="0">
            <a:spAutoFit/>
          </a:bodyPr>
          <a:lstStyle/>
          <a:p>
            <a:r>
              <a:rPr lang="en-US" dirty="0" smtClean="0"/>
              <a:t>Main, or </a:t>
            </a:r>
          </a:p>
          <a:p>
            <a:r>
              <a:rPr lang="en-US" dirty="0" smtClean="0"/>
              <a:t>first</a:t>
            </a:r>
            <a:endParaRPr lang="en-US" dirty="0" smtClean="0"/>
          </a:p>
        </p:txBody>
      </p:sp>
      <p:sp>
        <p:nvSpPr>
          <p:cNvPr id="8" name="TextBox 7"/>
          <p:cNvSpPr txBox="1"/>
          <p:nvPr/>
        </p:nvSpPr>
        <p:spPr>
          <a:xfrm>
            <a:off x="3374596" y="4115061"/>
            <a:ext cx="534121" cy="369332"/>
          </a:xfrm>
          <a:prstGeom prst="rect">
            <a:avLst/>
          </a:prstGeom>
          <a:noFill/>
        </p:spPr>
        <p:txBody>
          <a:bodyPr wrap="none" rtlCol="0">
            <a:spAutoFit/>
          </a:bodyPr>
          <a:lstStyle/>
          <a:p>
            <a:r>
              <a:rPr lang="en-US" dirty="0" smtClean="0"/>
              <a:t>ary</a:t>
            </a:r>
            <a:endParaRPr lang="en-US" dirty="0"/>
          </a:p>
        </p:txBody>
      </p:sp>
    </p:spTree>
    <p:extLst>
      <p:ext uri="{BB962C8B-B14F-4D97-AF65-F5344CB8AC3E}">
        <p14:creationId xmlns:p14="http://schemas.microsoft.com/office/powerpoint/2010/main" val="1383677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7"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317847"/>
            <a:ext cx="8582296" cy="2978014"/>
          </a:xfrm>
        </p:spPr>
        <p:txBody>
          <a:bodyPr>
            <a:normAutofit fontScale="55000" lnSpcReduction="20000"/>
          </a:bodyPr>
          <a:lstStyle/>
          <a:p>
            <a:pPr marL="514350" indent="-514350">
              <a:buAutoNum type="alphaLcPeriod"/>
            </a:pPr>
            <a:endParaRPr lang="en-US" dirty="0" smtClean="0"/>
          </a:p>
          <a:p>
            <a:pPr marL="0" indent="0">
              <a:buNone/>
            </a:pPr>
            <a:endParaRPr lang="en-US" dirty="0"/>
          </a:p>
          <a:p>
            <a:pPr marL="514350" indent="-514350">
              <a:buAutoNum type="alphaLcPeriod"/>
            </a:pPr>
            <a:r>
              <a:rPr lang="en-US" sz="5100" dirty="0" smtClean="0"/>
              <a:t>Do you recognize the root? (whiteboard)</a:t>
            </a:r>
          </a:p>
          <a:p>
            <a:pPr marL="514350" indent="-514350">
              <a:buAutoNum type="alphaLcPeriod"/>
            </a:pPr>
            <a:r>
              <a:rPr lang="en-US" sz="5100" dirty="0" smtClean="0"/>
              <a:t>Try out the meaning of the root in the sentence.</a:t>
            </a:r>
          </a:p>
          <a:p>
            <a:pPr marL="514350" indent="-514350">
              <a:buAutoNum type="alphaLcPeriod"/>
            </a:pPr>
            <a:r>
              <a:rPr lang="en-US" sz="5100" dirty="0" smtClean="0"/>
              <a:t>What do you think the word means? </a:t>
            </a:r>
          </a:p>
          <a:p>
            <a:pPr marL="514350" indent="-514350">
              <a:buAutoNum type="arabicPeriod"/>
            </a:pPr>
            <a:endParaRPr lang="en-US" dirty="0"/>
          </a:p>
        </p:txBody>
      </p:sp>
      <p:sp>
        <p:nvSpPr>
          <p:cNvPr id="4" name="Rectangle 3"/>
          <p:cNvSpPr/>
          <p:nvPr/>
        </p:nvSpPr>
        <p:spPr>
          <a:xfrm>
            <a:off x="457200" y="245973"/>
            <a:ext cx="8030094" cy="646331"/>
          </a:xfrm>
          <a:prstGeom prst="rect">
            <a:avLst/>
          </a:prstGeom>
        </p:spPr>
        <p:txBody>
          <a:bodyPr wrap="square">
            <a:spAutoFit/>
          </a:bodyPr>
          <a:lstStyle/>
          <a:p>
            <a:pPr algn="ctr"/>
            <a:endParaRPr lang="en-US" sz="3600" b="1" i="1" dirty="0">
              <a:solidFill>
                <a:srgbClr val="002060"/>
              </a:solidFill>
            </a:endParaRPr>
          </a:p>
        </p:txBody>
      </p:sp>
      <p:sp>
        <p:nvSpPr>
          <p:cNvPr id="6" name="TextBox 5"/>
          <p:cNvSpPr txBox="1"/>
          <p:nvPr/>
        </p:nvSpPr>
        <p:spPr>
          <a:xfrm>
            <a:off x="191193" y="569138"/>
            <a:ext cx="7140632" cy="1569660"/>
          </a:xfrm>
          <a:prstGeom prst="rect">
            <a:avLst/>
          </a:prstGeom>
          <a:noFill/>
        </p:spPr>
        <p:txBody>
          <a:bodyPr wrap="square" rtlCol="0">
            <a:spAutoFit/>
          </a:bodyPr>
          <a:lstStyle/>
          <a:p>
            <a:pPr marL="514350" indent="-514350">
              <a:buAutoNum type="arabicPeriod"/>
            </a:pPr>
            <a:r>
              <a:rPr lang="en-US" sz="3200" dirty="0">
                <a:solidFill>
                  <a:srgbClr val="002060"/>
                </a:solidFill>
              </a:rPr>
              <a:t>Ninety-nine percent </a:t>
            </a:r>
            <a:r>
              <a:rPr lang="en-US" sz="3200" dirty="0" smtClean="0">
                <a:solidFill>
                  <a:srgbClr val="002060"/>
                </a:solidFill>
              </a:rPr>
              <a:t>of primary </a:t>
            </a:r>
            <a:r>
              <a:rPr lang="en-US" sz="3200" dirty="0">
                <a:solidFill>
                  <a:srgbClr val="002060"/>
                </a:solidFill>
              </a:rPr>
              <a:t>students </a:t>
            </a:r>
            <a:r>
              <a:rPr lang="en-US" sz="3200" dirty="0" smtClean="0">
                <a:solidFill>
                  <a:srgbClr val="002060"/>
                </a:solidFill>
              </a:rPr>
              <a:t>now have </a:t>
            </a:r>
            <a:r>
              <a:rPr lang="en-US" sz="3200" dirty="0">
                <a:solidFill>
                  <a:srgbClr val="002060"/>
                </a:solidFill>
              </a:rPr>
              <a:t>computer experience.</a:t>
            </a:r>
          </a:p>
        </p:txBody>
      </p:sp>
    </p:spTree>
    <p:extLst>
      <p:ext uri="{BB962C8B-B14F-4D97-AF65-F5344CB8AC3E}">
        <p14:creationId xmlns:p14="http://schemas.microsoft.com/office/powerpoint/2010/main" val="1769043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it to your personal dictionary</a:t>
            </a:r>
            <a:endParaRPr lang="en-US" dirty="0"/>
          </a:p>
        </p:txBody>
      </p:sp>
      <p:graphicFrame>
        <p:nvGraphicFramePr>
          <p:cNvPr id="4" name="Content Placeholder 3"/>
          <p:cNvGraphicFramePr>
            <a:graphicFrameLocks noGrp="1"/>
          </p:cNvGraphicFramePr>
          <p:nvPr>
            <p:ph idx="1"/>
            <p:extLst/>
          </p:nvPr>
        </p:nvGraphicFramePr>
        <p:xfrm>
          <a:off x="457199" y="3361266"/>
          <a:ext cx="8094132" cy="1464734"/>
        </p:xfrm>
        <a:graphic>
          <a:graphicData uri="http://schemas.openxmlformats.org/drawingml/2006/table">
            <a:tbl>
              <a:tblPr firstRow="1" bandRow="1">
                <a:tableStyleId>{5C22544A-7EE6-4342-B048-85BDC9FD1C3A}</a:tableStyleId>
              </a:tblPr>
              <a:tblGrid>
                <a:gridCol w="1349022"/>
                <a:gridCol w="1349022"/>
                <a:gridCol w="1349022"/>
                <a:gridCol w="1349022"/>
                <a:gridCol w="1349022"/>
                <a:gridCol w="1349022"/>
              </a:tblGrid>
              <a:tr h="537314">
                <a:tc>
                  <a:txBody>
                    <a:bodyPr/>
                    <a:lstStyle/>
                    <a:p>
                      <a:r>
                        <a:rPr lang="en-US" dirty="0" smtClean="0"/>
                        <a:t>word</a:t>
                      </a:r>
                      <a:endParaRPr lang="en-US" dirty="0"/>
                    </a:p>
                  </a:txBody>
                  <a:tcPr marL="72319" marR="72319"/>
                </a:tc>
                <a:tc>
                  <a:txBody>
                    <a:bodyPr/>
                    <a:lstStyle/>
                    <a:p>
                      <a:r>
                        <a:rPr lang="en-US" dirty="0" smtClean="0"/>
                        <a:t>prefix</a:t>
                      </a:r>
                      <a:endParaRPr lang="en-US" dirty="0"/>
                    </a:p>
                  </a:txBody>
                  <a:tcPr marL="72319" marR="72319"/>
                </a:tc>
                <a:tc>
                  <a:txBody>
                    <a:bodyPr/>
                    <a:lstStyle/>
                    <a:p>
                      <a:r>
                        <a:rPr lang="en-US" dirty="0" smtClean="0"/>
                        <a:t>suffix</a:t>
                      </a:r>
                      <a:endParaRPr lang="en-US" dirty="0"/>
                    </a:p>
                  </a:txBody>
                  <a:tcPr marL="72319" marR="72319"/>
                </a:tc>
                <a:tc>
                  <a:txBody>
                    <a:bodyPr/>
                    <a:lstStyle/>
                    <a:p>
                      <a:r>
                        <a:rPr lang="en-US" dirty="0" smtClean="0"/>
                        <a:t>root</a:t>
                      </a:r>
                      <a:endParaRPr lang="en-US" dirty="0"/>
                    </a:p>
                  </a:txBody>
                  <a:tcPr marL="72319" marR="72319"/>
                </a:tc>
                <a:tc>
                  <a:txBody>
                    <a:bodyPr/>
                    <a:lstStyle/>
                    <a:p>
                      <a:r>
                        <a:rPr lang="en-US" dirty="0" smtClean="0"/>
                        <a:t>definition</a:t>
                      </a:r>
                      <a:endParaRPr lang="en-US" dirty="0"/>
                    </a:p>
                  </a:txBody>
                  <a:tcPr marL="72319" marR="72319"/>
                </a:tc>
                <a:tc>
                  <a:txBody>
                    <a:bodyPr/>
                    <a:lstStyle/>
                    <a:p>
                      <a:r>
                        <a:rPr lang="en-US" dirty="0" smtClean="0"/>
                        <a:t>sample</a:t>
                      </a:r>
                      <a:endParaRPr lang="en-US" dirty="0"/>
                    </a:p>
                  </a:txBody>
                  <a:tcPr marL="72319" marR="72319"/>
                </a:tc>
              </a:tr>
              <a:tr h="927420">
                <a:tc>
                  <a:txBody>
                    <a:bodyPr/>
                    <a:lstStyle/>
                    <a:p>
                      <a:endParaRPr lang="en-US" dirty="0" smtClean="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a:p>
                  </a:txBody>
                  <a:tcPr marL="72319" marR="72319"/>
                </a:tc>
              </a:tr>
            </a:tbl>
          </a:graphicData>
        </a:graphic>
      </p:graphicFrame>
      <p:sp>
        <p:nvSpPr>
          <p:cNvPr id="3" name="TextBox 2"/>
          <p:cNvSpPr txBox="1"/>
          <p:nvPr/>
        </p:nvSpPr>
        <p:spPr>
          <a:xfrm>
            <a:off x="457199" y="4207507"/>
            <a:ext cx="1023037" cy="369332"/>
          </a:xfrm>
          <a:prstGeom prst="rect">
            <a:avLst/>
          </a:prstGeom>
          <a:noFill/>
        </p:spPr>
        <p:txBody>
          <a:bodyPr wrap="none" rtlCol="0">
            <a:spAutoFit/>
          </a:bodyPr>
          <a:lstStyle/>
          <a:p>
            <a:r>
              <a:rPr lang="en-US" dirty="0" smtClean="0"/>
              <a:t>primary</a:t>
            </a:r>
            <a:endParaRPr lang="en-US" dirty="0"/>
          </a:p>
        </p:txBody>
      </p:sp>
      <p:sp>
        <p:nvSpPr>
          <p:cNvPr id="6" name="TextBox 5"/>
          <p:cNvSpPr txBox="1"/>
          <p:nvPr/>
        </p:nvSpPr>
        <p:spPr>
          <a:xfrm>
            <a:off x="4696679" y="4238954"/>
            <a:ext cx="673582" cy="369332"/>
          </a:xfrm>
          <a:prstGeom prst="rect">
            <a:avLst/>
          </a:prstGeom>
          <a:noFill/>
        </p:spPr>
        <p:txBody>
          <a:bodyPr wrap="none" rtlCol="0">
            <a:spAutoFit/>
          </a:bodyPr>
          <a:lstStyle/>
          <a:p>
            <a:r>
              <a:rPr lang="en-US" dirty="0" smtClean="0"/>
              <a:t>prim</a:t>
            </a:r>
            <a:endParaRPr lang="en-US" dirty="0"/>
          </a:p>
        </p:txBody>
      </p:sp>
      <p:sp>
        <p:nvSpPr>
          <p:cNvPr id="10" name="TextBox 9"/>
          <p:cNvSpPr txBox="1"/>
          <p:nvPr/>
        </p:nvSpPr>
        <p:spPr>
          <a:xfrm>
            <a:off x="5811600" y="3902670"/>
            <a:ext cx="1731564" cy="646331"/>
          </a:xfrm>
          <a:prstGeom prst="rect">
            <a:avLst/>
          </a:prstGeom>
          <a:noFill/>
        </p:spPr>
        <p:txBody>
          <a:bodyPr wrap="square" rtlCol="0">
            <a:spAutoFit/>
          </a:bodyPr>
          <a:lstStyle/>
          <a:p>
            <a:r>
              <a:rPr lang="en-US" dirty="0" smtClean="0"/>
              <a:t>First, earliest</a:t>
            </a:r>
          </a:p>
          <a:p>
            <a:r>
              <a:rPr lang="en-US" dirty="0" smtClean="0"/>
              <a:t>in time</a:t>
            </a:r>
            <a:endParaRPr lang="en-US" dirty="0" smtClean="0"/>
          </a:p>
        </p:txBody>
      </p:sp>
      <p:sp>
        <p:nvSpPr>
          <p:cNvPr id="8" name="TextBox 7"/>
          <p:cNvSpPr txBox="1"/>
          <p:nvPr/>
        </p:nvSpPr>
        <p:spPr>
          <a:xfrm>
            <a:off x="3378857" y="4238954"/>
            <a:ext cx="534121" cy="369332"/>
          </a:xfrm>
          <a:prstGeom prst="rect">
            <a:avLst/>
          </a:prstGeom>
          <a:noFill/>
        </p:spPr>
        <p:txBody>
          <a:bodyPr wrap="none" rtlCol="0">
            <a:spAutoFit/>
          </a:bodyPr>
          <a:lstStyle/>
          <a:p>
            <a:r>
              <a:rPr lang="en-US" smtClean="0"/>
              <a:t>ary</a:t>
            </a:r>
            <a:endParaRPr lang="en-US" dirty="0"/>
          </a:p>
        </p:txBody>
      </p:sp>
    </p:spTree>
    <p:extLst>
      <p:ext uri="{BB962C8B-B14F-4D97-AF65-F5344CB8AC3E}">
        <p14:creationId xmlns:p14="http://schemas.microsoft.com/office/powerpoint/2010/main" val="820025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10" grpId="0"/>
      <p:bldP spid="8" grpId="0"/>
    </p:bldLst>
  </p:timing>
</p:sld>
</file>

<file path=ppt/theme/theme1.xml><?xml version="1.0" encoding="utf-8"?>
<a:theme xmlns:a="http://schemas.openxmlformats.org/drawingml/2006/main" name="Plaza">
  <a:themeElements>
    <a:clrScheme name="Plaza">
      <a:dk1>
        <a:sysClr val="windowText" lastClr="000000"/>
      </a:dk1>
      <a:lt1>
        <a:sysClr val="window" lastClr="FFFFFF"/>
      </a:lt1>
      <a:dk2>
        <a:srgbClr val="333333"/>
      </a:dk2>
      <a:lt2>
        <a:srgbClr val="CCCCCC"/>
      </a:lt2>
      <a:accent1>
        <a:srgbClr val="990000"/>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Plaza">
      <a:majorFont>
        <a:latin typeface="Century Gothic"/>
        <a:ea typeface=""/>
        <a:cs typeface=""/>
        <a:font script="Jpan" typeface="メイリオ"/>
        <a:font script="Hans" typeface="宋体"/>
        <a:font script="Hant" typeface="新細明體"/>
      </a:majorFont>
      <a:minorFont>
        <a:latin typeface="Century Gothic"/>
        <a:ea typeface=""/>
        <a:cs typeface=""/>
        <a:font script="Jpan" typeface="メイリオ"/>
        <a:font script="Hans" typeface="宋体"/>
        <a:font script="Hant" typeface="新細明體"/>
      </a:minorFont>
    </a:fontScheme>
    <a:fmtScheme name="Plaza">
      <a:fillStyleLst>
        <a:solidFill>
          <a:schemeClr val="phClr"/>
        </a:solidFill>
        <a:gradFill rotWithShape="1">
          <a:gsLst>
            <a:gs pos="0">
              <a:schemeClr val="phClr">
                <a:tint val="100000"/>
                <a:shade val="60000"/>
                <a:satMod val="135000"/>
              </a:schemeClr>
            </a:gs>
            <a:gs pos="100000">
              <a:schemeClr val="phClr">
                <a:tint val="100000"/>
                <a:shade val="100000"/>
                <a:satMod val="135000"/>
              </a:schemeClr>
            </a:gs>
          </a:gsLst>
          <a:lin ang="16200000" scaled="1"/>
        </a:gradFill>
        <a:gradFill rotWithShape="1">
          <a:gsLst>
            <a:gs pos="0">
              <a:schemeClr val="phClr">
                <a:shade val="70000"/>
                <a:satMod val="120000"/>
              </a:schemeClr>
            </a:gs>
            <a:gs pos="35000">
              <a:schemeClr val="phClr">
                <a:shade val="100000"/>
                <a:satMod val="150000"/>
              </a:schemeClr>
            </a:gs>
            <a:gs pos="70000">
              <a:schemeClr val="phClr">
                <a:tint val="100000"/>
                <a:shade val="100000"/>
                <a:satMod val="200000"/>
                <a:greenMod val="100000"/>
              </a:schemeClr>
            </a:gs>
            <a:gs pos="100000">
              <a:schemeClr val="phClr">
                <a:tint val="100000"/>
                <a:shade val="100000"/>
                <a:satMod val="250000"/>
                <a:greenMod val="100000"/>
              </a:schemeClr>
            </a:gs>
          </a:gsLst>
          <a:lin ang="162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a:effectStyle>
        <a:effectStyle>
          <a:effectLst>
            <a:innerShdw blurRad="50800" dist="25400" dir="13500000">
              <a:srgbClr val="FFFFFF">
                <a:alpha val="75000"/>
              </a:srgbClr>
            </a:innerShdw>
            <a:outerShdw blurRad="88900" dist="38100" dir="6600000" sx="101000" sy="101000" rotWithShape="0">
              <a:srgbClr val="000000">
                <a:alpha val="50000"/>
              </a:srgbClr>
            </a:outerShdw>
          </a:effectLst>
          <a:scene3d>
            <a:camera prst="perspectiveFront" fov="3000000"/>
            <a:lightRig rig="morning" dir="tl">
              <a:rot lat="0" lon="0" rev="1800000"/>
            </a:lightRig>
          </a:scene3d>
          <a:sp3d contourW="38100" prstMaterial="softEdge">
            <a:bevelT w="25400" h="38100"/>
            <a:contourClr>
              <a:schemeClr val="phClr">
                <a:tint val="6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Plaza.thmx</Template>
  <TotalTime>1519</TotalTime>
  <Words>796</Words>
  <Application>Microsoft Macintosh PowerPoint</Application>
  <PresentationFormat>On-screen Show (4:3)</PresentationFormat>
  <Paragraphs>158</Paragraphs>
  <Slides>17</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Calibri</vt:lpstr>
      <vt:lpstr>Century Gothic</vt:lpstr>
      <vt:lpstr>Wingdings 2</vt:lpstr>
      <vt:lpstr>Plaza</vt:lpstr>
      <vt:lpstr>Morphology Instruction</vt:lpstr>
      <vt:lpstr>What is a root? </vt:lpstr>
      <vt:lpstr>Review with LINCS</vt:lpstr>
      <vt:lpstr>PowerPoint Presentation</vt:lpstr>
      <vt:lpstr>PowerPoint Presentation</vt:lpstr>
      <vt:lpstr>      </vt:lpstr>
      <vt:lpstr>Add it to your personal dictionary</vt:lpstr>
      <vt:lpstr>PowerPoint Presentation</vt:lpstr>
      <vt:lpstr>Add it to your personal dictionary</vt:lpstr>
      <vt:lpstr> 1. Primitive humans needed to be able to react like this to escape from dangerous animals.   </vt:lpstr>
      <vt:lpstr>Add it to your personal dictionary</vt:lpstr>
      <vt:lpstr>The problem is primarily with his attitude.    </vt:lpstr>
      <vt:lpstr>Add it to your personal dictionary</vt:lpstr>
      <vt:lpstr>PowerPoint Presentation</vt:lpstr>
      <vt:lpstr>Add it to your personal dictionary</vt:lpstr>
      <vt:lpstr>PowerPoint Presentation</vt:lpstr>
      <vt:lpstr>Add it to your personal dictionary</vt:lpstr>
    </vt:vector>
  </TitlesOfParts>
  <Company/>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Root Word:  Bene</dc:title>
  <dc:creator>Lindsay Young</dc:creator>
  <cp:lastModifiedBy>Microsoft Office User</cp:lastModifiedBy>
  <cp:revision>88</cp:revision>
  <dcterms:created xsi:type="dcterms:W3CDTF">2015-12-04T18:26:39Z</dcterms:created>
  <dcterms:modified xsi:type="dcterms:W3CDTF">2017-07-15T02:30:51Z</dcterms:modified>
</cp:coreProperties>
</file>