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346" r:id="rId2"/>
    <p:sldId id="332" r:id="rId3"/>
    <p:sldId id="358" r:id="rId4"/>
    <p:sldId id="417" r:id="rId5"/>
    <p:sldId id="416" r:id="rId6"/>
    <p:sldId id="258" r:id="rId7"/>
    <p:sldId id="335" r:id="rId8"/>
    <p:sldId id="334" r:id="rId9"/>
    <p:sldId id="370" r:id="rId10"/>
    <p:sldId id="389" r:id="rId11"/>
    <p:sldId id="41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4"/>
    <p:restoredTop sz="94514"/>
  </p:normalViewPr>
  <p:slideViewPr>
    <p:cSldViewPr snapToGrid="0" snapToObjects="1">
      <p:cViewPr varScale="1">
        <p:scale>
          <a:sx n="104" d="100"/>
          <a:sy n="104" d="100"/>
        </p:scale>
        <p:origin x="60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0FB5-0FA7-9346-9D70-990359432435}" type="datetimeFigureOut">
              <a:rPr lang="en-US" smtClean="0"/>
              <a:t>7/14/17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8CA0C-3592-9944-9BF5-FDDD8785CA8C}" type="slidenum">
              <a:rPr lang="en-US" smtClean="0"/>
              <a:t>‹#›</a:t>
            </a:fld>
            <a:endParaRPr lang="en-US"/>
          </a:p>
        </p:txBody>
      </p:sp>
    </p:spTree>
    <p:extLst>
      <p:ext uri="{BB962C8B-B14F-4D97-AF65-F5344CB8AC3E}">
        <p14:creationId xmlns:p14="http://schemas.microsoft.com/office/powerpoint/2010/main" val="10516116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open their flash drives.</a:t>
            </a:r>
          </a:p>
          <a:p>
            <a:r>
              <a:rPr lang="en-US" dirty="0" smtClean="0"/>
              <a:t>These</a:t>
            </a:r>
            <a:r>
              <a:rPr lang="en-US" baseline="0" dirty="0" smtClean="0"/>
              <a:t> slides would be taught over a number of days. They will probably take multiple weeks for students to complete since this is their first exposure to these concepts.</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a:t>
            </a:fld>
            <a:endParaRPr lang="en-US"/>
          </a:p>
        </p:txBody>
      </p:sp>
    </p:spTree>
    <p:extLst>
      <p:ext uri="{BB962C8B-B14F-4D97-AF65-F5344CB8AC3E}">
        <p14:creationId xmlns:p14="http://schemas.microsoft.com/office/powerpoint/2010/main" val="1977597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options:  give students 1 minute and have them write down as many words with graph as they can, or ask someone to lead you through LINCS with graph (on next slide), and then go around the room asking each person to give one word that contains this root.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2</a:t>
            </a:fld>
            <a:endParaRPr lang="en-US"/>
          </a:p>
        </p:txBody>
      </p:sp>
    </p:spTree>
    <p:extLst>
      <p:ext uri="{BB962C8B-B14F-4D97-AF65-F5344CB8AC3E}">
        <p14:creationId xmlns:p14="http://schemas.microsoft.com/office/powerpoint/2010/main" val="423810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Definition: wait on, serve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4</a:t>
            </a:fld>
            <a:endParaRPr lang="en-US"/>
          </a:p>
        </p:txBody>
      </p:sp>
    </p:spTree>
    <p:extLst>
      <p:ext uri="{BB962C8B-B14F-4D97-AF65-F5344CB8AC3E}">
        <p14:creationId xmlns:p14="http://schemas.microsoft.com/office/powerpoint/2010/main" val="1642532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½ the class do sentence number 1 and ½ the class do sentence number 2.</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6</a:t>
            </a:fld>
            <a:endParaRPr lang="en-US"/>
          </a:p>
        </p:txBody>
      </p:sp>
    </p:spTree>
    <p:extLst>
      <p:ext uri="{BB962C8B-B14F-4D97-AF65-F5344CB8AC3E}">
        <p14:creationId xmlns:p14="http://schemas.microsoft.com/office/powerpoint/2010/main" val="207994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r>
              <a:rPr lang="en-US" b="1" baseline="0" dirty="0" smtClean="0"/>
              <a:t>Have a brief conversation about how literal meaning “to lead away” doesn’t capture the essence (connotation) of the word.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7</a:t>
            </a:fld>
            <a:endParaRPr lang="en-US"/>
          </a:p>
        </p:txBody>
      </p:sp>
    </p:spTree>
    <p:extLst>
      <p:ext uri="{BB962C8B-B14F-4D97-AF65-F5344CB8AC3E}">
        <p14:creationId xmlns:p14="http://schemas.microsoft.com/office/powerpoint/2010/main" val="1427682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8</a:t>
            </a:fld>
            <a:endParaRPr lang="en-US"/>
          </a:p>
        </p:txBody>
      </p:sp>
    </p:spTree>
    <p:extLst>
      <p:ext uri="{BB962C8B-B14F-4D97-AF65-F5344CB8AC3E}">
        <p14:creationId xmlns:p14="http://schemas.microsoft.com/office/powerpoint/2010/main" val="1621413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9</a:t>
            </a:fld>
            <a:endParaRPr lang="en-US"/>
          </a:p>
        </p:txBody>
      </p:sp>
    </p:spTree>
    <p:extLst>
      <p:ext uri="{BB962C8B-B14F-4D97-AF65-F5344CB8AC3E}">
        <p14:creationId xmlns:p14="http://schemas.microsoft.com/office/powerpoint/2010/main" val="1768654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10</a:t>
            </a:fld>
            <a:endParaRPr lang="en-US"/>
          </a:p>
        </p:txBody>
      </p:sp>
    </p:spTree>
    <p:extLst>
      <p:ext uri="{BB962C8B-B14F-4D97-AF65-F5344CB8AC3E}">
        <p14:creationId xmlns:p14="http://schemas.microsoft.com/office/powerpoint/2010/main" val="1852980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11</a:t>
            </a:fld>
            <a:endParaRPr lang="en-US"/>
          </a:p>
        </p:txBody>
      </p:sp>
    </p:spTree>
    <p:extLst>
      <p:ext uri="{BB962C8B-B14F-4D97-AF65-F5344CB8AC3E}">
        <p14:creationId xmlns:p14="http://schemas.microsoft.com/office/powerpoint/2010/main" val="1962885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3E4242-BEA9-C043-89F5-AC8556CD250F}" type="datetimeFigureOut">
              <a:rPr lang="en-US" smtClean="0"/>
              <a:t>7/14/17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23E4242-BEA9-C043-89F5-AC8556CD250F}" type="datetimeFigureOut">
              <a:rPr lang="en-US" smtClean="0"/>
              <a:t>7/14/17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unspecified-1.png"/>
          <p:cNvPicPr>
            <a:picLocks noChangeAspect="1"/>
          </p:cNvPicPr>
          <p:nvPr userDrawn="1"/>
        </p:nvPicPr>
        <p:blipFill rotWithShape="1">
          <a:blip r:embed="rId2">
            <a:extLst>
              <a:ext uri="{28A0092B-C50C-407E-A947-70E740481C1C}">
                <a14:useLocalDpi xmlns:a14="http://schemas.microsoft.com/office/drawing/2010/main" val="0"/>
              </a:ext>
            </a:extLst>
          </a:blip>
          <a:srcRect l="16668" r="17535"/>
          <a:stretch/>
        </p:blipFill>
        <p:spPr>
          <a:xfrm>
            <a:off x="7333343" y="605195"/>
            <a:ext cx="1429657" cy="9501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23E4242-BEA9-C043-89F5-AC8556CD250F}" type="datetimeFigureOut">
              <a:rPr lang="en-US" smtClean="0"/>
              <a:t>7/14/17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C193328-F205-B244-9196-9FB44AAAF3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2933" y="4208929"/>
            <a:ext cx="7626435" cy="1048684"/>
          </a:xfrm>
        </p:spPr>
        <p:txBody>
          <a:bodyPr>
            <a:normAutofit/>
          </a:bodyPr>
          <a:lstStyle/>
          <a:p>
            <a:r>
              <a:rPr lang="en-US" dirty="0" smtClean="0"/>
              <a:t>Morphology Instruction</a:t>
            </a:r>
            <a:endParaRPr lang="en-US" dirty="0"/>
          </a:p>
        </p:txBody>
      </p:sp>
      <p:sp>
        <p:nvSpPr>
          <p:cNvPr id="3" name="Subtitle 2"/>
          <p:cNvSpPr>
            <a:spLocks noGrp="1"/>
          </p:cNvSpPr>
          <p:nvPr>
            <p:ph type="subTitle" idx="1"/>
          </p:nvPr>
        </p:nvSpPr>
        <p:spPr>
          <a:xfrm>
            <a:off x="1032933" y="5257800"/>
            <a:ext cx="7626435" cy="621792"/>
          </a:xfrm>
        </p:spPr>
        <p:txBody>
          <a:bodyPr>
            <a:noAutofit/>
          </a:bodyPr>
          <a:lstStyle/>
          <a:p>
            <a:pPr algn="ctr"/>
            <a:r>
              <a:rPr lang="en-US" sz="3600" i="1" dirty="0" smtClean="0"/>
              <a:t>serv</a:t>
            </a:r>
            <a:endParaRPr lang="en-US" sz="3600" i="1" dirty="0"/>
          </a:p>
        </p:txBody>
      </p:sp>
      <p:pic>
        <p:nvPicPr>
          <p:cNvPr id="4" name="Picture 3" descr="unspecified-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1464" y="1218036"/>
            <a:ext cx="4724400" cy="2065942"/>
          </a:xfrm>
          <a:prstGeom prst="rect">
            <a:avLst/>
          </a:prstGeom>
        </p:spPr>
      </p:pic>
    </p:spTree>
    <p:extLst>
      <p:ext uri="{BB962C8B-B14F-4D97-AF65-F5344CB8AC3E}">
        <p14:creationId xmlns:p14="http://schemas.microsoft.com/office/powerpoint/2010/main" val="1221817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822" y="2008164"/>
            <a:ext cx="7450667" cy="1735227"/>
          </a:xfrm>
        </p:spPr>
        <p:txBody>
          <a:bodyPr>
            <a:noAutofit/>
          </a:bodyPr>
          <a:lstStyle/>
          <a:p>
            <a:pPr marL="514350" indent="-514350"/>
            <a:r>
              <a:rPr lang="en-US" sz="2800" dirty="0" smtClean="0">
                <a:solidFill>
                  <a:srgbClr val="002060"/>
                </a:solidFill>
              </a:rPr>
              <a:t>	</a:t>
            </a:r>
            <a:r>
              <a:rPr lang="en-US" sz="2800" dirty="0">
                <a:solidFill>
                  <a:srgbClr val="002060"/>
                </a:solidFill>
              </a:rPr>
              <a:t>1.  Miss Annie is expected to be subservient to the “powhitetrash children.” </a:t>
            </a: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340822" y="2029530"/>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1098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426994" cy="369332"/>
          </a:xfrm>
          <a:prstGeom prst="rect">
            <a:avLst/>
          </a:prstGeom>
          <a:noFill/>
        </p:spPr>
        <p:txBody>
          <a:bodyPr wrap="none" rtlCol="0">
            <a:spAutoFit/>
          </a:bodyPr>
          <a:lstStyle/>
          <a:p>
            <a:r>
              <a:rPr lang="en-US" dirty="0" smtClean="0"/>
              <a:t>subservient</a:t>
            </a:r>
            <a:endParaRPr lang="en-US" dirty="0"/>
          </a:p>
        </p:txBody>
      </p:sp>
      <p:sp>
        <p:nvSpPr>
          <p:cNvPr id="6" name="TextBox 5"/>
          <p:cNvSpPr txBox="1"/>
          <p:nvPr/>
        </p:nvSpPr>
        <p:spPr>
          <a:xfrm>
            <a:off x="4696679" y="4238954"/>
            <a:ext cx="622286" cy="369332"/>
          </a:xfrm>
          <a:prstGeom prst="rect">
            <a:avLst/>
          </a:prstGeom>
          <a:noFill/>
        </p:spPr>
        <p:txBody>
          <a:bodyPr wrap="none" rtlCol="0">
            <a:spAutoFit/>
          </a:bodyPr>
          <a:lstStyle/>
          <a:p>
            <a:r>
              <a:rPr lang="en-US" dirty="0" smtClean="0"/>
              <a:t>serv</a:t>
            </a:r>
            <a:endParaRPr lang="en-US" dirty="0"/>
          </a:p>
        </p:txBody>
      </p:sp>
      <p:sp>
        <p:nvSpPr>
          <p:cNvPr id="10" name="TextBox 9"/>
          <p:cNvSpPr txBox="1"/>
          <p:nvPr/>
        </p:nvSpPr>
        <p:spPr>
          <a:xfrm>
            <a:off x="5811600" y="3902670"/>
            <a:ext cx="1731564" cy="923330"/>
          </a:xfrm>
          <a:prstGeom prst="rect">
            <a:avLst/>
          </a:prstGeom>
          <a:noFill/>
        </p:spPr>
        <p:txBody>
          <a:bodyPr wrap="square" rtlCol="0">
            <a:spAutoFit/>
          </a:bodyPr>
          <a:lstStyle/>
          <a:p>
            <a:r>
              <a:rPr lang="en-US" dirty="0" smtClean="0"/>
              <a:t>Serving or </a:t>
            </a:r>
          </a:p>
          <a:p>
            <a:r>
              <a:rPr lang="en-US" dirty="0" smtClean="0"/>
              <a:t>acting under</a:t>
            </a:r>
          </a:p>
          <a:p>
            <a:r>
              <a:rPr lang="en-US" dirty="0" smtClean="0"/>
              <a:t>someone</a:t>
            </a:r>
            <a:endParaRPr lang="en-US" dirty="0" smtClean="0"/>
          </a:p>
        </p:txBody>
      </p:sp>
      <p:sp>
        <p:nvSpPr>
          <p:cNvPr id="8" name="TextBox 7"/>
          <p:cNvSpPr txBox="1"/>
          <p:nvPr/>
        </p:nvSpPr>
        <p:spPr>
          <a:xfrm>
            <a:off x="3378857" y="4238954"/>
            <a:ext cx="554960" cy="369332"/>
          </a:xfrm>
          <a:prstGeom prst="rect">
            <a:avLst/>
          </a:prstGeom>
          <a:noFill/>
        </p:spPr>
        <p:txBody>
          <a:bodyPr wrap="none" rtlCol="0">
            <a:spAutoFit/>
          </a:bodyPr>
          <a:lstStyle/>
          <a:p>
            <a:r>
              <a:rPr lang="en-US" dirty="0" smtClean="0"/>
              <a:t>ent</a:t>
            </a:r>
            <a:endParaRPr lang="en-US" dirty="0"/>
          </a:p>
        </p:txBody>
      </p:sp>
      <p:sp>
        <p:nvSpPr>
          <p:cNvPr id="9" name="TextBox 8"/>
          <p:cNvSpPr txBox="1"/>
          <p:nvPr/>
        </p:nvSpPr>
        <p:spPr>
          <a:xfrm>
            <a:off x="2103629" y="4179669"/>
            <a:ext cx="572593" cy="369332"/>
          </a:xfrm>
          <a:prstGeom prst="rect">
            <a:avLst/>
          </a:prstGeom>
          <a:noFill/>
        </p:spPr>
        <p:txBody>
          <a:bodyPr wrap="none" rtlCol="0">
            <a:spAutoFit/>
          </a:bodyPr>
          <a:lstStyle/>
          <a:p>
            <a:r>
              <a:rPr lang="en-US" dirty="0" smtClean="0"/>
              <a:t>sub</a:t>
            </a:r>
            <a:endParaRPr lang="en-US" dirty="0"/>
          </a:p>
        </p:txBody>
      </p:sp>
    </p:spTree>
    <p:extLst>
      <p:ext uri="{BB962C8B-B14F-4D97-AF65-F5344CB8AC3E}">
        <p14:creationId xmlns:p14="http://schemas.microsoft.com/office/powerpoint/2010/main" val="19867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root? </a:t>
            </a:r>
            <a:endParaRPr lang="en-US" dirty="0"/>
          </a:p>
        </p:txBody>
      </p:sp>
      <p:sp>
        <p:nvSpPr>
          <p:cNvPr id="3" name="Content Placeholder 2"/>
          <p:cNvSpPr>
            <a:spLocks noGrp="1"/>
          </p:cNvSpPr>
          <p:nvPr>
            <p:ph idx="1"/>
          </p:nvPr>
        </p:nvSpPr>
        <p:spPr>
          <a:xfrm>
            <a:off x="590203" y="1363287"/>
            <a:ext cx="7423266" cy="4904509"/>
          </a:xfrm>
        </p:spPr>
        <p:txBody>
          <a:bodyPr>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geography</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eject</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introduce</a:t>
            </a:r>
            <a:endParaRPr lang="en-US" sz="7200" dirty="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benign</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a:solidFill>
                  <a:srgbClr val="002060"/>
                </a:solidFill>
              </a:rPr>
              <a:t>c</a:t>
            </a:r>
            <a:r>
              <a:rPr lang="en-US" sz="7200" dirty="0" smtClean="0">
                <a:solidFill>
                  <a:srgbClr val="002060"/>
                </a:solidFill>
              </a:rPr>
              <a:t>redential</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a:solidFill>
                  <a:srgbClr val="002060"/>
                </a:solidFill>
              </a:rPr>
              <a:t>p</a:t>
            </a:r>
            <a:r>
              <a:rPr lang="en-US" sz="7200" dirty="0" smtClean="0">
                <a:solidFill>
                  <a:srgbClr val="002060"/>
                </a:solidFill>
              </a:rPr>
              <a:t>rimary source</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a:solidFill>
                <a:srgbClr val="002060"/>
              </a:solidFill>
            </a:endParaRPr>
          </a:p>
        </p:txBody>
      </p:sp>
    </p:spTree>
    <p:extLst>
      <p:ext uri="{BB962C8B-B14F-4D97-AF65-F5344CB8AC3E}">
        <p14:creationId xmlns:p14="http://schemas.microsoft.com/office/powerpoint/2010/main" val="143766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with LINCS</a:t>
            </a:r>
            <a:endParaRPr lang="en-US" dirty="0"/>
          </a:p>
        </p:txBody>
      </p:sp>
      <p:sp>
        <p:nvSpPr>
          <p:cNvPr id="3" name="Content Placeholder 2"/>
          <p:cNvSpPr>
            <a:spLocks noGrp="1"/>
          </p:cNvSpPr>
          <p:nvPr>
            <p:ph idx="1"/>
          </p:nvPr>
        </p:nvSpPr>
        <p:spPr>
          <a:xfrm>
            <a:off x="457200" y="2160516"/>
            <a:ext cx="8229600" cy="3965647"/>
          </a:xfrm>
        </p:spPr>
        <p:txBody>
          <a:bodyPr/>
          <a:lstStyle/>
          <a:p>
            <a:pPr marL="514350" indent="-514350">
              <a:buAutoNum type="arabicPeriod"/>
            </a:pPr>
            <a:r>
              <a:rPr lang="en-US" dirty="0" smtClean="0"/>
              <a:t>What is the story? </a:t>
            </a:r>
          </a:p>
          <a:p>
            <a:pPr marL="514350" indent="-514350">
              <a:buAutoNum type="arabicPeriod"/>
            </a:pPr>
            <a:r>
              <a:rPr lang="en-US" dirty="0" smtClean="0"/>
              <a:t>What is the reminding word?</a:t>
            </a:r>
          </a:p>
          <a:p>
            <a:pPr marL="514350" indent="-514350">
              <a:buAutoNum type="arabicPeriod"/>
            </a:pPr>
            <a:r>
              <a:rPr lang="en-US" dirty="0" smtClean="0"/>
              <a:t>What is the word? </a:t>
            </a:r>
          </a:p>
          <a:p>
            <a:pPr marL="514350" indent="-514350">
              <a:buAutoNum type="arabicPeriod"/>
            </a:pPr>
            <a:r>
              <a:rPr lang="en-US" dirty="0" smtClean="0"/>
              <a:t>What is the definition?</a:t>
            </a:r>
            <a:endParaRPr lang="en-US" dirty="0"/>
          </a:p>
        </p:txBody>
      </p:sp>
    </p:spTree>
    <p:extLst>
      <p:ext uri="{BB962C8B-B14F-4D97-AF65-F5344CB8AC3E}">
        <p14:creationId xmlns:p14="http://schemas.microsoft.com/office/powerpoint/2010/main" val="150933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4-07-24 at 12.57.49 PM.png"/>
          <p:cNvPicPr>
            <a:picLocks noGrp="1" noChangeAspect="1"/>
          </p:cNvPicPr>
          <p:nvPr>
            <p:ph idx="1"/>
          </p:nvPr>
        </p:nvPicPr>
        <p:blipFill>
          <a:blip r:embed="rId3">
            <a:extLst>
              <a:ext uri="{28A0092B-C50C-407E-A947-70E740481C1C}">
                <a14:useLocalDpi xmlns:a14="http://schemas.microsoft.com/office/drawing/2010/main" val="0"/>
              </a:ext>
            </a:extLst>
          </a:blip>
          <a:srcRect t="-45405" b="-45405"/>
          <a:stretch>
            <a:fillRect/>
          </a:stretch>
        </p:blipFill>
        <p:spPr>
          <a:xfrm>
            <a:off x="289475" y="1935614"/>
            <a:ext cx="8229600" cy="4525963"/>
          </a:xfrm>
        </p:spPr>
      </p:pic>
      <p:sp>
        <p:nvSpPr>
          <p:cNvPr id="5" name="TextBox 4"/>
          <p:cNvSpPr txBox="1"/>
          <p:nvPr/>
        </p:nvSpPr>
        <p:spPr>
          <a:xfrm>
            <a:off x="787659" y="3560184"/>
            <a:ext cx="1351786" cy="584775"/>
          </a:xfrm>
          <a:prstGeom prst="rect">
            <a:avLst/>
          </a:prstGeom>
          <a:noFill/>
        </p:spPr>
        <p:txBody>
          <a:bodyPr wrap="square" rtlCol="0">
            <a:spAutoFit/>
          </a:bodyPr>
          <a:lstStyle/>
          <a:p>
            <a:r>
              <a:rPr lang="en-US" sz="3200" dirty="0" smtClean="0"/>
              <a:t>serv</a:t>
            </a:r>
            <a:endParaRPr lang="en-US" sz="3200" dirty="0"/>
          </a:p>
        </p:txBody>
      </p:sp>
      <p:sp>
        <p:nvSpPr>
          <p:cNvPr id="8" name="TextBox 7"/>
          <p:cNvSpPr txBox="1"/>
          <p:nvPr/>
        </p:nvSpPr>
        <p:spPr>
          <a:xfrm>
            <a:off x="2513263" y="3356106"/>
            <a:ext cx="2138948" cy="646331"/>
          </a:xfrm>
          <a:prstGeom prst="rect">
            <a:avLst/>
          </a:prstGeom>
          <a:noFill/>
        </p:spPr>
        <p:txBody>
          <a:bodyPr wrap="square" rtlCol="0">
            <a:spAutoFit/>
          </a:bodyPr>
          <a:lstStyle/>
          <a:p>
            <a:r>
              <a:rPr lang="en-US" sz="3600" dirty="0" smtClean="0"/>
              <a:t> </a:t>
            </a:r>
            <a:endParaRPr lang="en-US" sz="3600" dirty="0"/>
          </a:p>
        </p:txBody>
      </p:sp>
      <p:sp>
        <p:nvSpPr>
          <p:cNvPr id="9" name="TextBox 8"/>
          <p:cNvSpPr txBox="1"/>
          <p:nvPr/>
        </p:nvSpPr>
        <p:spPr>
          <a:xfrm>
            <a:off x="4491789" y="3541223"/>
            <a:ext cx="2138948" cy="646331"/>
          </a:xfrm>
          <a:prstGeom prst="rect">
            <a:avLst/>
          </a:prstGeom>
          <a:noFill/>
        </p:spPr>
        <p:txBody>
          <a:bodyPr wrap="square" rtlCol="0">
            <a:spAutoFit/>
          </a:bodyPr>
          <a:lstStyle/>
          <a:p>
            <a:r>
              <a:rPr lang="en-US" sz="3600" dirty="0" smtClean="0"/>
              <a:t> </a:t>
            </a:r>
            <a:endParaRPr lang="en-US" sz="3600" dirty="0"/>
          </a:p>
        </p:txBody>
      </p:sp>
      <p:sp>
        <p:nvSpPr>
          <p:cNvPr id="3" name="TextBox 2"/>
          <p:cNvSpPr txBox="1"/>
          <p:nvPr/>
        </p:nvSpPr>
        <p:spPr>
          <a:xfrm>
            <a:off x="911252" y="4534078"/>
            <a:ext cx="1104599" cy="584775"/>
          </a:xfrm>
          <a:prstGeom prst="rect">
            <a:avLst/>
          </a:prstGeom>
          <a:noFill/>
        </p:spPr>
        <p:txBody>
          <a:bodyPr wrap="square" rtlCol="0">
            <a:spAutoFit/>
          </a:bodyPr>
          <a:lstStyle/>
          <a:p>
            <a:r>
              <a:rPr lang="en-US" sz="3200" dirty="0" smtClean="0"/>
              <a:t>surf</a:t>
            </a:r>
            <a:endParaRPr lang="en-US" sz="3200" dirty="0"/>
          </a:p>
        </p:txBody>
      </p:sp>
      <p:sp>
        <p:nvSpPr>
          <p:cNvPr id="10" name="TextBox 9"/>
          <p:cNvSpPr txBox="1"/>
          <p:nvPr/>
        </p:nvSpPr>
        <p:spPr>
          <a:xfrm>
            <a:off x="6762291" y="3847900"/>
            <a:ext cx="1229724" cy="646331"/>
          </a:xfrm>
          <a:prstGeom prst="rect">
            <a:avLst/>
          </a:prstGeom>
          <a:noFill/>
        </p:spPr>
        <p:txBody>
          <a:bodyPr wrap="none" rtlCol="0">
            <a:spAutoFit/>
          </a:bodyPr>
          <a:lstStyle/>
          <a:p>
            <a:r>
              <a:rPr lang="en-US" dirty="0" smtClean="0"/>
              <a:t>To wait on, </a:t>
            </a:r>
          </a:p>
          <a:p>
            <a:r>
              <a:rPr lang="en-US" dirty="0" smtClean="0"/>
              <a:t>or serve</a:t>
            </a:r>
            <a:endParaRPr lang="en-US" dirty="0"/>
          </a:p>
        </p:txBody>
      </p:sp>
      <p:sp>
        <p:nvSpPr>
          <p:cNvPr id="11" name="TextBox 10"/>
          <p:cNvSpPr txBox="1"/>
          <p:nvPr/>
        </p:nvSpPr>
        <p:spPr>
          <a:xfrm>
            <a:off x="2637628" y="3641023"/>
            <a:ext cx="1491992" cy="1200329"/>
          </a:xfrm>
          <a:prstGeom prst="rect">
            <a:avLst/>
          </a:prstGeom>
          <a:noFill/>
        </p:spPr>
        <p:txBody>
          <a:bodyPr wrap="square" rtlCol="0">
            <a:spAutoFit/>
          </a:bodyPr>
          <a:lstStyle/>
          <a:p>
            <a:r>
              <a:rPr lang="en-US" dirty="0" smtClean="0"/>
              <a:t>He was </a:t>
            </a:r>
            <a:r>
              <a:rPr lang="en-US" u="sng" dirty="0" smtClean="0">
                <a:solidFill>
                  <a:srgbClr val="FF0000"/>
                </a:solidFill>
              </a:rPr>
              <a:t>waiting on </a:t>
            </a:r>
            <a:r>
              <a:rPr lang="en-US" dirty="0" smtClean="0"/>
              <a:t>the waves to surf. </a:t>
            </a:r>
            <a:endParaRPr lang="en-US" dirty="0"/>
          </a:p>
        </p:txBody>
      </p:sp>
      <p:pic>
        <p:nvPicPr>
          <p:cNvPr id="12" name="Picture 11" descr="images.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52211" y="3744784"/>
            <a:ext cx="1846567" cy="1228806"/>
          </a:xfrm>
          <a:prstGeom prst="rect">
            <a:avLst/>
          </a:prstGeom>
        </p:spPr>
      </p:pic>
    </p:spTree>
    <p:extLst>
      <p:ext uri="{BB962C8B-B14F-4D97-AF65-F5344CB8AC3E}">
        <p14:creationId xmlns:p14="http://schemas.microsoft.com/office/powerpoint/2010/main" val="170983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8033" y="359295"/>
            <a:ext cx="5828435" cy="6236426"/>
          </a:xfrm>
        </p:spPr>
      </p:pic>
    </p:spTree>
    <p:extLst>
      <p:ext uri="{BB962C8B-B14F-4D97-AF65-F5344CB8AC3E}">
        <p14:creationId xmlns:p14="http://schemas.microsoft.com/office/powerpoint/2010/main" val="773317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a:t>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256905" y="2841002"/>
            <a:ext cx="8887095" cy="3335352"/>
          </a:xfrm>
        </p:spPr>
        <p:txBody>
          <a:bodyPr>
            <a:normAutofit fontScale="40000" lnSpcReduction="20000"/>
          </a:bodyPr>
          <a:lstStyle/>
          <a:p>
            <a:pPr marL="514350" indent="-514350">
              <a:buAutoNum type="alphaLcPeriod"/>
            </a:pPr>
            <a:endParaRPr lang="en-US" dirty="0" smtClean="0"/>
          </a:p>
          <a:p>
            <a:pPr marL="514350" indent="-514350">
              <a:buAutoNum type="alphaLcPeriod"/>
            </a:pPr>
            <a:endParaRPr lang="en-US" dirty="0"/>
          </a:p>
          <a:p>
            <a:pPr marL="514350" indent="-514350">
              <a:buAutoNum type="alphaLcPeriod"/>
            </a:pPr>
            <a:endParaRPr lang="en-US" dirty="0" smtClean="0"/>
          </a:p>
          <a:p>
            <a:pPr marL="514350" indent="-514350">
              <a:buAutoNum type="alphaLcPeriod"/>
            </a:pPr>
            <a:endParaRPr lang="en-US" dirty="0"/>
          </a:p>
          <a:p>
            <a:pPr marL="514350" indent="-514350">
              <a:buAutoNum type="alphaLcPeriod"/>
            </a:pPr>
            <a:r>
              <a:rPr lang="en-US" sz="7000" dirty="0" smtClean="0"/>
              <a:t>Do you recognize the root? (whiteboard)</a:t>
            </a:r>
          </a:p>
          <a:p>
            <a:pPr marL="514350" indent="-514350">
              <a:buAutoNum type="alphaLcPeriod"/>
            </a:pPr>
            <a:r>
              <a:rPr lang="en-US" sz="7000" dirty="0" smtClean="0"/>
              <a:t>Try out the meaning of the root in the sentence.</a:t>
            </a:r>
          </a:p>
          <a:p>
            <a:pPr marL="514350" indent="-514350">
              <a:buAutoNum type="alphaLcPeriod"/>
            </a:pPr>
            <a:r>
              <a:rPr lang="en-US" sz="7000" dirty="0" smtClean="0"/>
              <a:t>What do you think the word means? </a:t>
            </a:r>
          </a:p>
          <a:p>
            <a:pPr marL="514350" indent="-514350">
              <a:buAutoNum type="arabicPeriod"/>
            </a:pPr>
            <a:endParaRPr lang="en-US" sz="2500" dirty="0"/>
          </a:p>
        </p:txBody>
      </p:sp>
      <p:sp>
        <p:nvSpPr>
          <p:cNvPr id="4" name="Rectangle 3"/>
          <p:cNvSpPr/>
          <p:nvPr/>
        </p:nvSpPr>
        <p:spPr>
          <a:xfrm>
            <a:off x="457199" y="914400"/>
            <a:ext cx="7336971" cy="3046988"/>
          </a:xfrm>
          <a:prstGeom prst="rect">
            <a:avLst/>
          </a:prstGeom>
        </p:spPr>
        <p:txBody>
          <a:bodyPr wrap="square">
            <a:spAutoFit/>
          </a:bodyPr>
          <a:lstStyle/>
          <a:p>
            <a:pPr marL="514350" indent="-514350">
              <a:buAutoNum type="arabicPeriod"/>
            </a:pPr>
            <a:r>
              <a:rPr lang="en-US" sz="3200" dirty="0">
                <a:solidFill>
                  <a:srgbClr val="002060"/>
                </a:solidFill>
              </a:rPr>
              <a:t>The hotel kitchen has 24 hour service and can be contacted via reception</a:t>
            </a:r>
            <a:r>
              <a:rPr lang="en-US" sz="3200" dirty="0" smtClean="0">
                <a:solidFill>
                  <a:srgbClr val="002060"/>
                </a:solidFill>
              </a:rPr>
              <a:t>.</a:t>
            </a:r>
          </a:p>
          <a:p>
            <a:pPr marL="514350" indent="-514350">
              <a:buAutoNum type="arabicPeriod"/>
            </a:pPr>
            <a:endParaRPr lang="en-US" sz="3200" dirty="0">
              <a:solidFill>
                <a:srgbClr val="002060"/>
              </a:solidFill>
            </a:endParaRPr>
          </a:p>
          <a:p>
            <a:pPr marL="514350" indent="-514350">
              <a:buAutoNum type="arabicPeriod"/>
            </a:pPr>
            <a:r>
              <a:rPr lang="en-US" sz="3200" dirty="0">
                <a:solidFill>
                  <a:srgbClr val="002060"/>
                </a:solidFill>
              </a:rPr>
              <a:t>Can we call a cleaning service?</a:t>
            </a:r>
          </a:p>
          <a:p>
            <a:pPr marL="406400" indent="-406400"/>
            <a:endParaRPr lang="en-US" sz="3200" dirty="0">
              <a:solidFill>
                <a:srgbClr val="002060"/>
              </a:solidFill>
            </a:endParaRPr>
          </a:p>
        </p:txBody>
      </p:sp>
    </p:spTree>
    <p:extLst>
      <p:ext uri="{BB962C8B-B14F-4D97-AF65-F5344CB8AC3E}">
        <p14:creationId xmlns:p14="http://schemas.microsoft.com/office/powerpoint/2010/main" val="101559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3604064"/>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72073" y="4112026"/>
            <a:ext cx="968535" cy="369332"/>
          </a:xfrm>
          <a:prstGeom prst="rect">
            <a:avLst/>
          </a:prstGeom>
          <a:noFill/>
        </p:spPr>
        <p:txBody>
          <a:bodyPr wrap="none" rtlCol="0">
            <a:spAutoFit/>
          </a:bodyPr>
          <a:lstStyle/>
          <a:p>
            <a:r>
              <a:rPr lang="en-US" dirty="0" smtClean="0"/>
              <a:t>service</a:t>
            </a:r>
            <a:endParaRPr lang="en-US" dirty="0"/>
          </a:p>
        </p:txBody>
      </p:sp>
      <p:sp>
        <p:nvSpPr>
          <p:cNvPr id="6" name="TextBox 5"/>
          <p:cNvSpPr txBox="1"/>
          <p:nvPr/>
        </p:nvSpPr>
        <p:spPr>
          <a:xfrm>
            <a:off x="4581671" y="4100454"/>
            <a:ext cx="622286" cy="369332"/>
          </a:xfrm>
          <a:prstGeom prst="rect">
            <a:avLst/>
          </a:prstGeom>
          <a:noFill/>
        </p:spPr>
        <p:txBody>
          <a:bodyPr wrap="none" rtlCol="0">
            <a:spAutoFit/>
          </a:bodyPr>
          <a:lstStyle/>
          <a:p>
            <a:r>
              <a:rPr lang="en-US" dirty="0" smtClean="0"/>
              <a:t>serv</a:t>
            </a:r>
            <a:endParaRPr lang="en-US" dirty="0"/>
          </a:p>
        </p:txBody>
      </p:sp>
      <p:sp>
        <p:nvSpPr>
          <p:cNvPr id="7" name="TextBox 6"/>
          <p:cNvSpPr txBox="1"/>
          <p:nvPr/>
        </p:nvSpPr>
        <p:spPr>
          <a:xfrm>
            <a:off x="5839499" y="3869621"/>
            <a:ext cx="1444626" cy="1200329"/>
          </a:xfrm>
          <a:prstGeom prst="rect">
            <a:avLst/>
          </a:prstGeom>
          <a:noFill/>
        </p:spPr>
        <p:txBody>
          <a:bodyPr wrap="none" rtlCol="0">
            <a:spAutoFit/>
          </a:bodyPr>
          <a:lstStyle/>
          <a:p>
            <a:r>
              <a:rPr lang="en-US" dirty="0" smtClean="0"/>
              <a:t>Something </a:t>
            </a:r>
          </a:p>
          <a:p>
            <a:r>
              <a:rPr lang="en-US" dirty="0"/>
              <a:t>p</a:t>
            </a:r>
            <a:r>
              <a:rPr lang="en-US" dirty="0" smtClean="0"/>
              <a:t>rovided </a:t>
            </a:r>
            <a:endParaRPr lang="en-US" dirty="0" smtClean="0"/>
          </a:p>
          <a:p>
            <a:r>
              <a:rPr lang="en-US" dirty="0"/>
              <a:t>t</a:t>
            </a:r>
            <a:r>
              <a:rPr lang="en-US" dirty="0" smtClean="0"/>
              <a:t>o serve or </a:t>
            </a:r>
          </a:p>
          <a:p>
            <a:r>
              <a:rPr lang="en-US" dirty="0"/>
              <a:t>w</a:t>
            </a:r>
            <a:r>
              <a:rPr lang="en-US" dirty="0" smtClean="0"/>
              <a:t>ait on</a:t>
            </a:r>
            <a:endParaRPr lang="en-US" dirty="0" smtClean="0"/>
          </a:p>
        </p:txBody>
      </p:sp>
      <p:sp>
        <p:nvSpPr>
          <p:cNvPr id="8" name="TextBox 7"/>
          <p:cNvSpPr txBox="1"/>
          <p:nvPr/>
        </p:nvSpPr>
        <p:spPr>
          <a:xfrm>
            <a:off x="3374596" y="4115061"/>
            <a:ext cx="530915" cy="369332"/>
          </a:xfrm>
          <a:prstGeom prst="rect">
            <a:avLst/>
          </a:prstGeom>
          <a:noFill/>
        </p:spPr>
        <p:txBody>
          <a:bodyPr wrap="none" rtlCol="0">
            <a:spAutoFit/>
          </a:bodyPr>
          <a:lstStyle/>
          <a:p>
            <a:r>
              <a:rPr lang="en-US" dirty="0" smtClean="0"/>
              <a:t>ice</a:t>
            </a:r>
            <a:endParaRPr lang="en-US" dirty="0"/>
          </a:p>
        </p:txBody>
      </p:sp>
    </p:spTree>
    <p:extLst>
      <p:ext uri="{BB962C8B-B14F-4D97-AF65-F5344CB8AC3E}">
        <p14:creationId xmlns:p14="http://schemas.microsoft.com/office/powerpoint/2010/main" val="13836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17847"/>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6" name="TextBox 5"/>
          <p:cNvSpPr txBox="1"/>
          <p:nvPr/>
        </p:nvSpPr>
        <p:spPr>
          <a:xfrm>
            <a:off x="191193" y="569138"/>
            <a:ext cx="7140632" cy="1569660"/>
          </a:xfrm>
          <a:prstGeom prst="rect">
            <a:avLst/>
          </a:prstGeom>
          <a:noFill/>
        </p:spPr>
        <p:txBody>
          <a:bodyPr wrap="square" rtlCol="0">
            <a:spAutoFit/>
          </a:bodyPr>
          <a:lstStyle/>
          <a:p>
            <a:pPr marL="514350" indent="-514350">
              <a:buAutoNum type="arabicPeriod"/>
            </a:pPr>
            <a:r>
              <a:rPr lang="en-US" sz="3200" dirty="0">
                <a:solidFill>
                  <a:srgbClr val="002060"/>
                </a:solidFill>
              </a:rPr>
              <a:t>The manager was doing a disservice to the hotel by being rude to the customers.</a:t>
            </a:r>
            <a:endParaRPr lang="en-US" sz="3200" dirty="0">
              <a:solidFill>
                <a:srgbClr val="002060"/>
              </a:solidFill>
            </a:endParaRPr>
          </a:p>
        </p:txBody>
      </p:sp>
    </p:spTree>
    <p:extLst>
      <p:ext uri="{BB962C8B-B14F-4D97-AF65-F5344CB8AC3E}">
        <p14:creationId xmlns:p14="http://schemas.microsoft.com/office/powerpoint/2010/main" val="17690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263487" cy="369332"/>
          </a:xfrm>
          <a:prstGeom prst="rect">
            <a:avLst/>
          </a:prstGeom>
          <a:noFill/>
        </p:spPr>
        <p:txBody>
          <a:bodyPr wrap="none" rtlCol="0">
            <a:spAutoFit/>
          </a:bodyPr>
          <a:lstStyle/>
          <a:p>
            <a:r>
              <a:rPr lang="en-US" dirty="0" smtClean="0"/>
              <a:t>disservice</a:t>
            </a:r>
            <a:endParaRPr lang="en-US" dirty="0"/>
          </a:p>
        </p:txBody>
      </p:sp>
      <p:sp>
        <p:nvSpPr>
          <p:cNvPr id="6" name="TextBox 5"/>
          <p:cNvSpPr txBox="1"/>
          <p:nvPr/>
        </p:nvSpPr>
        <p:spPr>
          <a:xfrm>
            <a:off x="4696679" y="4238954"/>
            <a:ext cx="622286" cy="369332"/>
          </a:xfrm>
          <a:prstGeom prst="rect">
            <a:avLst/>
          </a:prstGeom>
          <a:noFill/>
        </p:spPr>
        <p:txBody>
          <a:bodyPr wrap="none" rtlCol="0">
            <a:spAutoFit/>
          </a:bodyPr>
          <a:lstStyle/>
          <a:p>
            <a:r>
              <a:rPr lang="en-US" dirty="0" smtClean="0"/>
              <a:t>serv</a:t>
            </a:r>
            <a:endParaRPr lang="en-US" dirty="0"/>
          </a:p>
        </p:txBody>
      </p:sp>
      <p:sp>
        <p:nvSpPr>
          <p:cNvPr id="10" name="TextBox 9"/>
          <p:cNvSpPr txBox="1"/>
          <p:nvPr/>
        </p:nvSpPr>
        <p:spPr>
          <a:xfrm>
            <a:off x="5811600" y="3902670"/>
            <a:ext cx="1731564" cy="1200329"/>
          </a:xfrm>
          <a:prstGeom prst="rect">
            <a:avLst/>
          </a:prstGeom>
          <a:noFill/>
        </p:spPr>
        <p:txBody>
          <a:bodyPr wrap="square" rtlCol="0">
            <a:spAutoFit/>
          </a:bodyPr>
          <a:lstStyle/>
          <a:p>
            <a:r>
              <a:rPr lang="en-US" dirty="0" smtClean="0"/>
              <a:t>To serve or </a:t>
            </a:r>
          </a:p>
          <a:p>
            <a:r>
              <a:rPr lang="en-US" dirty="0"/>
              <a:t>w</a:t>
            </a:r>
            <a:r>
              <a:rPr lang="en-US" dirty="0" smtClean="0"/>
              <a:t>ait on in a bad or harmful way</a:t>
            </a:r>
            <a:endParaRPr lang="en-US" dirty="0" smtClean="0"/>
          </a:p>
        </p:txBody>
      </p:sp>
      <p:sp>
        <p:nvSpPr>
          <p:cNvPr id="8" name="TextBox 7"/>
          <p:cNvSpPr txBox="1"/>
          <p:nvPr/>
        </p:nvSpPr>
        <p:spPr>
          <a:xfrm>
            <a:off x="3378857" y="4238954"/>
            <a:ext cx="530915" cy="369332"/>
          </a:xfrm>
          <a:prstGeom prst="rect">
            <a:avLst/>
          </a:prstGeom>
          <a:noFill/>
        </p:spPr>
        <p:txBody>
          <a:bodyPr wrap="none" rtlCol="0">
            <a:spAutoFit/>
          </a:bodyPr>
          <a:lstStyle/>
          <a:p>
            <a:r>
              <a:rPr lang="en-US" dirty="0" smtClean="0"/>
              <a:t>ice</a:t>
            </a:r>
            <a:endParaRPr lang="en-US" dirty="0"/>
          </a:p>
        </p:txBody>
      </p:sp>
      <p:sp>
        <p:nvSpPr>
          <p:cNvPr id="9" name="TextBox 8"/>
          <p:cNvSpPr txBox="1"/>
          <p:nvPr/>
        </p:nvSpPr>
        <p:spPr>
          <a:xfrm>
            <a:off x="2103629" y="4179669"/>
            <a:ext cx="479618" cy="369332"/>
          </a:xfrm>
          <a:prstGeom prst="rect">
            <a:avLst/>
          </a:prstGeom>
          <a:noFill/>
        </p:spPr>
        <p:txBody>
          <a:bodyPr wrap="none" rtlCol="0">
            <a:spAutoFit/>
          </a:bodyPr>
          <a:lstStyle/>
          <a:p>
            <a:r>
              <a:rPr lang="en-US" dirty="0" smtClean="0"/>
              <a:t>dis</a:t>
            </a:r>
            <a:endParaRPr lang="en-US" dirty="0"/>
          </a:p>
        </p:txBody>
      </p:sp>
    </p:spTree>
    <p:extLst>
      <p:ext uri="{BB962C8B-B14F-4D97-AF65-F5344CB8AC3E}">
        <p14:creationId xmlns:p14="http://schemas.microsoft.com/office/powerpoint/2010/main" val="82002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P spid="9" grpId="0"/>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1531</TotalTime>
  <Words>479</Words>
  <Application>Microsoft Macintosh PowerPoint</Application>
  <PresentationFormat>On-screen Show (4:3)</PresentationFormat>
  <Paragraphs>107</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Century Gothic</vt:lpstr>
      <vt:lpstr>Wingdings 2</vt:lpstr>
      <vt:lpstr>Plaza</vt:lpstr>
      <vt:lpstr>Morphology Instruction</vt:lpstr>
      <vt:lpstr>What is a root? </vt:lpstr>
      <vt:lpstr>Review with LINCS</vt:lpstr>
      <vt:lpstr>PowerPoint Presentation</vt:lpstr>
      <vt:lpstr>PowerPoint Presentation</vt:lpstr>
      <vt:lpstr>      </vt:lpstr>
      <vt:lpstr>Add it to your personal dictionary</vt:lpstr>
      <vt:lpstr>PowerPoint Presentation</vt:lpstr>
      <vt:lpstr>Add it to your personal dictionary</vt:lpstr>
      <vt:lpstr> 1.  Miss Annie is expected to be subservient to the “powhitetrash children.”     </vt:lpstr>
      <vt:lpstr>Add it to your personal dictionary</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Root Word:  Bene</dc:title>
  <dc:creator>Lindsay Young</dc:creator>
  <cp:lastModifiedBy>Microsoft Office User</cp:lastModifiedBy>
  <cp:revision>91</cp:revision>
  <dcterms:created xsi:type="dcterms:W3CDTF">2015-12-04T18:26:39Z</dcterms:created>
  <dcterms:modified xsi:type="dcterms:W3CDTF">2017-07-15T02:44:19Z</dcterms:modified>
</cp:coreProperties>
</file>