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346" r:id="rId2"/>
    <p:sldId id="332" r:id="rId3"/>
    <p:sldId id="358" r:id="rId4"/>
    <p:sldId id="431" r:id="rId5"/>
    <p:sldId id="432" r:id="rId6"/>
    <p:sldId id="258" r:id="rId7"/>
    <p:sldId id="335" r:id="rId8"/>
    <p:sldId id="334" r:id="rId9"/>
    <p:sldId id="370" r:id="rId10"/>
    <p:sldId id="389" r:id="rId11"/>
    <p:sldId id="418" r:id="rId12"/>
    <p:sldId id="423" r:id="rId13"/>
    <p:sldId id="424" r:id="rId14"/>
    <p:sldId id="425" r:id="rId15"/>
    <p:sldId id="426" r:id="rId16"/>
    <p:sldId id="429" r:id="rId17"/>
    <p:sldId id="43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4"/>
    <p:restoredTop sz="94514"/>
  </p:normalViewPr>
  <p:slideViewPr>
    <p:cSldViewPr snapToGrid="0" snapToObjects="1">
      <p:cViewPr varScale="1">
        <p:scale>
          <a:sx n="104" d="100"/>
          <a:sy n="104" d="100"/>
        </p:scale>
        <p:origin x="60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F0FB5-0FA7-9346-9D70-990359432435}" type="datetimeFigureOut">
              <a:rPr lang="en-US" smtClean="0"/>
              <a:t>7/14/17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38CA0C-3592-9944-9BF5-FDDD8785CA8C}" type="slidenum">
              <a:rPr lang="en-US" smtClean="0"/>
              <a:t>‹#›</a:t>
            </a:fld>
            <a:endParaRPr lang="en-US"/>
          </a:p>
        </p:txBody>
      </p:sp>
    </p:spTree>
    <p:extLst>
      <p:ext uri="{BB962C8B-B14F-4D97-AF65-F5344CB8AC3E}">
        <p14:creationId xmlns:p14="http://schemas.microsoft.com/office/powerpoint/2010/main" val="10516116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open their flash drives.</a:t>
            </a:r>
          </a:p>
          <a:p>
            <a:r>
              <a:rPr lang="en-US" dirty="0" smtClean="0"/>
              <a:t>These</a:t>
            </a:r>
            <a:r>
              <a:rPr lang="en-US" baseline="0" dirty="0" smtClean="0"/>
              <a:t> slides would be taught over a number of days. They will probably take multiple weeks for students to complete since this is their first exposure to these concepts.</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a:t>
            </a:fld>
            <a:endParaRPr lang="en-US"/>
          </a:p>
        </p:txBody>
      </p:sp>
    </p:spTree>
    <p:extLst>
      <p:ext uri="{BB962C8B-B14F-4D97-AF65-F5344CB8AC3E}">
        <p14:creationId xmlns:p14="http://schemas.microsoft.com/office/powerpoint/2010/main" val="1977597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13</a:t>
            </a:fld>
            <a:endParaRPr lang="en-US"/>
          </a:p>
        </p:txBody>
      </p:sp>
    </p:spTree>
    <p:extLst>
      <p:ext uri="{BB962C8B-B14F-4D97-AF65-F5344CB8AC3E}">
        <p14:creationId xmlns:p14="http://schemas.microsoft.com/office/powerpoint/2010/main" val="2046361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14</a:t>
            </a:fld>
            <a:endParaRPr lang="en-US"/>
          </a:p>
        </p:txBody>
      </p:sp>
    </p:spTree>
    <p:extLst>
      <p:ext uri="{BB962C8B-B14F-4D97-AF65-F5344CB8AC3E}">
        <p14:creationId xmlns:p14="http://schemas.microsoft.com/office/powerpoint/2010/main" val="1325980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15</a:t>
            </a:fld>
            <a:endParaRPr lang="en-US"/>
          </a:p>
        </p:txBody>
      </p:sp>
    </p:spTree>
    <p:extLst>
      <p:ext uri="{BB962C8B-B14F-4D97-AF65-F5344CB8AC3E}">
        <p14:creationId xmlns:p14="http://schemas.microsoft.com/office/powerpoint/2010/main" val="1740203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16</a:t>
            </a:fld>
            <a:endParaRPr lang="en-US"/>
          </a:p>
        </p:txBody>
      </p:sp>
    </p:spTree>
    <p:extLst>
      <p:ext uri="{BB962C8B-B14F-4D97-AF65-F5344CB8AC3E}">
        <p14:creationId xmlns:p14="http://schemas.microsoft.com/office/powerpoint/2010/main" val="1102300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17</a:t>
            </a:fld>
            <a:endParaRPr lang="en-US"/>
          </a:p>
        </p:txBody>
      </p:sp>
    </p:spTree>
    <p:extLst>
      <p:ext uri="{BB962C8B-B14F-4D97-AF65-F5344CB8AC3E}">
        <p14:creationId xmlns:p14="http://schemas.microsoft.com/office/powerpoint/2010/main" val="1505680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a:t>
            </a:r>
            <a:r>
              <a:rPr lang="en-US" baseline="0" dirty="0" smtClean="0"/>
              <a:t> options:  give students 1 minute and have them write down as many words with graph as they can, or ask someone to lead you through LINCS with graph (on next slide), and then go around the room asking each person to give one word that contains this root.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2</a:t>
            </a:fld>
            <a:endParaRPr lang="en-US"/>
          </a:p>
        </p:txBody>
      </p:sp>
    </p:spTree>
    <p:extLst>
      <p:ext uri="{BB962C8B-B14F-4D97-AF65-F5344CB8AC3E}">
        <p14:creationId xmlns:p14="http://schemas.microsoft.com/office/powerpoint/2010/main" val="4238103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½ the class do sentence number 1 and ½ the class do sentence number 2.</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6</a:t>
            </a:fld>
            <a:endParaRPr lang="en-US"/>
          </a:p>
        </p:txBody>
      </p:sp>
    </p:spTree>
    <p:extLst>
      <p:ext uri="{BB962C8B-B14F-4D97-AF65-F5344CB8AC3E}">
        <p14:creationId xmlns:p14="http://schemas.microsoft.com/office/powerpoint/2010/main" val="207994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r>
              <a:rPr lang="en-US" b="1" baseline="0" dirty="0" smtClean="0"/>
              <a:t>Have a brief conversation about how literal meaning “to lead away” doesn’t capture the essence (connotation) of the word.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7</a:t>
            </a:fld>
            <a:endParaRPr lang="en-US"/>
          </a:p>
        </p:txBody>
      </p:sp>
    </p:spTree>
    <p:extLst>
      <p:ext uri="{BB962C8B-B14F-4D97-AF65-F5344CB8AC3E}">
        <p14:creationId xmlns:p14="http://schemas.microsoft.com/office/powerpoint/2010/main" val="1427682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8</a:t>
            </a:fld>
            <a:endParaRPr lang="en-US"/>
          </a:p>
        </p:txBody>
      </p:sp>
    </p:spTree>
    <p:extLst>
      <p:ext uri="{BB962C8B-B14F-4D97-AF65-F5344CB8AC3E}">
        <p14:creationId xmlns:p14="http://schemas.microsoft.com/office/powerpoint/2010/main" val="1621413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9</a:t>
            </a:fld>
            <a:endParaRPr lang="en-US"/>
          </a:p>
        </p:txBody>
      </p:sp>
    </p:spTree>
    <p:extLst>
      <p:ext uri="{BB962C8B-B14F-4D97-AF65-F5344CB8AC3E}">
        <p14:creationId xmlns:p14="http://schemas.microsoft.com/office/powerpoint/2010/main" val="1768654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10</a:t>
            </a:fld>
            <a:endParaRPr lang="en-US"/>
          </a:p>
        </p:txBody>
      </p:sp>
    </p:spTree>
    <p:extLst>
      <p:ext uri="{BB962C8B-B14F-4D97-AF65-F5344CB8AC3E}">
        <p14:creationId xmlns:p14="http://schemas.microsoft.com/office/powerpoint/2010/main" val="1852980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11</a:t>
            </a:fld>
            <a:endParaRPr lang="en-US"/>
          </a:p>
        </p:txBody>
      </p:sp>
    </p:spTree>
    <p:extLst>
      <p:ext uri="{BB962C8B-B14F-4D97-AF65-F5344CB8AC3E}">
        <p14:creationId xmlns:p14="http://schemas.microsoft.com/office/powerpoint/2010/main" val="1962885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12</a:t>
            </a:fld>
            <a:endParaRPr lang="en-US"/>
          </a:p>
        </p:txBody>
      </p:sp>
    </p:spTree>
    <p:extLst>
      <p:ext uri="{BB962C8B-B14F-4D97-AF65-F5344CB8AC3E}">
        <p14:creationId xmlns:p14="http://schemas.microsoft.com/office/powerpoint/2010/main" val="1921324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23E4242-BEA9-C043-89F5-AC8556CD250F}" type="datetimeFigureOut">
              <a:rPr lang="en-US" smtClean="0"/>
              <a:t>7/14/17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23E4242-BEA9-C043-89F5-AC8556CD250F}" type="datetimeFigureOut">
              <a:rPr lang="en-US" smtClean="0"/>
              <a:t>7/14/17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descr="unspecified-1.png"/>
          <p:cNvPicPr>
            <a:picLocks noChangeAspect="1"/>
          </p:cNvPicPr>
          <p:nvPr userDrawn="1"/>
        </p:nvPicPr>
        <p:blipFill rotWithShape="1">
          <a:blip r:embed="rId2">
            <a:extLst>
              <a:ext uri="{28A0092B-C50C-407E-A947-70E740481C1C}">
                <a14:useLocalDpi xmlns:a14="http://schemas.microsoft.com/office/drawing/2010/main" val="0"/>
              </a:ext>
            </a:extLst>
          </a:blip>
          <a:srcRect l="16668" r="17535"/>
          <a:stretch/>
        </p:blipFill>
        <p:spPr>
          <a:xfrm>
            <a:off x="7333343" y="605195"/>
            <a:ext cx="1429657" cy="9501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23E4242-BEA9-C043-89F5-AC8556CD250F}" type="datetimeFigureOut">
              <a:rPr lang="en-US" smtClean="0"/>
              <a:t>7/14/17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2C193328-F205-B244-9196-9FB44AAAF3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2933" y="4208929"/>
            <a:ext cx="7626435" cy="1048684"/>
          </a:xfrm>
        </p:spPr>
        <p:txBody>
          <a:bodyPr>
            <a:normAutofit/>
          </a:bodyPr>
          <a:lstStyle/>
          <a:p>
            <a:r>
              <a:rPr lang="en-US" dirty="0" smtClean="0"/>
              <a:t>Morphology Instruction</a:t>
            </a:r>
            <a:endParaRPr lang="en-US" dirty="0"/>
          </a:p>
        </p:txBody>
      </p:sp>
      <p:sp>
        <p:nvSpPr>
          <p:cNvPr id="3" name="Subtitle 2"/>
          <p:cNvSpPr>
            <a:spLocks noGrp="1"/>
          </p:cNvSpPr>
          <p:nvPr>
            <p:ph type="subTitle" idx="1"/>
          </p:nvPr>
        </p:nvSpPr>
        <p:spPr>
          <a:xfrm>
            <a:off x="1032933" y="5257800"/>
            <a:ext cx="7626435" cy="621792"/>
          </a:xfrm>
        </p:spPr>
        <p:txBody>
          <a:bodyPr>
            <a:noAutofit/>
          </a:bodyPr>
          <a:lstStyle/>
          <a:p>
            <a:pPr algn="ctr"/>
            <a:r>
              <a:rPr lang="en-US" sz="3600" i="1" dirty="0" smtClean="0"/>
              <a:t>tract</a:t>
            </a:r>
            <a:endParaRPr lang="en-US" sz="3600" i="1" dirty="0"/>
          </a:p>
        </p:txBody>
      </p:sp>
      <p:pic>
        <p:nvPicPr>
          <p:cNvPr id="4" name="Picture 3" descr="unspecified-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1464" y="1218036"/>
            <a:ext cx="4724400" cy="2065942"/>
          </a:xfrm>
          <a:prstGeom prst="rect">
            <a:avLst/>
          </a:prstGeom>
        </p:spPr>
      </p:pic>
    </p:spTree>
    <p:extLst>
      <p:ext uri="{BB962C8B-B14F-4D97-AF65-F5344CB8AC3E}">
        <p14:creationId xmlns:p14="http://schemas.microsoft.com/office/powerpoint/2010/main" val="1221817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03" y="3055104"/>
            <a:ext cx="7450667" cy="1735227"/>
          </a:xfrm>
        </p:spPr>
        <p:txBody>
          <a:bodyPr>
            <a:noAutofit/>
          </a:bodyPr>
          <a:lstStyle/>
          <a:p>
            <a:pPr marL="514350" indent="-514350"/>
            <a:r>
              <a:rPr lang="en-US" sz="3200" dirty="0" smtClean="0">
                <a:solidFill>
                  <a:srgbClr val="002060"/>
                </a:solidFill>
              </a:rPr>
              <a:t>	1. I </a:t>
            </a:r>
            <a:r>
              <a:rPr lang="en-US" sz="3200" dirty="0">
                <a:solidFill>
                  <a:srgbClr val="002060"/>
                </a:solidFill>
              </a:rPr>
              <a:t>tried to distract myself from </a:t>
            </a:r>
            <a:r>
              <a:rPr lang="en-US" sz="3200" dirty="0" smtClean="0">
                <a:solidFill>
                  <a:srgbClr val="002060"/>
                </a:solidFill>
              </a:rPr>
              <a:t>the burdensome </a:t>
            </a:r>
            <a:r>
              <a:rPr lang="en-US" sz="3200" dirty="0">
                <a:solidFill>
                  <a:srgbClr val="002060"/>
                </a:solidFill>
              </a:rPr>
              <a:t>task with music. </a:t>
            </a:r>
            <a:r>
              <a:rPr lang="en-US" sz="3200" i="1" dirty="0"/>
              <a:t/>
            </a:r>
            <a:br>
              <a:rPr lang="en-US" sz="3200" i="1" dirty="0"/>
            </a:br>
            <a:r>
              <a:rPr lang="en-US" sz="3200" i="1" dirty="0"/>
              <a:t/>
            </a:r>
            <a:br>
              <a:rPr lang="en-US" sz="3200" i="1" dirty="0"/>
            </a:br>
            <a:r>
              <a:rPr lang="en-US" sz="3200" dirty="0"/>
              <a:t/>
            </a:r>
            <a:br>
              <a:rPr lang="en-US" sz="32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267596" y="3055104"/>
            <a:ext cx="8582296" cy="2978014"/>
          </a:xfrm>
        </p:spPr>
        <p:txBody>
          <a:bodyPr>
            <a:normAutofit fontScale="77500" lnSpcReduction="20000"/>
          </a:bodyPr>
          <a:lstStyle/>
          <a:p>
            <a:pPr marL="0" indent="0">
              <a:buNone/>
            </a:pPr>
            <a:endParaRPr lang="en-US" sz="4500" dirty="0"/>
          </a:p>
          <a:p>
            <a:pPr marL="514350" indent="-514350">
              <a:buAutoNum type="alphaLcPeriod"/>
            </a:pPr>
            <a:r>
              <a:rPr lang="en-US" sz="4000" dirty="0" smtClean="0"/>
              <a:t>Do you recognize the root? (whiteboard)</a:t>
            </a:r>
          </a:p>
          <a:p>
            <a:pPr marL="514350" indent="-514350">
              <a:buAutoNum type="alphaLcPeriod"/>
            </a:pPr>
            <a:r>
              <a:rPr lang="en-US" sz="4000" dirty="0" smtClean="0"/>
              <a:t>Try out the meaning of the root in the sentence.</a:t>
            </a:r>
          </a:p>
          <a:p>
            <a:pPr marL="514350" indent="-514350">
              <a:buAutoNum type="alphaLcPeriod"/>
            </a:pPr>
            <a:r>
              <a:rPr lang="en-US" sz="4000" dirty="0" smtClean="0"/>
              <a:t>What do you think the word means? </a:t>
            </a:r>
          </a:p>
          <a:p>
            <a:pPr marL="514350" indent="-514350">
              <a:buAutoNum type="arabicPeriod"/>
            </a:pPr>
            <a:endParaRPr lang="en-US" sz="4000"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10982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011815" cy="369332"/>
          </a:xfrm>
          <a:prstGeom prst="rect">
            <a:avLst/>
          </a:prstGeom>
          <a:noFill/>
        </p:spPr>
        <p:txBody>
          <a:bodyPr wrap="none" rtlCol="0">
            <a:spAutoFit/>
          </a:bodyPr>
          <a:lstStyle/>
          <a:p>
            <a:r>
              <a:rPr lang="en-US" dirty="0" smtClean="0"/>
              <a:t>distract</a:t>
            </a:r>
            <a:endParaRPr lang="en-US" dirty="0"/>
          </a:p>
        </p:txBody>
      </p:sp>
      <p:sp>
        <p:nvSpPr>
          <p:cNvPr id="6" name="TextBox 5"/>
          <p:cNvSpPr txBox="1"/>
          <p:nvPr/>
        </p:nvSpPr>
        <p:spPr>
          <a:xfrm>
            <a:off x="4696679" y="4238954"/>
            <a:ext cx="716863" cy="369332"/>
          </a:xfrm>
          <a:prstGeom prst="rect">
            <a:avLst/>
          </a:prstGeom>
          <a:noFill/>
        </p:spPr>
        <p:txBody>
          <a:bodyPr wrap="none" rtlCol="0">
            <a:spAutoFit/>
          </a:bodyPr>
          <a:lstStyle/>
          <a:p>
            <a:r>
              <a:rPr lang="en-US" dirty="0" smtClean="0"/>
              <a:t>tract</a:t>
            </a:r>
            <a:endParaRPr lang="en-US" dirty="0"/>
          </a:p>
        </p:txBody>
      </p:sp>
      <p:sp>
        <p:nvSpPr>
          <p:cNvPr id="10" name="TextBox 9"/>
          <p:cNvSpPr txBox="1"/>
          <p:nvPr/>
        </p:nvSpPr>
        <p:spPr>
          <a:xfrm>
            <a:off x="5893387" y="3823455"/>
            <a:ext cx="1731564" cy="1200329"/>
          </a:xfrm>
          <a:prstGeom prst="rect">
            <a:avLst/>
          </a:prstGeom>
          <a:noFill/>
        </p:spPr>
        <p:txBody>
          <a:bodyPr wrap="square" rtlCol="0">
            <a:spAutoFit/>
          </a:bodyPr>
          <a:lstStyle/>
          <a:p>
            <a:r>
              <a:rPr lang="en-US" dirty="0" smtClean="0"/>
              <a:t>To pull </a:t>
            </a:r>
          </a:p>
          <a:p>
            <a:r>
              <a:rPr lang="en-US" dirty="0"/>
              <a:t>a</a:t>
            </a:r>
            <a:r>
              <a:rPr lang="en-US" dirty="0" smtClean="0"/>
              <a:t>ttention </a:t>
            </a:r>
          </a:p>
          <a:p>
            <a:r>
              <a:rPr lang="en-US" dirty="0" smtClean="0"/>
              <a:t>away from </a:t>
            </a:r>
          </a:p>
          <a:p>
            <a:r>
              <a:rPr lang="en-US" dirty="0" smtClean="0"/>
              <a:t>something</a:t>
            </a:r>
            <a:endParaRPr lang="en-US" dirty="0" smtClean="0"/>
          </a:p>
        </p:txBody>
      </p:sp>
      <p:sp>
        <p:nvSpPr>
          <p:cNvPr id="9" name="TextBox 8"/>
          <p:cNvSpPr txBox="1"/>
          <p:nvPr/>
        </p:nvSpPr>
        <p:spPr>
          <a:xfrm>
            <a:off x="2186104" y="4207507"/>
            <a:ext cx="479618" cy="369332"/>
          </a:xfrm>
          <a:prstGeom prst="rect">
            <a:avLst/>
          </a:prstGeom>
          <a:noFill/>
        </p:spPr>
        <p:txBody>
          <a:bodyPr wrap="none" rtlCol="0">
            <a:spAutoFit/>
          </a:bodyPr>
          <a:lstStyle/>
          <a:p>
            <a:r>
              <a:rPr lang="en-US" smtClean="0"/>
              <a:t>dis</a:t>
            </a:r>
            <a:endParaRPr lang="en-US" dirty="0" smtClean="0"/>
          </a:p>
        </p:txBody>
      </p:sp>
    </p:spTree>
    <p:extLst>
      <p:ext uri="{BB962C8B-B14F-4D97-AF65-F5344CB8AC3E}">
        <p14:creationId xmlns:p14="http://schemas.microsoft.com/office/powerpoint/2010/main" val="19867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422" y="4143414"/>
            <a:ext cx="7450667" cy="1735227"/>
          </a:xfrm>
        </p:spPr>
        <p:txBody>
          <a:bodyPr>
            <a:noAutofit/>
          </a:bodyPr>
          <a:lstStyle/>
          <a:p>
            <a:r>
              <a:rPr lang="en-US" sz="3200" dirty="0" smtClean="0">
                <a:solidFill>
                  <a:srgbClr val="002060"/>
                </a:solidFill>
              </a:rPr>
              <a:t>1. Mandy </a:t>
            </a:r>
            <a:r>
              <a:rPr lang="en-US" sz="3200" dirty="0">
                <a:solidFill>
                  <a:srgbClr val="002060"/>
                </a:solidFill>
              </a:rPr>
              <a:t>subtracted the date of birth (1950) from the date of death (1975). </a:t>
            </a:r>
            <a:r>
              <a:rPr lang="en-US" sz="3200" i="1" dirty="0"/>
              <a:t/>
            </a:r>
            <a:br>
              <a:rPr lang="en-US" sz="3200" i="1"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457200" y="2777058"/>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72058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104790" cy="369332"/>
          </a:xfrm>
          <a:prstGeom prst="rect">
            <a:avLst/>
          </a:prstGeom>
          <a:noFill/>
        </p:spPr>
        <p:txBody>
          <a:bodyPr wrap="none" rtlCol="0">
            <a:spAutoFit/>
          </a:bodyPr>
          <a:lstStyle/>
          <a:p>
            <a:r>
              <a:rPr lang="en-US" dirty="0" smtClean="0"/>
              <a:t>subtract</a:t>
            </a:r>
            <a:endParaRPr lang="en-US" dirty="0"/>
          </a:p>
        </p:txBody>
      </p:sp>
      <p:sp>
        <p:nvSpPr>
          <p:cNvPr id="6" name="TextBox 5"/>
          <p:cNvSpPr txBox="1"/>
          <p:nvPr/>
        </p:nvSpPr>
        <p:spPr>
          <a:xfrm>
            <a:off x="4696679" y="4238954"/>
            <a:ext cx="716863" cy="369332"/>
          </a:xfrm>
          <a:prstGeom prst="rect">
            <a:avLst/>
          </a:prstGeom>
          <a:noFill/>
        </p:spPr>
        <p:txBody>
          <a:bodyPr wrap="none" rtlCol="0">
            <a:spAutoFit/>
          </a:bodyPr>
          <a:lstStyle/>
          <a:p>
            <a:r>
              <a:rPr lang="en-US" dirty="0" smtClean="0"/>
              <a:t>tra</a:t>
            </a:r>
            <a:r>
              <a:rPr lang="en-US" dirty="0" smtClean="0"/>
              <a:t>ct</a:t>
            </a:r>
            <a:endParaRPr lang="en-US" dirty="0"/>
          </a:p>
        </p:txBody>
      </p:sp>
      <p:sp>
        <p:nvSpPr>
          <p:cNvPr id="10" name="TextBox 9"/>
          <p:cNvSpPr txBox="1"/>
          <p:nvPr/>
        </p:nvSpPr>
        <p:spPr>
          <a:xfrm>
            <a:off x="5811600" y="3902670"/>
            <a:ext cx="1731564" cy="646331"/>
          </a:xfrm>
          <a:prstGeom prst="rect">
            <a:avLst/>
          </a:prstGeom>
          <a:noFill/>
        </p:spPr>
        <p:txBody>
          <a:bodyPr wrap="square" rtlCol="0">
            <a:spAutoFit/>
          </a:bodyPr>
          <a:lstStyle/>
          <a:p>
            <a:r>
              <a:rPr lang="en-US" dirty="0" smtClean="0"/>
              <a:t>To pull from </a:t>
            </a:r>
          </a:p>
          <a:p>
            <a:r>
              <a:rPr lang="en-US" dirty="0" smtClean="0"/>
              <a:t>underneath</a:t>
            </a:r>
            <a:endParaRPr lang="en-US" dirty="0" smtClean="0"/>
          </a:p>
        </p:txBody>
      </p:sp>
      <p:sp>
        <p:nvSpPr>
          <p:cNvPr id="9" name="TextBox 8"/>
          <p:cNvSpPr txBox="1"/>
          <p:nvPr/>
        </p:nvSpPr>
        <p:spPr>
          <a:xfrm>
            <a:off x="1960046" y="4179669"/>
            <a:ext cx="572593" cy="646331"/>
          </a:xfrm>
          <a:prstGeom prst="rect">
            <a:avLst/>
          </a:prstGeom>
          <a:noFill/>
        </p:spPr>
        <p:txBody>
          <a:bodyPr wrap="none" rtlCol="0">
            <a:spAutoFit/>
          </a:bodyPr>
          <a:lstStyle/>
          <a:p>
            <a:r>
              <a:rPr lang="en-US" dirty="0" smtClean="0"/>
              <a:t>sub</a:t>
            </a:r>
            <a:endParaRPr lang="en-US" dirty="0" smtClean="0"/>
          </a:p>
          <a:p>
            <a:endParaRPr lang="en-US" dirty="0" smtClean="0"/>
          </a:p>
        </p:txBody>
      </p:sp>
    </p:spTree>
    <p:extLst>
      <p:ext uri="{BB962C8B-B14F-4D97-AF65-F5344CB8AC3E}">
        <p14:creationId xmlns:p14="http://schemas.microsoft.com/office/powerpoint/2010/main" val="2138150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924" y="5122773"/>
            <a:ext cx="7450667" cy="1735227"/>
          </a:xfrm>
        </p:spPr>
        <p:txBody>
          <a:bodyPr>
            <a:noAutofit/>
          </a:bodyPr>
          <a:lstStyle/>
          <a:p>
            <a:r>
              <a:rPr lang="en-US" sz="3200" dirty="0" smtClean="0">
                <a:solidFill>
                  <a:srgbClr val="002060"/>
                </a:solidFill>
              </a:rPr>
              <a:t>1. More </a:t>
            </a:r>
            <a:r>
              <a:rPr lang="en-US" sz="3200" dirty="0">
                <a:solidFill>
                  <a:srgbClr val="002060"/>
                </a:solidFill>
              </a:rPr>
              <a:t>than likely the poor traffic will detract from the enjoyment of our road trip</a:t>
            </a:r>
            <a:r>
              <a:rPr lang="en-US" sz="3200" dirty="0" smtClean="0">
                <a:solidFill>
                  <a:srgbClr val="002060"/>
                </a:solidFill>
              </a:rPr>
              <a:t>.</a:t>
            </a:r>
            <a:r>
              <a:rPr lang="en-US" sz="3200" dirty="0"/>
              <a:t/>
            </a:r>
            <a:br>
              <a:rPr lang="en-US" sz="3200" dirty="0"/>
            </a:br>
            <a:r>
              <a:rPr lang="en-US" sz="3200" dirty="0"/>
              <a:t/>
            </a:r>
            <a:br>
              <a:rPr lang="en-US" sz="3200" dirty="0"/>
            </a:br>
            <a:r>
              <a:rPr lang="en-US" sz="3200" dirty="0"/>
              <a:t/>
            </a:r>
            <a:br>
              <a:rPr lang="en-US" sz="3200"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181099" y="2393998"/>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22457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179669"/>
            <a:ext cx="1026243" cy="369332"/>
          </a:xfrm>
          <a:prstGeom prst="rect">
            <a:avLst/>
          </a:prstGeom>
          <a:noFill/>
        </p:spPr>
        <p:txBody>
          <a:bodyPr wrap="none" rtlCol="0">
            <a:spAutoFit/>
          </a:bodyPr>
          <a:lstStyle/>
          <a:p>
            <a:r>
              <a:rPr lang="en-US" dirty="0" smtClean="0"/>
              <a:t>detract</a:t>
            </a:r>
            <a:endParaRPr lang="en-US" dirty="0"/>
          </a:p>
        </p:txBody>
      </p:sp>
      <p:sp>
        <p:nvSpPr>
          <p:cNvPr id="6" name="TextBox 5"/>
          <p:cNvSpPr txBox="1"/>
          <p:nvPr/>
        </p:nvSpPr>
        <p:spPr>
          <a:xfrm>
            <a:off x="4696679" y="4238954"/>
            <a:ext cx="716863" cy="369332"/>
          </a:xfrm>
          <a:prstGeom prst="rect">
            <a:avLst/>
          </a:prstGeom>
          <a:noFill/>
        </p:spPr>
        <p:txBody>
          <a:bodyPr wrap="none" rtlCol="0">
            <a:spAutoFit/>
          </a:bodyPr>
          <a:lstStyle/>
          <a:p>
            <a:r>
              <a:rPr lang="en-US" dirty="0" smtClean="0"/>
              <a:t>trac</a:t>
            </a:r>
            <a:r>
              <a:rPr lang="en-US" dirty="0" smtClean="0"/>
              <a:t>t</a:t>
            </a:r>
            <a:endParaRPr lang="en-US" dirty="0"/>
          </a:p>
        </p:txBody>
      </p:sp>
      <p:sp>
        <p:nvSpPr>
          <p:cNvPr id="10" name="TextBox 9"/>
          <p:cNvSpPr txBox="1"/>
          <p:nvPr/>
        </p:nvSpPr>
        <p:spPr>
          <a:xfrm>
            <a:off x="5811600" y="3902670"/>
            <a:ext cx="1731564" cy="923330"/>
          </a:xfrm>
          <a:prstGeom prst="rect">
            <a:avLst/>
          </a:prstGeom>
          <a:noFill/>
        </p:spPr>
        <p:txBody>
          <a:bodyPr wrap="square" rtlCol="0">
            <a:spAutoFit/>
          </a:bodyPr>
          <a:lstStyle/>
          <a:p>
            <a:r>
              <a:rPr lang="en-US" dirty="0" smtClean="0"/>
              <a:t>To pull away </a:t>
            </a:r>
          </a:p>
          <a:p>
            <a:r>
              <a:rPr lang="en-US" dirty="0" smtClean="0"/>
              <a:t>from</a:t>
            </a:r>
            <a:endParaRPr lang="en-US" dirty="0" smtClean="0"/>
          </a:p>
          <a:p>
            <a:r>
              <a:rPr lang="en-US" dirty="0" smtClean="0"/>
              <a:t> </a:t>
            </a:r>
          </a:p>
        </p:txBody>
      </p:sp>
      <p:sp>
        <p:nvSpPr>
          <p:cNvPr id="9" name="TextBox 8"/>
          <p:cNvSpPr txBox="1"/>
          <p:nvPr/>
        </p:nvSpPr>
        <p:spPr>
          <a:xfrm>
            <a:off x="2082893" y="4179669"/>
            <a:ext cx="494046" cy="646331"/>
          </a:xfrm>
          <a:prstGeom prst="rect">
            <a:avLst/>
          </a:prstGeom>
          <a:noFill/>
        </p:spPr>
        <p:txBody>
          <a:bodyPr wrap="none" rtlCol="0">
            <a:spAutoFit/>
          </a:bodyPr>
          <a:lstStyle/>
          <a:p>
            <a:r>
              <a:rPr lang="en-US" smtClean="0"/>
              <a:t>de</a:t>
            </a:r>
            <a:endParaRPr lang="en-US" dirty="0" smtClean="0"/>
          </a:p>
          <a:p>
            <a:endParaRPr lang="en-US" dirty="0" smtClean="0"/>
          </a:p>
        </p:txBody>
      </p:sp>
    </p:spTree>
    <p:extLst>
      <p:ext uri="{BB962C8B-B14F-4D97-AF65-F5344CB8AC3E}">
        <p14:creationId xmlns:p14="http://schemas.microsoft.com/office/powerpoint/2010/main" val="131284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428501"/>
            <a:ext cx="7450667" cy="1735227"/>
          </a:xfrm>
        </p:spPr>
        <p:txBody>
          <a:bodyPr>
            <a:noAutofit/>
          </a:bodyPr>
          <a:lstStyle/>
          <a:p>
            <a:r>
              <a:rPr lang="en-US" sz="3200" dirty="0" smtClean="0">
                <a:solidFill>
                  <a:srgbClr val="002060"/>
                </a:solidFill>
              </a:rPr>
              <a:t>1. The </a:t>
            </a:r>
            <a:r>
              <a:rPr lang="en-US" sz="3200" dirty="0">
                <a:solidFill>
                  <a:srgbClr val="002060"/>
                </a:solidFill>
              </a:rPr>
              <a:t>cat retracted its claws after the attack.</a:t>
            </a:r>
            <a:r>
              <a:rPr lang="en-US" sz="3200" i="1" dirty="0"/>
              <a:t/>
            </a:r>
            <a:br>
              <a:rPr lang="en-US" sz="3200" i="1" dirty="0"/>
            </a:br>
            <a:r>
              <a:rPr lang="en-US" sz="3200" dirty="0">
                <a:solidFill>
                  <a:srgbClr val="002060"/>
                </a:solidFill>
              </a:rPr>
              <a:t/>
            </a:r>
            <a:br>
              <a:rPr lang="en-US" sz="3200" dirty="0">
                <a:solidFill>
                  <a:srgbClr val="002060"/>
                </a:solidFill>
              </a:rPr>
            </a:br>
            <a:r>
              <a:rPr lang="en-US" sz="3200" dirty="0">
                <a:solidFill>
                  <a:srgbClr val="002060"/>
                </a:solidFill>
              </a:rPr>
              <a:t/>
            </a:r>
            <a:br>
              <a:rPr lang="en-US" sz="3200" dirty="0">
                <a:solidFill>
                  <a:srgbClr val="002060"/>
                </a:solidFill>
              </a:rPr>
            </a:br>
            <a:r>
              <a:rPr lang="en-US" sz="3200" dirty="0"/>
              <a:t/>
            </a:r>
            <a:br>
              <a:rPr lang="en-US" sz="3200"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457200" y="2777058"/>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85359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936475" cy="369332"/>
          </a:xfrm>
          <a:prstGeom prst="rect">
            <a:avLst/>
          </a:prstGeom>
          <a:noFill/>
        </p:spPr>
        <p:txBody>
          <a:bodyPr wrap="none" rtlCol="0">
            <a:spAutoFit/>
          </a:bodyPr>
          <a:lstStyle/>
          <a:p>
            <a:r>
              <a:rPr lang="en-US" dirty="0" smtClean="0"/>
              <a:t>retract</a:t>
            </a:r>
            <a:endParaRPr lang="en-US" dirty="0"/>
          </a:p>
        </p:txBody>
      </p:sp>
      <p:sp>
        <p:nvSpPr>
          <p:cNvPr id="6" name="TextBox 5"/>
          <p:cNvSpPr txBox="1"/>
          <p:nvPr/>
        </p:nvSpPr>
        <p:spPr>
          <a:xfrm>
            <a:off x="4696679" y="4238954"/>
            <a:ext cx="716863" cy="369332"/>
          </a:xfrm>
          <a:prstGeom prst="rect">
            <a:avLst/>
          </a:prstGeom>
          <a:noFill/>
        </p:spPr>
        <p:txBody>
          <a:bodyPr wrap="none" rtlCol="0">
            <a:spAutoFit/>
          </a:bodyPr>
          <a:lstStyle/>
          <a:p>
            <a:r>
              <a:rPr lang="en-US" dirty="0" smtClean="0"/>
              <a:t>tract</a:t>
            </a:r>
            <a:endParaRPr lang="en-US" dirty="0"/>
          </a:p>
        </p:txBody>
      </p:sp>
      <p:sp>
        <p:nvSpPr>
          <p:cNvPr id="10" name="TextBox 9"/>
          <p:cNvSpPr txBox="1"/>
          <p:nvPr/>
        </p:nvSpPr>
        <p:spPr>
          <a:xfrm>
            <a:off x="5811600" y="3902670"/>
            <a:ext cx="1731564" cy="1200329"/>
          </a:xfrm>
          <a:prstGeom prst="rect">
            <a:avLst/>
          </a:prstGeom>
          <a:noFill/>
        </p:spPr>
        <p:txBody>
          <a:bodyPr wrap="square" rtlCol="0">
            <a:spAutoFit/>
          </a:bodyPr>
          <a:lstStyle/>
          <a:p>
            <a:r>
              <a:rPr lang="en-US" dirty="0" smtClean="0"/>
              <a:t>To pull back </a:t>
            </a:r>
          </a:p>
          <a:p>
            <a:r>
              <a:rPr lang="en-US" dirty="0" smtClean="0"/>
              <a:t>in</a:t>
            </a:r>
            <a:endParaRPr lang="en-US" dirty="0" smtClean="0"/>
          </a:p>
          <a:p>
            <a:endParaRPr lang="en-US" dirty="0" smtClean="0"/>
          </a:p>
          <a:p>
            <a:r>
              <a:rPr lang="en-US" dirty="0" smtClean="0"/>
              <a:t> </a:t>
            </a:r>
          </a:p>
        </p:txBody>
      </p:sp>
      <p:sp>
        <p:nvSpPr>
          <p:cNvPr id="9" name="TextBox 8"/>
          <p:cNvSpPr txBox="1"/>
          <p:nvPr/>
        </p:nvSpPr>
        <p:spPr>
          <a:xfrm>
            <a:off x="1960223" y="4124556"/>
            <a:ext cx="404278" cy="646331"/>
          </a:xfrm>
          <a:prstGeom prst="rect">
            <a:avLst/>
          </a:prstGeom>
          <a:noFill/>
        </p:spPr>
        <p:txBody>
          <a:bodyPr wrap="none" rtlCol="0">
            <a:spAutoFit/>
          </a:bodyPr>
          <a:lstStyle/>
          <a:p>
            <a:r>
              <a:rPr lang="en-US" dirty="0" smtClean="0"/>
              <a:t>re</a:t>
            </a:r>
            <a:endParaRPr lang="en-US" dirty="0" smtClean="0"/>
          </a:p>
          <a:p>
            <a:endParaRPr lang="en-US" dirty="0" smtClean="0"/>
          </a:p>
        </p:txBody>
      </p:sp>
    </p:spTree>
    <p:extLst>
      <p:ext uri="{BB962C8B-B14F-4D97-AF65-F5344CB8AC3E}">
        <p14:creationId xmlns:p14="http://schemas.microsoft.com/office/powerpoint/2010/main" val="2998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0"/>
            <a:ext cx="6508377" cy="1143000"/>
          </a:xfrm>
        </p:spPr>
        <p:txBody>
          <a:bodyPr/>
          <a:lstStyle/>
          <a:p>
            <a:r>
              <a:rPr lang="en-US" dirty="0" smtClean="0"/>
              <a:t>What is a root? </a:t>
            </a:r>
            <a:endParaRPr lang="en-US" dirty="0"/>
          </a:p>
        </p:txBody>
      </p:sp>
      <p:sp>
        <p:nvSpPr>
          <p:cNvPr id="3" name="Content Placeholder 2"/>
          <p:cNvSpPr>
            <a:spLocks noGrp="1"/>
          </p:cNvSpPr>
          <p:nvPr>
            <p:ph idx="1"/>
          </p:nvPr>
        </p:nvSpPr>
        <p:spPr>
          <a:xfrm>
            <a:off x="278231" y="1005840"/>
            <a:ext cx="7680960" cy="5652654"/>
          </a:xfrm>
        </p:spPr>
        <p:txBody>
          <a:bodyPr>
            <a:normAutofit fontScale="62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t>export </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biography</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interject</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reduction</a:t>
            </a:r>
            <a:endParaRPr lang="en-US" sz="7200" dirty="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beneficiary</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a:solidFill>
                  <a:srgbClr val="002060"/>
                </a:solidFill>
              </a:rPr>
              <a:t>c</a:t>
            </a:r>
            <a:r>
              <a:rPr lang="en-US" sz="7200" dirty="0" smtClean="0">
                <a:solidFill>
                  <a:srgbClr val="002060"/>
                </a:solidFill>
              </a:rPr>
              <a:t>redential</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prime</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service</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benediction</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a:solidFill>
                <a:srgbClr val="002060"/>
              </a:solidFill>
            </a:endParaRPr>
          </a:p>
        </p:txBody>
      </p:sp>
    </p:spTree>
    <p:extLst>
      <p:ext uri="{BB962C8B-B14F-4D97-AF65-F5344CB8AC3E}">
        <p14:creationId xmlns:p14="http://schemas.microsoft.com/office/powerpoint/2010/main" val="143766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with LINCS</a:t>
            </a:r>
            <a:endParaRPr lang="en-US" dirty="0"/>
          </a:p>
        </p:txBody>
      </p:sp>
      <p:sp>
        <p:nvSpPr>
          <p:cNvPr id="3" name="Content Placeholder 2"/>
          <p:cNvSpPr>
            <a:spLocks noGrp="1"/>
          </p:cNvSpPr>
          <p:nvPr>
            <p:ph idx="1"/>
          </p:nvPr>
        </p:nvSpPr>
        <p:spPr>
          <a:xfrm>
            <a:off x="457200" y="2160516"/>
            <a:ext cx="8229600" cy="3965647"/>
          </a:xfrm>
        </p:spPr>
        <p:txBody>
          <a:bodyPr/>
          <a:lstStyle/>
          <a:p>
            <a:pPr marL="514350" indent="-514350">
              <a:buAutoNum type="arabicPeriod"/>
            </a:pPr>
            <a:r>
              <a:rPr lang="en-US" dirty="0" smtClean="0"/>
              <a:t>What is the story? </a:t>
            </a:r>
          </a:p>
          <a:p>
            <a:pPr marL="514350" indent="-514350">
              <a:buAutoNum type="arabicPeriod"/>
            </a:pPr>
            <a:r>
              <a:rPr lang="en-US" dirty="0" smtClean="0"/>
              <a:t>What is the reminding word?</a:t>
            </a:r>
          </a:p>
          <a:p>
            <a:pPr marL="514350" indent="-514350">
              <a:buAutoNum type="arabicPeriod"/>
            </a:pPr>
            <a:r>
              <a:rPr lang="en-US" dirty="0" smtClean="0"/>
              <a:t>What is the word? </a:t>
            </a:r>
          </a:p>
          <a:p>
            <a:pPr marL="514350" indent="-514350">
              <a:buAutoNum type="arabicPeriod"/>
            </a:pPr>
            <a:r>
              <a:rPr lang="en-US" dirty="0" smtClean="0"/>
              <a:t>What is the definition?</a:t>
            </a:r>
            <a:endParaRPr lang="en-US" dirty="0"/>
          </a:p>
        </p:txBody>
      </p:sp>
    </p:spTree>
    <p:extLst>
      <p:ext uri="{BB962C8B-B14F-4D97-AF65-F5344CB8AC3E}">
        <p14:creationId xmlns:p14="http://schemas.microsoft.com/office/powerpoint/2010/main" val="1509337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4-07-24 at 12.57.49 PM.png"/>
          <p:cNvPicPr>
            <a:picLocks noGrp="1" noChangeAspect="1"/>
          </p:cNvPicPr>
          <p:nvPr>
            <p:ph idx="1"/>
          </p:nvPr>
        </p:nvPicPr>
        <p:blipFill>
          <a:blip r:embed="rId2">
            <a:extLst>
              <a:ext uri="{28A0092B-C50C-407E-A947-70E740481C1C}">
                <a14:useLocalDpi xmlns:a14="http://schemas.microsoft.com/office/drawing/2010/main" val="0"/>
              </a:ext>
            </a:extLst>
          </a:blip>
          <a:srcRect t="-45405" b="-45405"/>
          <a:stretch>
            <a:fillRect/>
          </a:stretch>
        </p:blipFill>
        <p:spPr>
          <a:xfrm>
            <a:off x="289475" y="1935614"/>
            <a:ext cx="8229600" cy="4525963"/>
          </a:xfrm>
        </p:spPr>
      </p:pic>
      <p:sp>
        <p:nvSpPr>
          <p:cNvPr id="5" name="TextBox 4"/>
          <p:cNvSpPr txBox="1"/>
          <p:nvPr/>
        </p:nvSpPr>
        <p:spPr>
          <a:xfrm>
            <a:off x="741495" y="3541222"/>
            <a:ext cx="1351786" cy="584775"/>
          </a:xfrm>
          <a:prstGeom prst="rect">
            <a:avLst/>
          </a:prstGeom>
          <a:noFill/>
        </p:spPr>
        <p:txBody>
          <a:bodyPr wrap="square" rtlCol="0">
            <a:spAutoFit/>
          </a:bodyPr>
          <a:lstStyle/>
          <a:p>
            <a:r>
              <a:rPr lang="en-US" sz="3200" dirty="0" smtClean="0"/>
              <a:t>tract</a:t>
            </a:r>
            <a:endParaRPr lang="en-US" sz="3200" dirty="0"/>
          </a:p>
        </p:txBody>
      </p:sp>
      <p:sp>
        <p:nvSpPr>
          <p:cNvPr id="9" name="TextBox 8"/>
          <p:cNvSpPr txBox="1"/>
          <p:nvPr/>
        </p:nvSpPr>
        <p:spPr>
          <a:xfrm>
            <a:off x="4491789" y="3541223"/>
            <a:ext cx="2138948" cy="646331"/>
          </a:xfrm>
          <a:prstGeom prst="rect">
            <a:avLst/>
          </a:prstGeom>
          <a:noFill/>
        </p:spPr>
        <p:txBody>
          <a:bodyPr wrap="square" rtlCol="0">
            <a:spAutoFit/>
          </a:bodyPr>
          <a:lstStyle/>
          <a:p>
            <a:r>
              <a:rPr lang="en-US" sz="3600" dirty="0" smtClean="0"/>
              <a:t> </a:t>
            </a:r>
            <a:endParaRPr lang="en-US" sz="3600" dirty="0"/>
          </a:p>
        </p:txBody>
      </p:sp>
      <p:sp>
        <p:nvSpPr>
          <p:cNvPr id="2" name="TextBox 1"/>
          <p:cNvSpPr txBox="1"/>
          <p:nvPr/>
        </p:nvSpPr>
        <p:spPr>
          <a:xfrm>
            <a:off x="654198" y="4495330"/>
            <a:ext cx="1526380" cy="584775"/>
          </a:xfrm>
          <a:prstGeom prst="rect">
            <a:avLst/>
          </a:prstGeom>
          <a:noFill/>
        </p:spPr>
        <p:txBody>
          <a:bodyPr wrap="none" rtlCol="0">
            <a:spAutoFit/>
          </a:bodyPr>
          <a:lstStyle/>
          <a:p>
            <a:r>
              <a:rPr lang="en-US" sz="3200" dirty="0" smtClean="0"/>
              <a:t>tractor</a:t>
            </a:r>
            <a:endParaRPr lang="en-US" sz="3200" dirty="0"/>
          </a:p>
        </p:txBody>
      </p:sp>
      <p:sp>
        <p:nvSpPr>
          <p:cNvPr id="3" name="TextBox 2"/>
          <p:cNvSpPr txBox="1"/>
          <p:nvPr/>
        </p:nvSpPr>
        <p:spPr>
          <a:xfrm>
            <a:off x="7007507" y="4002888"/>
            <a:ext cx="1134798" cy="369332"/>
          </a:xfrm>
          <a:prstGeom prst="rect">
            <a:avLst/>
          </a:prstGeom>
          <a:noFill/>
        </p:spPr>
        <p:txBody>
          <a:bodyPr wrap="none" rtlCol="0">
            <a:spAutoFit/>
          </a:bodyPr>
          <a:lstStyle/>
          <a:p>
            <a:r>
              <a:rPr lang="en-US" dirty="0" smtClean="0"/>
              <a:t>Drag, Pull </a:t>
            </a:r>
            <a:endParaRPr lang="en-US" dirty="0"/>
          </a:p>
        </p:txBody>
      </p:sp>
      <p:pic>
        <p:nvPicPr>
          <p:cNvPr id="6" name="Picture 5"/>
          <p:cNvPicPr>
            <a:picLocks noChangeAspect="1"/>
          </p:cNvPicPr>
          <p:nvPr/>
        </p:nvPicPr>
        <p:blipFill>
          <a:blip r:embed="rId3"/>
          <a:stretch>
            <a:fillRect/>
          </a:stretch>
        </p:blipFill>
        <p:spPr>
          <a:xfrm>
            <a:off x="4500871" y="3864388"/>
            <a:ext cx="2129866" cy="1064933"/>
          </a:xfrm>
          <a:prstGeom prst="rect">
            <a:avLst/>
          </a:prstGeom>
        </p:spPr>
      </p:pic>
      <p:sp>
        <p:nvSpPr>
          <p:cNvPr id="7" name="TextBox 6"/>
          <p:cNvSpPr txBox="1"/>
          <p:nvPr/>
        </p:nvSpPr>
        <p:spPr>
          <a:xfrm>
            <a:off x="2632598" y="3833609"/>
            <a:ext cx="1540678" cy="923330"/>
          </a:xfrm>
          <a:prstGeom prst="rect">
            <a:avLst/>
          </a:prstGeom>
          <a:noFill/>
        </p:spPr>
        <p:txBody>
          <a:bodyPr wrap="none" rtlCol="0">
            <a:spAutoFit/>
          </a:bodyPr>
          <a:lstStyle/>
          <a:p>
            <a:r>
              <a:rPr lang="en-US" dirty="0" smtClean="0">
                <a:solidFill>
                  <a:srgbClr val="FF0000"/>
                </a:solidFill>
              </a:rPr>
              <a:t>Tract</a:t>
            </a:r>
            <a:r>
              <a:rPr lang="en-US" dirty="0" smtClean="0"/>
              <a:t>or is used</a:t>
            </a:r>
          </a:p>
          <a:p>
            <a:r>
              <a:rPr lang="en-US" dirty="0" smtClean="0">
                <a:solidFill>
                  <a:srgbClr val="FF0000"/>
                </a:solidFill>
              </a:rPr>
              <a:t>To pull </a:t>
            </a:r>
            <a:r>
              <a:rPr lang="en-US" dirty="0" smtClean="0"/>
              <a:t>farm</a:t>
            </a:r>
          </a:p>
          <a:p>
            <a:r>
              <a:rPr lang="en-US" dirty="0" smtClean="0"/>
              <a:t>machinery</a:t>
            </a:r>
            <a:endParaRPr lang="en-US" dirty="0"/>
          </a:p>
        </p:txBody>
      </p:sp>
      <p:sp>
        <p:nvSpPr>
          <p:cNvPr id="8" name="TextBox 7"/>
          <p:cNvSpPr txBox="1"/>
          <p:nvPr/>
        </p:nvSpPr>
        <p:spPr>
          <a:xfrm>
            <a:off x="1282096" y="770761"/>
            <a:ext cx="6419386" cy="584775"/>
          </a:xfrm>
          <a:prstGeom prst="rect">
            <a:avLst/>
          </a:prstGeom>
          <a:noFill/>
        </p:spPr>
        <p:txBody>
          <a:bodyPr wrap="none" rtlCol="0">
            <a:spAutoFit/>
          </a:bodyPr>
          <a:lstStyle/>
          <a:p>
            <a:r>
              <a:rPr lang="en-US" sz="3200" b="1" dirty="0" smtClean="0"/>
              <a:t>LINCS for Root Words on Flash Drive </a:t>
            </a:r>
            <a:endParaRPr lang="en-US" sz="3200" b="1" dirty="0"/>
          </a:p>
        </p:txBody>
      </p:sp>
    </p:spTree>
    <p:extLst>
      <p:ext uri="{BB962C8B-B14F-4D97-AF65-F5344CB8AC3E}">
        <p14:creationId xmlns:p14="http://schemas.microsoft.com/office/powerpoint/2010/main" val="1711857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85365" y="474783"/>
            <a:ext cx="5502689" cy="5992040"/>
          </a:xfrm>
        </p:spPr>
      </p:pic>
    </p:spTree>
    <p:extLst>
      <p:ext uri="{BB962C8B-B14F-4D97-AF65-F5344CB8AC3E}">
        <p14:creationId xmlns:p14="http://schemas.microsoft.com/office/powerpoint/2010/main" val="237125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dirty="0"/>
              <a:t> </a:t>
            </a:r>
            <a:br>
              <a:rPr lang="en-US"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256905" y="2057400"/>
            <a:ext cx="8887095" cy="3335352"/>
          </a:xfrm>
        </p:spPr>
        <p:txBody>
          <a:bodyPr>
            <a:normAutofit fontScale="40000" lnSpcReduction="20000"/>
          </a:bodyPr>
          <a:lstStyle/>
          <a:p>
            <a:pPr marL="514350" indent="-514350">
              <a:buAutoNum type="alphaLcPeriod"/>
            </a:pPr>
            <a:endParaRPr lang="en-US" dirty="0" smtClean="0"/>
          </a:p>
          <a:p>
            <a:pPr marL="514350" indent="-514350">
              <a:buAutoNum type="alphaLcPeriod"/>
            </a:pPr>
            <a:endParaRPr lang="en-US" dirty="0"/>
          </a:p>
          <a:p>
            <a:pPr marL="514350" indent="-514350">
              <a:buAutoNum type="alphaLcPeriod"/>
            </a:pPr>
            <a:endParaRPr lang="en-US" dirty="0" smtClean="0"/>
          </a:p>
          <a:p>
            <a:pPr marL="514350" indent="-514350">
              <a:buAutoNum type="alphaLcPeriod"/>
            </a:pPr>
            <a:endParaRPr lang="en-US" dirty="0"/>
          </a:p>
          <a:p>
            <a:pPr marL="514350" indent="-514350">
              <a:buAutoNum type="alphaLcPeriod"/>
            </a:pPr>
            <a:r>
              <a:rPr lang="en-US" sz="7000" dirty="0" smtClean="0"/>
              <a:t>Do you recognize the root? (whiteboard)</a:t>
            </a:r>
          </a:p>
          <a:p>
            <a:pPr marL="514350" indent="-514350">
              <a:buAutoNum type="alphaLcPeriod"/>
            </a:pPr>
            <a:r>
              <a:rPr lang="en-US" sz="7000" dirty="0" smtClean="0"/>
              <a:t>Try out the meaning of the root in the sentence.</a:t>
            </a:r>
          </a:p>
          <a:p>
            <a:pPr marL="514350" indent="-514350">
              <a:buAutoNum type="alphaLcPeriod"/>
            </a:pPr>
            <a:r>
              <a:rPr lang="en-US" sz="7000" dirty="0" smtClean="0"/>
              <a:t>What do you think the word means? </a:t>
            </a:r>
          </a:p>
          <a:p>
            <a:pPr marL="514350" indent="-514350">
              <a:buAutoNum type="arabicPeriod"/>
            </a:pPr>
            <a:endParaRPr lang="en-US" sz="2500" dirty="0"/>
          </a:p>
        </p:txBody>
      </p:sp>
      <p:sp>
        <p:nvSpPr>
          <p:cNvPr id="4" name="Rectangle 3"/>
          <p:cNvSpPr/>
          <p:nvPr/>
        </p:nvSpPr>
        <p:spPr>
          <a:xfrm>
            <a:off x="256905" y="395416"/>
            <a:ext cx="7336971" cy="3046988"/>
          </a:xfrm>
          <a:prstGeom prst="rect">
            <a:avLst/>
          </a:prstGeom>
        </p:spPr>
        <p:txBody>
          <a:bodyPr wrap="square">
            <a:spAutoFit/>
          </a:bodyPr>
          <a:lstStyle/>
          <a:p>
            <a:pPr marL="514350" indent="-514350">
              <a:buAutoNum type="arabicPeriod"/>
            </a:pPr>
            <a:r>
              <a:rPr lang="en-US" sz="3200" dirty="0" smtClean="0">
                <a:solidFill>
                  <a:srgbClr val="002060"/>
                </a:solidFill>
              </a:rPr>
              <a:t>The </a:t>
            </a:r>
            <a:r>
              <a:rPr lang="en-US" sz="3200" dirty="0">
                <a:solidFill>
                  <a:srgbClr val="002060"/>
                </a:solidFill>
              </a:rPr>
              <a:t>Cardiff Bay project is attracting many visitors</a:t>
            </a:r>
            <a:r>
              <a:rPr lang="en-US" sz="3200" dirty="0" smtClean="0">
                <a:solidFill>
                  <a:srgbClr val="002060"/>
                </a:solidFill>
              </a:rPr>
              <a:t>.</a:t>
            </a:r>
          </a:p>
          <a:p>
            <a:pPr marL="514350" indent="-514350">
              <a:buAutoNum type="arabicPeriod"/>
            </a:pPr>
            <a:endParaRPr lang="en-US" sz="3200" dirty="0">
              <a:solidFill>
                <a:srgbClr val="002060"/>
              </a:solidFill>
            </a:endParaRPr>
          </a:p>
          <a:p>
            <a:r>
              <a:rPr lang="en-US" sz="3200" dirty="0" smtClean="0">
                <a:solidFill>
                  <a:srgbClr val="002060"/>
                </a:solidFill>
              </a:rPr>
              <a:t>2. He </a:t>
            </a:r>
            <a:r>
              <a:rPr lang="en-US" sz="3200" dirty="0">
                <a:solidFill>
                  <a:srgbClr val="002060"/>
                </a:solidFill>
              </a:rPr>
              <a:t>was funny, and she was attracted to him</a:t>
            </a:r>
            <a:r>
              <a:rPr lang="en-US" sz="3200" dirty="0" smtClean="0">
                <a:solidFill>
                  <a:srgbClr val="002060"/>
                </a:solidFill>
              </a:rPr>
              <a:t>.</a:t>
            </a:r>
            <a:endParaRPr lang="en-US" sz="3200" dirty="0">
              <a:solidFill>
                <a:srgbClr val="002060"/>
              </a:solidFill>
            </a:endParaRPr>
          </a:p>
          <a:p>
            <a:pPr marL="406400" indent="-406400"/>
            <a:endParaRPr lang="en-US" sz="3200" dirty="0">
              <a:solidFill>
                <a:srgbClr val="002060"/>
              </a:solidFill>
            </a:endParaRPr>
          </a:p>
        </p:txBody>
      </p:sp>
    </p:spTree>
    <p:extLst>
      <p:ext uri="{BB962C8B-B14F-4D97-AF65-F5344CB8AC3E}">
        <p14:creationId xmlns:p14="http://schemas.microsoft.com/office/powerpoint/2010/main" val="101559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3604064"/>
              </p:ext>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72073" y="4112026"/>
            <a:ext cx="952505" cy="369332"/>
          </a:xfrm>
          <a:prstGeom prst="rect">
            <a:avLst/>
          </a:prstGeom>
          <a:noFill/>
        </p:spPr>
        <p:txBody>
          <a:bodyPr wrap="none" rtlCol="0">
            <a:spAutoFit/>
          </a:bodyPr>
          <a:lstStyle/>
          <a:p>
            <a:r>
              <a:rPr lang="en-US" dirty="0" smtClean="0"/>
              <a:t>attract</a:t>
            </a:r>
            <a:endParaRPr lang="en-US" dirty="0"/>
          </a:p>
        </p:txBody>
      </p:sp>
      <p:sp>
        <p:nvSpPr>
          <p:cNvPr id="6" name="TextBox 5"/>
          <p:cNvSpPr txBox="1"/>
          <p:nvPr/>
        </p:nvSpPr>
        <p:spPr>
          <a:xfrm>
            <a:off x="4581671" y="4100454"/>
            <a:ext cx="716863" cy="369332"/>
          </a:xfrm>
          <a:prstGeom prst="rect">
            <a:avLst/>
          </a:prstGeom>
          <a:noFill/>
        </p:spPr>
        <p:txBody>
          <a:bodyPr wrap="none" rtlCol="0">
            <a:spAutoFit/>
          </a:bodyPr>
          <a:lstStyle/>
          <a:p>
            <a:r>
              <a:rPr lang="en-US" dirty="0" smtClean="0"/>
              <a:t>tract</a:t>
            </a:r>
            <a:endParaRPr lang="en-US" dirty="0"/>
          </a:p>
        </p:txBody>
      </p:sp>
      <p:sp>
        <p:nvSpPr>
          <p:cNvPr id="7" name="TextBox 6"/>
          <p:cNvSpPr txBox="1"/>
          <p:nvPr/>
        </p:nvSpPr>
        <p:spPr>
          <a:xfrm>
            <a:off x="5839499" y="3869621"/>
            <a:ext cx="2315057" cy="923330"/>
          </a:xfrm>
          <a:prstGeom prst="rect">
            <a:avLst/>
          </a:prstGeom>
          <a:noFill/>
        </p:spPr>
        <p:txBody>
          <a:bodyPr wrap="none" rtlCol="0">
            <a:spAutoFit/>
          </a:bodyPr>
          <a:lstStyle/>
          <a:p>
            <a:r>
              <a:rPr lang="en-US" dirty="0" smtClean="0"/>
              <a:t>To </a:t>
            </a:r>
            <a:r>
              <a:rPr lang="en-US" dirty="0" smtClean="0"/>
              <a:t>be pulled</a:t>
            </a:r>
          </a:p>
          <a:p>
            <a:r>
              <a:rPr lang="en-US" dirty="0"/>
              <a:t>t</a:t>
            </a:r>
            <a:r>
              <a:rPr lang="en-US" dirty="0" smtClean="0"/>
              <a:t>owards something</a:t>
            </a:r>
          </a:p>
          <a:p>
            <a:r>
              <a:rPr lang="en-US" dirty="0"/>
              <a:t>o</a:t>
            </a:r>
            <a:r>
              <a:rPr lang="en-US" dirty="0" smtClean="0"/>
              <a:t>r someone</a:t>
            </a:r>
            <a:endParaRPr lang="en-US" dirty="0" smtClean="0"/>
          </a:p>
        </p:txBody>
      </p:sp>
    </p:spTree>
    <p:extLst>
      <p:ext uri="{BB962C8B-B14F-4D97-AF65-F5344CB8AC3E}">
        <p14:creationId xmlns:p14="http://schemas.microsoft.com/office/powerpoint/2010/main" val="138367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90593"/>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6" name="TextBox 5"/>
          <p:cNvSpPr txBox="1"/>
          <p:nvPr/>
        </p:nvSpPr>
        <p:spPr>
          <a:xfrm>
            <a:off x="172994" y="543605"/>
            <a:ext cx="7140632" cy="3046988"/>
          </a:xfrm>
          <a:prstGeom prst="rect">
            <a:avLst/>
          </a:prstGeom>
          <a:noFill/>
        </p:spPr>
        <p:txBody>
          <a:bodyPr wrap="square" rtlCol="0">
            <a:spAutoFit/>
          </a:bodyPr>
          <a:lstStyle/>
          <a:p>
            <a:pPr marL="514350" indent="-514350">
              <a:buAutoNum type="arabicPeriod"/>
            </a:pPr>
            <a:r>
              <a:rPr lang="en-US" sz="3200" dirty="0" smtClean="0">
                <a:solidFill>
                  <a:srgbClr val="002060"/>
                </a:solidFill>
              </a:rPr>
              <a:t>A </a:t>
            </a:r>
            <a:r>
              <a:rPr lang="en-US" sz="3200" dirty="0">
                <a:solidFill>
                  <a:srgbClr val="002060"/>
                </a:solidFill>
              </a:rPr>
              <a:t>dentist may decide to extract the tooth to prevent recurrent trouble</a:t>
            </a:r>
            <a:r>
              <a:rPr lang="en-US" sz="3200" dirty="0" smtClean="0">
                <a:solidFill>
                  <a:srgbClr val="002060"/>
                </a:solidFill>
              </a:rPr>
              <a:t>.</a:t>
            </a:r>
          </a:p>
          <a:p>
            <a:pPr marL="514350" indent="-514350">
              <a:buAutoNum type="arabicPeriod"/>
            </a:pPr>
            <a:endParaRPr lang="en-US" sz="3200" dirty="0">
              <a:solidFill>
                <a:srgbClr val="002060"/>
              </a:solidFill>
            </a:endParaRPr>
          </a:p>
          <a:p>
            <a:r>
              <a:rPr lang="en-US" sz="3200" dirty="0" smtClean="0">
                <a:solidFill>
                  <a:srgbClr val="002060"/>
                </a:solidFill>
              </a:rPr>
              <a:t>2. You </a:t>
            </a:r>
            <a:r>
              <a:rPr lang="en-US" sz="3200" dirty="0">
                <a:solidFill>
                  <a:srgbClr val="002060"/>
                </a:solidFill>
              </a:rPr>
              <a:t>can extract juice from </a:t>
            </a:r>
            <a:r>
              <a:rPr lang="en-US" sz="3200" dirty="0" smtClean="0">
                <a:solidFill>
                  <a:srgbClr val="002060"/>
                </a:solidFill>
              </a:rPr>
              <a:t>	oranges.</a:t>
            </a:r>
            <a:endParaRPr lang="en-US" sz="3200" dirty="0">
              <a:solidFill>
                <a:srgbClr val="002060"/>
              </a:solidFill>
            </a:endParaRPr>
          </a:p>
        </p:txBody>
      </p:sp>
    </p:spTree>
    <p:extLst>
      <p:ext uri="{BB962C8B-B14F-4D97-AF65-F5344CB8AC3E}">
        <p14:creationId xmlns:p14="http://schemas.microsoft.com/office/powerpoint/2010/main" val="176904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41700" y="4167662"/>
            <a:ext cx="978153" cy="369332"/>
          </a:xfrm>
          <a:prstGeom prst="rect">
            <a:avLst/>
          </a:prstGeom>
          <a:noFill/>
        </p:spPr>
        <p:txBody>
          <a:bodyPr wrap="none" rtlCol="0">
            <a:spAutoFit/>
          </a:bodyPr>
          <a:lstStyle/>
          <a:p>
            <a:r>
              <a:rPr lang="en-US" dirty="0" smtClean="0"/>
              <a:t>extract</a:t>
            </a:r>
            <a:endParaRPr lang="en-US" dirty="0"/>
          </a:p>
        </p:txBody>
      </p:sp>
      <p:sp>
        <p:nvSpPr>
          <p:cNvPr id="6" name="TextBox 5"/>
          <p:cNvSpPr txBox="1"/>
          <p:nvPr/>
        </p:nvSpPr>
        <p:spPr>
          <a:xfrm>
            <a:off x="4682562" y="4207507"/>
            <a:ext cx="716863" cy="369332"/>
          </a:xfrm>
          <a:prstGeom prst="rect">
            <a:avLst/>
          </a:prstGeom>
          <a:noFill/>
        </p:spPr>
        <p:txBody>
          <a:bodyPr wrap="none" rtlCol="0">
            <a:spAutoFit/>
          </a:bodyPr>
          <a:lstStyle/>
          <a:p>
            <a:r>
              <a:rPr lang="en-US" dirty="0" smtClean="0"/>
              <a:t>trac</a:t>
            </a:r>
            <a:r>
              <a:rPr lang="en-US" dirty="0" smtClean="0"/>
              <a:t>t</a:t>
            </a:r>
            <a:endParaRPr lang="en-US" dirty="0"/>
          </a:p>
        </p:txBody>
      </p:sp>
      <p:sp>
        <p:nvSpPr>
          <p:cNvPr id="10" name="TextBox 9"/>
          <p:cNvSpPr txBox="1"/>
          <p:nvPr/>
        </p:nvSpPr>
        <p:spPr>
          <a:xfrm>
            <a:off x="5866237" y="3890663"/>
            <a:ext cx="1731564" cy="369332"/>
          </a:xfrm>
          <a:prstGeom prst="rect">
            <a:avLst/>
          </a:prstGeom>
          <a:noFill/>
        </p:spPr>
        <p:txBody>
          <a:bodyPr wrap="square" rtlCol="0">
            <a:spAutoFit/>
          </a:bodyPr>
          <a:lstStyle/>
          <a:p>
            <a:r>
              <a:rPr lang="en-US" dirty="0" smtClean="0"/>
              <a:t>To pull from</a:t>
            </a:r>
            <a:endParaRPr lang="en-US" dirty="0" smtClean="0"/>
          </a:p>
        </p:txBody>
      </p:sp>
      <p:sp>
        <p:nvSpPr>
          <p:cNvPr id="8" name="TextBox 7"/>
          <p:cNvSpPr txBox="1"/>
          <p:nvPr/>
        </p:nvSpPr>
        <p:spPr>
          <a:xfrm>
            <a:off x="2123925" y="4207507"/>
            <a:ext cx="445956" cy="369332"/>
          </a:xfrm>
          <a:prstGeom prst="rect">
            <a:avLst/>
          </a:prstGeom>
          <a:noFill/>
        </p:spPr>
        <p:txBody>
          <a:bodyPr wrap="none" rtlCol="0">
            <a:spAutoFit/>
          </a:bodyPr>
          <a:lstStyle/>
          <a:p>
            <a:r>
              <a:rPr lang="en-US" smtClean="0"/>
              <a:t>ex</a:t>
            </a:r>
            <a:endParaRPr lang="en-US" dirty="0"/>
          </a:p>
        </p:txBody>
      </p:sp>
    </p:spTree>
    <p:extLst>
      <p:ext uri="{BB962C8B-B14F-4D97-AF65-F5344CB8AC3E}">
        <p14:creationId xmlns:p14="http://schemas.microsoft.com/office/powerpoint/2010/main" val="82002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1619</TotalTime>
  <Words>789</Words>
  <Application>Microsoft Macintosh PowerPoint</Application>
  <PresentationFormat>On-screen Show (4:3)</PresentationFormat>
  <Paragraphs>169</Paragraphs>
  <Slides>17</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Century Gothic</vt:lpstr>
      <vt:lpstr>Wingdings 2</vt:lpstr>
      <vt:lpstr>Plaza</vt:lpstr>
      <vt:lpstr>Morphology Instruction</vt:lpstr>
      <vt:lpstr>What is a root? </vt:lpstr>
      <vt:lpstr>Review with LINCS</vt:lpstr>
      <vt:lpstr>PowerPoint Presentation</vt:lpstr>
      <vt:lpstr>PowerPoint Presentation</vt:lpstr>
      <vt:lpstr>      </vt:lpstr>
      <vt:lpstr>Add it to your personal dictionary</vt:lpstr>
      <vt:lpstr>PowerPoint Presentation</vt:lpstr>
      <vt:lpstr>Add it to your personal dictionary</vt:lpstr>
      <vt:lpstr> 1. I tried to distract myself from the burdensome task with music.       </vt:lpstr>
      <vt:lpstr>Add it to your personal dictionary</vt:lpstr>
      <vt:lpstr>1. Mandy subtracted the date of birth (1950) from the date of death (1975).         </vt:lpstr>
      <vt:lpstr>Add it to your personal dictionary</vt:lpstr>
      <vt:lpstr>1. More than likely the poor traffic will detract from the enjoyment of our road trip.          </vt:lpstr>
      <vt:lpstr>Add it to your personal dictionary</vt:lpstr>
      <vt:lpstr>1. The cat retracted its claws after the attack.           </vt:lpstr>
      <vt:lpstr>Add it to your personal dictionary</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Root Word:  Bene</dc:title>
  <dc:creator>Lindsay Young</dc:creator>
  <cp:lastModifiedBy>Microsoft Office User</cp:lastModifiedBy>
  <cp:revision>100</cp:revision>
  <dcterms:created xsi:type="dcterms:W3CDTF">2015-12-04T18:26:39Z</dcterms:created>
  <dcterms:modified xsi:type="dcterms:W3CDTF">2017-07-15T04:15:50Z</dcterms:modified>
</cp:coreProperties>
</file>