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346" r:id="rId2"/>
    <p:sldId id="332" r:id="rId3"/>
    <p:sldId id="285" r:id="rId4"/>
    <p:sldId id="319" r:id="rId5"/>
    <p:sldId id="258" r:id="rId6"/>
    <p:sldId id="335" r:id="rId7"/>
    <p:sldId id="334" r:id="rId8"/>
    <p:sldId id="347" r:id="rId9"/>
    <p:sldId id="338" r:id="rId10"/>
    <p:sldId id="348" r:id="rId11"/>
    <p:sldId id="340" r:id="rId12"/>
    <p:sldId id="349" r:id="rId13"/>
    <p:sldId id="342" r:id="rId14"/>
    <p:sldId id="350" r:id="rId15"/>
    <p:sldId id="344" r:id="rId16"/>
    <p:sldId id="35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4"/>
    <p:restoredTop sz="94514"/>
  </p:normalViewPr>
  <p:slideViewPr>
    <p:cSldViewPr snapToGrid="0" snapToObjects="1">
      <p:cViewPr varScale="1">
        <p:scale>
          <a:sx n="104" d="100"/>
          <a:sy n="104" d="100"/>
        </p:scale>
        <p:origin x="3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F0FB5-0FA7-9346-9D70-990359432435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8CA0C-3592-9944-9BF5-FDDD8785C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1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 open their flash drives.</a:t>
            </a:r>
          </a:p>
          <a:p>
            <a:r>
              <a:rPr lang="en-US" dirty="0" smtClean="0"/>
              <a:t>These</a:t>
            </a:r>
            <a:r>
              <a:rPr lang="en-US" baseline="0" dirty="0" smtClean="0"/>
              <a:t> slides would be taught over a number of days. They will probably take multiple weeks for students to complete since this is their first exposure to these concepts.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8CA0C-3592-9944-9BF5-FDDD8785CA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9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Prediction: to speak before   (</a:t>
            </a:r>
            <a:r>
              <a:rPr lang="en-US" dirty="0" err="1" smtClean="0"/>
              <a:t>dict</a:t>
            </a:r>
            <a:r>
              <a:rPr lang="en-US" dirty="0" smtClean="0"/>
              <a:t> means speak)</a:t>
            </a:r>
          </a:p>
          <a:p>
            <a:r>
              <a:rPr lang="en-US" dirty="0" smtClean="0"/>
              <a:t>Dictator: a person who speaks</a:t>
            </a:r>
            <a:r>
              <a:rPr lang="en-US" baseline="0" dirty="0" smtClean="0"/>
              <a:t>                              INTRO. JUST TO GET THE IDEA. COULD USE ANOTHER WORD IF STUDENTS ARE MORE FAMILIAR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8CA0C-3592-9944-9BF5-FDDD8785CA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0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make an inference about the definition. Teacher/aide monitor and correct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8CA0C-3592-9944-9BF5-FDDD8785CA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82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make an inference about the definition. Teacher/aide monitor and correct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8CA0C-3592-9944-9BF5-FDDD8785CA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4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make an inference about the definition. Teacher/aide monitor and correct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8CA0C-3592-9944-9BF5-FDDD8785CA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51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make an inference about the definition. Teacher/aide monitor and correct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8CA0C-3592-9944-9BF5-FDDD8785CA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68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make an inference about the definition. Teacher/aide monitor and correct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8CA0C-3592-9944-9BF5-FDDD8785CA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08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make an inference about the definition. Teacher/aide monitor and correct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8CA0C-3592-9944-9BF5-FDDD8785CA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7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23E4242-BEA9-C043-89F5-AC8556CD250F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C193328-F205-B244-9196-9FB44AAAF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242-BEA9-C043-89F5-AC8556CD250F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328-F205-B244-9196-9FB44AAAF3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242-BEA9-C043-89F5-AC8556CD250F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328-F205-B244-9196-9FB44AAAF3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242-BEA9-C043-89F5-AC8556CD250F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328-F205-B244-9196-9FB44AAAF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242-BEA9-C043-89F5-AC8556CD250F}" type="datetimeFigureOut">
              <a:rPr lang="en-US" smtClean="0"/>
              <a:t>7/14/17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328-F205-B244-9196-9FB44AAAF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242-BEA9-C043-89F5-AC8556CD250F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328-F205-B244-9196-9FB44AAAF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023E4242-BEA9-C043-89F5-AC8556CD250F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328-F205-B244-9196-9FB44AAAF3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242-BEA9-C043-89F5-AC8556CD250F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328-F205-B244-9196-9FB44AAAF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242-BEA9-C043-89F5-AC8556CD250F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328-F205-B244-9196-9FB44AAAF3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242-BEA9-C043-89F5-AC8556CD250F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328-F205-B244-9196-9FB44AAAF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242-BEA9-C043-89F5-AC8556CD250F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328-F205-B244-9196-9FB44AAAF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023E4242-BEA9-C043-89F5-AC8556CD250F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unspecified-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8" r="17535"/>
          <a:stretch/>
        </p:blipFill>
        <p:spPr>
          <a:xfrm>
            <a:off x="7333343" y="605195"/>
            <a:ext cx="1429657" cy="9501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023E4242-BEA9-C043-89F5-AC8556CD250F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C193328-F205-B244-9196-9FB44AAAF3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023E4242-BEA9-C043-89F5-AC8556CD250F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2C193328-F205-B244-9196-9FB44AAAF3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023E4242-BEA9-C043-89F5-AC8556CD250F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328-F205-B244-9196-9FB44AAAF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2C193328-F205-B244-9196-9FB44AAAF3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242-BEA9-C043-89F5-AC8556CD250F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328-F205-B244-9196-9FB44AAAF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242-BEA9-C043-89F5-AC8556CD250F}" type="datetimeFigureOut">
              <a:rPr lang="en-US" smtClean="0"/>
              <a:t>7/14/17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328-F205-B244-9196-9FB44AAAF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242-BEA9-C043-89F5-AC8556CD250F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328-F205-B244-9196-9FB44AAAF3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23E4242-BEA9-C043-89F5-AC8556CD250F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2C193328-F205-B244-9196-9FB44AAAF3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933" y="4208929"/>
            <a:ext cx="7626435" cy="1048684"/>
          </a:xfrm>
        </p:spPr>
        <p:txBody>
          <a:bodyPr>
            <a:normAutofit/>
          </a:bodyPr>
          <a:lstStyle/>
          <a:p>
            <a:r>
              <a:rPr lang="en-US" dirty="0" smtClean="0"/>
              <a:t>Morphology Instruction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2933" y="5257800"/>
            <a:ext cx="7626435" cy="621792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 smtClean="0"/>
              <a:t>graph</a:t>
            </a:r>
            <a:endParaRPr lang="en-US" sz="3600" i="1" dirty="0"/>
          </a:p>
        </p:txBody>
      </p:sp>
      <p:pic>
        <p:nvPicPr>
          <p:cNvPr id="4" name="Picture 3" descr="unspecifi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64" y="1218036"/>
            <a:ext cx="4724400" cy="20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it to your personal dictionary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199" y="3361266"/>
          <a:ext cx="8094132" cy="1464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022"/>
                <a:gridCol w="1349022"/>
                <a:gridCol w="1349022"/>
                <a:gridCol w="1349022"/>
                <a:gridCol w="1349022"/>
                <a:gridCol w="1349022"/>
              </a:tblGrid>
              <a:tr h="537314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suffix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root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 marL="72319" marR="72319"/>
                </a:tc>
              </a:tr>
              <a:tr h="92742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2319" marR="72319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199" y="4093633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7338" y="403058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9711" y="409363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4133" y="421525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07350" y="3902670"/>
            <a:ext cx="1505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Writing about the </a:t>
            </a:r>
          </a:p>
          <a:p>
            <a:r>
              <a:rPr lang="en-US" dirty="0" smtClean="0"/>
              <a:t>earth</a:t>
            </a:r>
          </a:p>
        </p:txBody>
      </p:sp>
    </p:spTree>
    <p:extLst>
      <p:ext uri="{BB962C8B-B14F-4D97-AF65-F5344CB8AC3E}">
        <p14:creationId xmlns:p14="http://schemas.microsoft.com/office/powerpoint/2010/main" val="44430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4" y="3088603"/>
            <a:ext cx="8582296" cy="2978014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lphaL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sz="5100" dirty="0" smtClean="0"/>
              <a:t>Do you recognize the root? (whiteboard)</a:t>
            </a:r>
          </a:p>
          <a:p>
            <a:pPr marL="514350" indent="-514350">
              <a:buAutoNum type="alphaLcPeriod"/>
            </a:pPr>
            <a:r>
              <a:rPr lang="en-US" sz="5100" dirty="0" smtClean="0"/>
              <a:t>Try out the meaning of the root in the sentence.</a:t>
            </a:r>
          </a:p>
          <a:p>
            <a:pPr marL="514350" indent="-514350">
              <a:buAutoNum type="alphaLcPeriod"/>
            </a:pPr>
            <a:r>
              <a:rPr lang="en-US" sz="5100" dirty="0" smtClean="0"/>
              <a:t>What do you think the word means?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45973"/>
            <a:ext cx="8030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799" y="643466"/>
            <a:ext cx="6508377" cy="2174203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They all sat waiting for John to bring the drinks, but a woman at the bar stopped him to ask for his autograph.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it to your personal dictionary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199" y="3361266"/>
          <a:ext cx="8094132" cy="1464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022"/>
                <a:gridCol w="1349022"/>
                <a:gridCol w="1349022"/>
                <a:gridCol w="1349022"/>
                <a:gridCol w="1349022"/>
                <a:gridCol w="1349022"/>
              </a:tblGrid>
              <a:tr h="537314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suffix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root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 marL="72319" marR="72319"/>
                </a:tc>
              </a:tr>
              <a:tr h="92742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2319" marR="72319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199" y="4093633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autograph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89711" y="409363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4133" y="421525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07350" y="3902670"/>
            <a:ext cx="150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elf</a:t>
            </a:r>
          </a:p>
          <a:p>
            <a:r>
              <a:rPr lang="en-US" dirty="0" smtClean="0"/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118104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4" y="2902336"/>
            <a:ext cx="8582296" cy="2978014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lphaL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sz="5100" dirty="0" smtClean="0"/>
              <a:t>Do you recognize the root? (whiteboard)</a:t>
            </a:r>
          </a:p>
          <a:p>
            <a:pPr marL="514350" indent="-514350">
              <a:buAutoNum type="alphaLcPeriod"/>
            </a:pPr>
            <a:r>
              <a:rPr lang="en-US" sz="5100" dirty="0" smtClean="0"/>
              <a:t>Try out the meaning of the root in the sentence.</a:t>
            </a:r>
          </a:p>
          <a:p>
            <a:pPr marL="514350" indent="-514350">
              <a:buAutoNum type="alphaLcPeriod"/>
            </a:pPr>
            <a:r>
              <a:rPr lang="en-US" sz="5100" dirty="0" smtClean="0"/>
              <a:t>What do you think the word means?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45973"/>
            <a:ext cx="8030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892304"/>
            <a:ext cx="6508377" cy="1651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The graph showed them exactly how many people lived in Los Angeles last year.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it to your personal dictionary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199" y="3361266"/>
          <a:ext cx="8094132" cy="1464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022"/>
                <a:gridCol w="1349022"/>
                <a:gridCol w="1349022"/>
                <a:gridCol w="1349022"/>
                <a:gridCol w="1349022"/>
                <a:gridCol w="1349022"/>
              </a:tblGrid>
              <a:tr h="537314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suffix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root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 marL="72319" marR="72319"/>
                </a:tc>
              </a:tr>
              <a:tr h="92742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2319" marR="72319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199" y="409363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4133" y="421525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8496" y="3615089"/>
            <a:ext cx="1505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Writing that shows information</a:t>
            </a:r>
          </a:p>
        </p:txBody>
      </p:sp>
    </p:spTree>
    <p:extLst>
      <p:ext uri="{BB962C8B-B14F-4D97-AF65-F5344CB8AC3E}">
        <p14:creationId xmlns:p14="http://schemas.microsoft.com/office/powerpoint/2010/main" val="129964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99" y="3506243"/>
            <a:ext cx="8582296" cy="2978014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AutoNum type="alphaLcPeriod"/>
            </a:pPr>
            <a:endParaRPr lang="en-US" dirty="0" smtClean="0"/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US" dirty="0" smtClean="0"/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sz="5100" dirty="0" smtClean="0"/>
              <a:t>Do you recognize the root? (whiteboard)</a:t>
            </a:r>
          </a:p>
          <a:p>
            <a:pPr marL="514350" indent="-514350">
              <a:buAutoNum type="alphaLcPeriod"/>
            </a:pPr>
            <a:r>
              <a:rPr lang="en-US" sz="5100" dirty="0" smtClean="0"/>
              <a:t>Try out the meaning of the root in the sentence.</a:t>
            </a:r>
          </a:p>
          <a:p>
            <a:pPr marL="514350" indent="-514350">
              <a:buAutoNum type="alphaLcPeriod"/>
            </a:pPr>
            <a:r>
              <a:rPr lang="en-US" sz="5100" dirty="0" smtClean="0"/>
              <a:t>What do you think the word means?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45973"/>
            <a:ext cx="8030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i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387" y="2323893"/>
            <a:ext cx="360680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440692"/>
            <a:ext cx="2845130" cy="213110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199" y="245973"/>
            <a:ext cx="6508377" cy="2226294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Neil and Susan, two designers, were arguing over which colors to use on a graphic.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5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it to your personal dictionary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199" y="3361266"/>
          <a:ext cx="8094132" cy="1464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022"/>
                <a:gridCol w="1349022"/>
                <a:gridCol w="1349022"/>
                <a:gridCol w="1349022"/>
                <a:gridCol w="1349022"/>
                <a:gridCol w="1349022"/>
              </a:tblGrid>
              <a:tr h="537314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suffix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root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 marL="72319" marR="72319"/>
                </a:tc>
              </a:tr>
              <a:tr h="92742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2319" marR="72319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199" y="409363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4133" y="421525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8496" y="3615089"/>
            <a:ext cx="1505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a visual writing or </a:t>
            </a:r>
          </a:p>
          <a:p>
            <a:r>
              <a:rPr lang="en-US" dirty="0" smtClean="0"/>
              <a:t>drawing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8475" y="4093862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2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root?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00B050"/>
                </a:solidFill>
              </a:rPr>
              <a:t>p</a:t>
            </a:r>
            <a:r>
              <a:rPr lang="en-US" sz="7200" dirty="0" smtClean="0">
                <a:solidFill>
                  <a:srgbClr val="00B050"/>
                </a:solidFill>
              </a:rPr>
              <a:t>re</a:t>
            </a:r>
            <a:r>
              <a:rPr lang="en-US" sz="7200" dirty="0" smtClean="0">
                <a:solidFill>
                  <a:srgbClr val="FF0000"/>
                </a:solidFill>
              </a:rPr>
              <a:t>dic</a:t>
            </a:r>
            <a:r>
              <a:rPr lang="en-US" sz="7200" dirty="0" smtClean="0">
                <a:solidFill>
                  <a:srgbClr val="00B050"/>
                </a:solidFill>
              </a:rPr>
              <a:t>tion</a:t>
            </a:r>
            <a:r>
              <a:rPr lang="en-US" sz="7200" dirty="0" smtClean="0"/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solidFill>
                  <a:srgbClr val="FF0000"/>
                </a:solidFill>
              </a:rPr>
              <a:t>dict</a:t>
            </a:r>
            <a:r>
              <a:rPr lang="en-US" sz="7200" dirty="0" smtClean="0"/>
              <a:t>at</a:t>
            </a:r>
            <a:r>
              <a:rPr lang="en-US" sz="7200" dirty="0" smtClean="0">
                <a:solidFill>
                  <a:srgbClr val="7030A0"/>
                </a:solidFill>
              </a:rPr>
              <a:t>or</a:t>
            </a:r>
            <a:endParaRPr lang="en-US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7-24 at 12.57.4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405" b="-45405"/>
          <a:stretch>
            <a:fillRect/>
          </a:stretch>
        </p:blipFill>
        <p:spPr>
          <a:xfrm>
            <a:off x="471448" y="1506106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788505" y="3078673"/>
            <a:ext cx="168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graph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704560" y="3168925"/>
            <a:ext cx="213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943060" y="3492090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70566" y="340183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003474" y="3959687"/>
            <a:ext cx="1351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grass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961820" y="3492090"/>
            <a:ext cx="1351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</a:t>
            </a:r>
            <a:r>
              <a:rPr lang="en-US" sz="3600" b="1" dirty="0" smtClean="0">
                <a:solidFill>
                  <a:srgbClr val="FF0000"/>
                </a:solidFill>
              </a:rPr>
              <a:t>rite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3060" y="3263339"/>
            <a:ext cx="15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 sit in </a:t>
            </a: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grass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FF0000"/>
                </a:solidFill>
              </a:rPr>
              <a:t>write.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094" y="3676756"/>
            <a:ext cx="1324306" cy="74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2" y="287383"/>
            <a:ext cx="6565910" cy="640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42411"/>
            <a:ext cx="8582296" cy="2978014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AutoNum type="alphaLcPeriod"/>
            </a:pPr>
            <a:endParaRPr lang="en-US" dirty="0" smtClean="0"/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US" dirty="0" smtClean="0"/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sz="5100" dirty="0" smtClean="0"/>
              <a:t>Do you recognize the root? (whiteboard)</a:t>
            </a:r>
          </a:p>
          <a:p>
            <a:pPr marL="514350" indent="-514350">
              <a:buAutoNum type="alphaLcPeriod"/>
            </a:pPr>
            <a:r>
              <a:rPr lang="en-US" sz="5100" dirty="0" smtClean="0"/>
              <a:t>Try out the meaning of the root in the sentence.</a:t>
            </a:r>
          </a:p>
          <a:p>
            <a:pPr marL="514350" indent="-514350">
              <a:buAutoNum type="alphaLcPeriod"/>
            </a:pPr>
            <a:r>
              <a:rPr lang="en-US" sz="5100" dirty="0" smtClean="0"/>
              <a:t>What do you think the word means?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454204"/>
            <a:ext cx="65024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After she looked at the painting, she began to read the painter’s biography.  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559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it to your personal dictionary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807538"/>
              </p:ext>
            </p:extLst>
          </p:nvPr>
        </p:nvGraphicFramePr>
        <p:xfrm>
          <a:off x="457199" y="3361266"/>
          <a:ext cx="8094132" cy="1464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022"/>
                <a:gridCol w="1349022"/>
                <a:gridCol w="1349022"/>
                <a:gridCol w="1349022"/>
                <a:gridCol w="1349022"/>
                <a:gridCol w="1349022"/>
              </a:tblGrid>
              <a:tr h="537314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suffix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root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 marL="72319" marR="72319"/>
                </a:tc>
              </a:tr>
              <a:tr h="92742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2319" marR="72319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199" y="4093633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biography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7338" y="403058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9711" y="409363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4133" y="421525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07350" y="3902670"/>
            <a:ext cx="1505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Writing about </a:t>
            </a:r>
          </a:p>
          <a:p>
            <a:r>
              <a:rPr lang="en-US" dirty="0" smtClean="0"/>
              <a:t>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7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3" y="920206"/>
            <a:ext cx="6604000" cy="139449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0"/>
                </a:solidFill>
              </a:rPr>
              <a:t/>
            </a:r>
            <a:br>
              <a:rPr lang="en-US" dirty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In her autobiography she is not honest about her illness or how it came about.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34603"/>
            <a:ext cx="8582296" cy="2978014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lphaL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sz="5100" dirty="0" smtClean="0"/>
              <a:t>Do you recognize the root? (whiteboard)</a:t>
            </a:r>
          </a:p>
          <a:p>
            <a:pPr marL="514350" indent="-514350">
              <a:buAutoNum type="alphaLcPeriod"/>
            </a:pPr>
            <a:r>
              <a:rPr lang="en-US" sz="5100" dirty="0" smtClean="0"/>
              <a:t>Try out the meaning of the root in the sentence.</a:t>
            </a:r>
          </a:p>
          <a:p>
            <a:pPr marL="514350" indent="-514350">
              <a:buAutoNum type="alphaLcPeriod"/>
            </a:pPr>
            <a:r>
              <a:rPr lang="en-US" sz="5100" dirty="0" smtClean="0"/>
              <a:t>What do you think the word means?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45973"/>
            <a:ext cx="8030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4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it to your personal dictionary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199" y="3361266"/>
          <a:ext cx="8094132" cy="1464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022"/>
                <a:gridCol w="1349022"/>
                <a:gridCol w="1349022"/>
                <a:gridCol w="1349022"/>
                <a:gridCol w="1349022"/>
                <a:gridCol w="1349022"/>
              </a:tblGrid>
              <a:tr h="537314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suffix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root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 marL="72319" marR="72319"/>
                </a:tc>
              </a:tr>
              <a:tr h="92742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72319" marR="7231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2319" marR="72319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199" y="4093633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biography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7338" y="403058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9711" y="4093633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io</a:t>
            </a:r>
          </a:p>
          <a:p>
            <a:r>
              <a:rPr lang="en-US" dirty="0" smtClean="0"/>
              <a:t>auto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4133" y="421525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07350" y="3902670"/>
            <a:ext cx="1505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Writing about life </a:t>
            </a:r>
          </a:p>
          <a:p>
            <a:r>
              <a:rPr lang="en-US" dirty="0" smtClean="0"/>
              <a:t>by his or herself</a:t>
            </a:r>
          </a:p>
        </p:txBody>
      </p:sp>
    </p:spTree>
    <p:extLst>
      <p:ext uri="{BB962C8B-B14F-4D97-AF65-F5344CB8AC3E}">
        <p14:creationId xmlns:p14="http://schemas.microsoft.com/office/powerpoint/2010/main" val="207095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504"/>
            <a:ext cx="6485467" cy="200156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/>
            </a:r>
            <a:br>
              <a:rPr lang="en-US" dirty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I </a:t>
            </a:r>
            <a:r>
              <a:rPr lang="en-US" dirty="0">
                <a:solidFill>
                  <a:srgbClr val="000090"/>
                </a:solidFill>
              </a:rPr>
              <a:t>took a street that should, by all the laws of geography , </a:t>
            </a:r>
            <a:r>
              <a:rPr lang="en-US" dirty="0" smtClean="0">
                <a:solidFill>
                  <a:srgbClr val="000090"/>
                </a:solidFill>
              </a:rPr>
              <a:t>have taken me to La Brea.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4" y="3003937"/>
            <a:ext cx="8582296" cy="297801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sz="5100" dirty="0" smtClean="0"/>
              <a:t>Do you recognize the root? (whiteboard)</a:t>
            </a:r>
          </a:p>
          <a:p>
            <a:pPr marL="514350" indent="-514350">
              <a:buAutoNum type="alphaLcPeriod"/>
            </a:pPr>
            <a:r>
              <a:rPr lang="en-US" sz="5100" dirty="0" smtClean="0"/>
              <a:t>Try out the meaning of the root in the sentence.</a:t>
            </a:r>
          </a:p>
          <a:p>
            <a:pPr marL="514350" indent="-514350">
              <a:buAutoNum type="alphaLcPeriod"/>
            </a:pPr>
            <a:r>
              <a:rPr lang="en-US" sz="5100" dirty="0" smtClean="0"/>
              <a:t>What do you think the word means?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45973"/>
            <a:ext cx="8030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4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1242</TotalTime>
  <Words>551</Words>
  <Application>Microsoft Macintosh PowerPoint</Application>
  <PresentationFormat>On-screen Show (4:3)</PresentationFormat>
  <Paragraphs>148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Century Gothic</vt:lpstr>
      <vt:lpstr>Wingdings 2</vt:lpstr>
      <vt:lpstr>Plaza</vt:lpstr>
      <vt:lpstr>Morphology Instruction</vt:lpstr>
      <vt:lpstr>What is a root? </vt:lpstr>
      <vt:lpstr>PowerPoint Presentation</vt:lpstr>
      <vt:lpstr>PowerPoint Presentation</vt:lpstr>
      <vt:lpstr>      </vt:lpstr>
      <vt:lpstr>Add it to your personal dictionary</vt:lpstr>
      <vt:lpstr> In her autobiography she is not honest about her illness or how it came about. </vt:lpstr>
      <vt:lpstr>Add it to your personal dictionary</vt:lpstr>
      <vt:lpstr> I took a street that should, by all the laws of geography , have taken me to La Brea. </vt:lpstr>
      <vt:lpstr>Add it to your personal dictionary</vt:lpstr>
      <vt:lpstr>They all sat waiting for John to bring the drinks, but a woman at the bar stopped him to ask for his autograph.</vt:lpstr>
      <vt:lpstr>Add it to your personal dictionary</vt:lpstr>
      <vt:lpstr>The graph showed them exactly how many people lived in Los Angeles last year.</vt:lpstr>
      <vt:lpstr>Add it to your personal dictionary</vt:lpstr>
      <vt:lpstr>Neil and Susan, two designers, were arguing over which colors to use on a graphic.</vt:lpstr>
      <vt:lpstr>Add it to your personal dictionary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Root Word:  Bene</dc:title>
  <dc:creator>Lindsay Young</dc:creator>
  <cp:lastModifiedBy>Microsoft Office User</cp:lastModifiedBy>
  <cp:revision>58</cp:revision>
  <dcterms:created xsi:type="dcterms:W3CDTF">2015-12-04T18:26:39Z</dcterms:created>
  <dcterms:modified xsi:type="dcterms:W3CDTF">2017-07-14T16:13:04Z</dcterms:modified>
</cp:coreProperties>
</file>