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346" r:id="rId2"/>
    <p:sldId id="433" r:id="rId3"/>
    <p:sldId id="434" r:id="rId4"/>
    <p:sldId id="258" r:id="rId5"/>
    <p:sldId id="335" r:id="rId6"/>
    <p:sldId id="435" r:id="rId7"/>
    <p:sldId id="450" r:id="rId8"/>
    <p:sldId id="334" r:id="rId9"/>
    <p:sldId id="370" r:id="rId10"/>
    <p:sldId id="438" r:id="rId11"/>
    <p:sldId id="437" r:id="rId12"/>
    <p:sldId id="451" r:id="rId13"/>
    <p:sldId id="389" r:id="rId14"/>
    <p:sldId id="418" r:id="rId15"/>
    <p:sldId id="439" r:id="rId16"/>
    <p:sldId id="452" r:id="rId17"/>
    <p:sldId id="423" r:id="rId18"/>
    <p:sldId id="424" r:id="rId19"/>
    <p:sldId id="441" r:id="rId20"/>
    <p:sldId id="453" r:id="rId21"/>
    <p:sldId id="425" r:id="rId22"/>
    <p:sldId id="426" r:id="rId23"/>
    <p:sldId id="443" r:id="rId24"/>
    <p:sldId id="454" r:id="rId25"/>
    <p:sldId id="429" r:id="rId26"/>
    <p:sldId id="430" r:id="rId27"/>
    <p:sldId id="447" r:id="rId28"/>
    <p:sldId id="455" r:id="rId29"/>
    <p:sldId id="445" r:id="rId30"/>
    <p:sldId id="446" r:id="rId31"/>
    <p:sldId id="44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8"/>
    <p:restoredTop sz="94456"/>
  </p:normalViewPr>
  <p:slideViewPr>
    <p:cSldViewPr snapToGrid="0" snapToObjects="1">
      <p:cViewPr varScale="1">
        <p:scale>
          <a:sx n="77" d="100"/>
          <a:sy n="77" d="100"/>
        </p:scale>
        <p:origin x="2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F0FB5-0FA7-9346-9D70-990359432435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8CA0C-3592-9944-9BF5-FDDD8785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open their flash drives.</a:t>
            </a:r>
          </a:p>
          <a:p>
            <a:r>
              <a:rPr lang="en-US" dirty="0" smtClean="0"/>
              <a:t>These</a:t>
            </a:r>
            <a:r>
              <a:rPr lang="en-US" baseline="0" dirty="0" smtClean="0"/>
              <a:t> slides would be taught over a number of days. They will probably take multiple weeks for students to complete since this is their first exposure to these concepts.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97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24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Prefix sub </a:t>
            </a:r>
            <a:r>
              <a:rPr lang="en-US" dirty="0" smtClean="0"/>
              <a:t>changes to</a:t>
            </a:r>
            <a:r>
              <a:rPr lang="en-US" baseline="0" dirty="0" smtClean="0"/>
              <a:t> sup when root starts with p- other example: suppress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80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Prefix sub </a:t>
            </a:r>
            <a:r>
              <a:rPr lang="en-US" dirty="0" smtClean="0"/>
              <a:t>changes to</a:t>
            </a:r>
            <a:r>
              <a:rPr lang="en-US" baseline="0" dirty="0" smtClean="0"/>
              <a:t> sup when root starts with p- other example: suppress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03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0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Prefix sub </a:t>
            </a:r>
            <a:r>
              <a:rPr lang="en-US" dirty="0" smtClean="0"/>
              <a:t>changes to</a:t>
            </a:r>
            <a:r>
              <a:rPr lang="en-US" baseline="0" dirty="0" smtClean="0"/>
              <a:t> sup when root starts with p- other example: suppress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80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18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Prefix sub </a:t>
            </a:r>
            <a:r>
              <a:rPr lang="en-US" dirty="0" smtClean="0"/>
              <a:t>changes to</a:t>
            </a:r>
            <a:r>
              <a:rPr lang="en-US" baseline="0" dirty="0" smtClean="0"/>
              <a:t> sup when root starts with p- other example: suppress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going in</a:t>
            </a:r>
            <a:r>
              <a:rPr lang="en-US" baseline="0" dirty="0" smtClean="0"/>
              <a:t> a different order to reinforce LINCS.  Remember it is a memory tool, so we want students to remember the picture, story, and/or reminding word in order to remember the definition.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2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½ the class do sentence number 1 and ½ the class do sentence number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 </a:t>
            </a:r>
            <a:r>
              <a:rPr lang="en-US" b="1" baseline="0" dirty="0" smtClean="0"/>
              <a:t>Have a brief conversation about how literal meaning “to lead away” doesn’t capture the essence (connotation) of the word.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5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make an inference about the definition. Teacher/aide monitor and correct as needed.  Have the students come up with the answers before answers appear.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8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Definition: wait on, serve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CA0C-3592-9944-9BF5-FDDD8785CA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unspecified-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8" r="17535"/>
          <a:stretch/>
        </p:blipFill>
        <p:spPr>
          <a:xfrm>
            <a:off x="7333343" y="605195"/>
            <a:ext cx="1429657" cy="95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23E4242-BEA9-C043-89F5-AC8556CD250F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2C193328-F205-B244-9196-9FB44AAAF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e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933" y="4208929"/>
            <a:ext cx="7626435" cy="1048684"/>
          </a:xfrm>
        </p:spPr>
        <p:txBody>
          <a:bodyPr>
            <a:normAutofit/>
          </a:bodyPr>
          <a:lstStyle/>
          <a:p>
            <a:r>
              <a:rPr lang="en-US" dirty="0" smtClean="0"/>
              <a:t>Morphology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933" y="5257800"/>
            <a:ext cx="7626435" cy="621792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 smtClean="0"/>
              <a:t>Review and Practice</a:t>
            </a:r>
            <a:endParaRPr lang="en-US" sz="3600" i="1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464" y="1218036"/>
            <a:ext cx="4724400" cy="2065942"/>
          </a:xfrm>
          <a:prstGeom prst="rect">
            <a:avLst/>
          </a:prstGeom>
        </p:spPr>
      </p:pic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464" y="1217849"/>
            <a:ext cx="4724400" cy="20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What is your credo about life? 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My credo about life is _____________</a:t>
            </a:r>
          </a:p>
          <a:p>
            <a:pPr marL="0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ecause__________________________.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063" y="316561"/>
            <a:ext cx="7770813" cy="1429871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Vocabulary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680063" y="1427517"/>
            <a:ext cx="7770813" cy="4355943"/>
          </a:xfrm>
        </p:spPr>
      </p:pic>
      <p:sp>
        <p:nvSpPr>
          <p:cNvPr id="3" name="TextBox 2"/>
          <p:cNvSpPr txBox="1"/>
          <p:nvPr/>
        </p:nvSpPr>
        <p:spPr>
          <a:xfrm>
            <a:off x="1334195" y="2863642"/>
            <a:ext cx="741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4195" y="3737977"/>
            <a:ext cx="9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duck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1328" y="3143824"/>
            <a:ext cx="1076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To lead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1333" y="3005324"/>
            <a:ext cx="2027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 lead the duck around like it is my pet.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344" y="3137857"/>
            <a:ext cx="1511010" cy="1907635"/>
          </a:xfrm>
          <a:prstGeom prst="rect">
            <a:avLst/>
          </a:prstGeom>
        </p:spPr>
      </p:pic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6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err="1" smtClean="0"/>
              <a:t>duc</a:t>
            </a:r>
            <a:r>
              <a:rPr lang="en-US" sz="2800" b="1" i="1" dirty="0" smtClean="0"/>
              <a:t>/duct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4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8281" y="3450520"/>
            <a:ext cx="7450667" cy="1735227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 smtClean="0">
                <a:solidFill>
                  <a:srgbClr val="002060"/>
                </a:solidFill>
              </a:rPr>
              <a:t>	1. A </a:t>
            </a:r>
            <a:r>
              <a:rPr lang="en-US" sz="3200" dirty="0">
                <a:solidFill>
                  <a:srgbClr val="002060"/>
                </a:solidFill>
              </a:rPr>
              <a:t>psychologist was found guilty of serious professional misconduct yesterday.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99" y="2585547"/>
            <a:ext cx="8582296" cy="29780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lphaLcPeriod"/>
            </a:pPr>
            <a:r>
              <a:rPr lang="en-US" sz="40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40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40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420750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misconduct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6679" y="423895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93387" y="3823455"/>
            <a:ext cx="173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Leading oneself in a</a:t>
            </a:r>
          </a:p>
          <a:p>
            <a:r>
              <a:rPr lang="en-US" dirty="0" smtClean="0"/>
              <a:t>wrong, or bad, way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6104" y="420750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</a:t>
            </a:r>
          </a:p>
        </p:txBody>
      </p:sp>
      <p:pic>
        <p:nvPicPr>
          <p:cNvPr id="8" name="Picture 7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289475" y="193561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915377" y="3421618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serv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3263" y="3356106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91789" y="3541223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13124" y="4512199"/>
            <a:ext cx="1101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surf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962628" y="3864388"/>
            <a:ext cx="1229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wait on, </a:t>
            </a:r>
          </a:p>
          <a:p>
            <a:r>
              <a:rPr lang="en-US" dirty="0" smtClean="0"/>
              <a:t>or serve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37628" y="3641023"/>
            <a:ext cx="17222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 was </a:t>
            </a:r>
            <a:r>
              <a:rPr lang="en-US" sz="2400" u="sng" dirty="0" smtClean="0">
                <a:solidFill>
                  <a:srgbClr val="FF0000"/>
                </a:solidFill>
              </a:rPr>
              <a:t>waiting on </a:t>
            </a:r>
            <a:r>
              <a:rPr lang="en-US" sz="2400" dirty="0" smtClean="0"/>
              <a:t>the waves to surf. </a:t>
            </a:r>
            <a:endParaRPr lang="en-US" sz="2400" dirty="0"/>
          </a:p>
        </p:txBody>
      </p:sp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1" y="3744784"/>
            <a:ext cx="1846567" cy="1228806"/>
          </a:xfrm>
          <a:prstGeom prst="rect">
            <a:avLst/>
          </a:prstGeom>
        </p:spPr>
      </p:pic>
      <p:pic>
        <p:nvPicPr>
          <p:cNvPr id="13" name="Picture 12" descr="unspecified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smtClean="0"/>
              <a:t>serv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2" y="4143414"/>
            <a:ext cx="7450667" cy="173522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1. Like </a:t>
            </a:r>
            <a:r>
              <a:rPr lang="en-US" sz="3200" dirty="0">
                <a:solidFill>
                  <a:srgbClr val="002060"/>
                </a:solidFill>
              </a:rPr>
              <a:t>any other public servants, police must respond to public demand.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7058"/>
            <a:ext cx="8582296" cy="2978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lphaLcPeriod"/>
            </a:pPr>
            <a:r>
              <a:rPr lang="en-US" sz="45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4207507"/>
            <a:ext cx="99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</a:t>
            </a:r>
          </a:p>
          <a:p>
            <a:r>
              <a:rPr lang="en-US" dirty="0" smtClean="0"/>
              <a:t>servant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6679" y="423895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1600" y="3902670"/>
            <a:ext cx="1731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who waits on or serves the people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3209" y="4179669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</a:t>
            </a:r>
          </a:p>
          <a:p>
            <a:endParaRPr lang="en-US" dirty="0" smtClean="0"/>
          </a:p>
        </p:txBody>
      </p:sp>
      <p:pic>
        <p:nvPicPr>
          <p:cNvPr id="8" name="Picture 7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5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289475" y="196206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90703" y="3541223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port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91789" y="3541223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90703" y="4491334"/>
            <a:ext cx="1211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2397" y="3987499"/>
            <a:ext cx="1221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carry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3819" y="3751280"/>
            <a:ext cx="1760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carried the pork on my shoulder.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39" y="3871835"/>
            <a:ext cx="1578524" cy="886930"/>
          </a:xfrm>
          <a:prstGeom prst="rect">
            <a:avLst/>
          </a:prstGeom>
        </p:spPr>
      </p:pic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9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352057" y="1870232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886265" y="3448383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ject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90703" y="4500782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jerk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60809" y="3916007"/>
            <a:ext cx="2121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throw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72258" y="3548684"/>
            <a:ext cx="1694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jerk </a:t>
            </a:r>
            <a:r>
              <a:rPr lang="en-US" sz="2000" dirty="0" smtClean="0">
                <a:solidFill>
                  <a:srgbClr val="FF0000"/>
                </a:solidFill>
              </a:rPr>
              <a:t>throws</a:t>
            </a:r>
            <a:r>
              <a:rPr lang="en-US" sz="2000" dirty="0" smtClean="0"/>
              <a:t> trash on the ground.</a:t>
            </a:r>
            <a:endParaRPr lang="en-US" sz="2000" dirty="0"/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394" y="3603984"/>
            <a:ext cx="1372866" cy="2792211"/>
          </a:xfrm>
          <a:prstGeom prst="rect">
            <a:avLst/>
          </a:prstGeom>
        </p:spPr>
      </p:pic>
      <p:pic>
        <p:nvPicPr>
          <p:cNvPr id="9" name="Picture 8" descr="unspecified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smtClean="0"/>
              <a:t>port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24" y="5122773"/>
            <a:ext cx="7450667" cy="173522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1. After </a:t>
            </a:r>
            <a:r>
              <a:rPr lang="en-US" sz="3200" dirty="0">
                <a:solidFill>
                  <a:srgbClr val="002060"/>
                </a:solidFill>
              </a:rPr>
              <a:t>dinner that evening, Edith showed them a portfolio of her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own </a:t>
            </a:r>
            <a:r>
              <a:rPr lang="en-US" sz="3200" dirty="0">
                <a:solidFill>
                  <a:srgbClr val="002060"/>
                </a:solidFill>
              </a:rPr>
              <a:t>political cartoons.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99" y="2651386"/>
            <a:ext cx="8582296" cy="2978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lphaLcPeriod"/>
            </a:pPr>
            <a:r>
              <a:rPr lang="en-US" sz="45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4179669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3433" y="399500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1600" y="3902670"/>
            <a:ext cx="173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case to carry papers</a:t>
            </a:r>
          </a:p>
          <a:p>
            <a:r>
              <a:rPr lang="en-US" dirty="0" smtClean="0"/>
              <a:t> </a:t>
            </a:r>
          </a:p>
        </p:txBody>
      </p:sp>
      <p:pic>
        <p:nvPicPr>
          <p:cNvPr id="7" name="Picture 6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4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289475" y="193561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851063" y="3541222"/>
            <a:ext cx="1351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dict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91789" y="3541223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90703" y="4546838"/>
            <a:ext cx="1472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ictionary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54935" y="3864387"/>
            <a:ext cx="156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say or speak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6524" y="3727100"/>
            <a:ext cx="1730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ictionary </a:t>
            </a:r>
            <a:r>
              <a:rPr lang="en-US" dirty="0" smtClean="0"/>
              <a:t>has words in it  that I </a:t>
            </a:r>
            <a:r>
              <a:rPr lang="en-US" dirty="0" smtClean="0">
                <a:solidFill>
                  <a:srgbClr val="FF0000"/>
                </a:solidFill>
              </a:rPr>
              <a:t>say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303" y="3582426"/>
            <a:ext cx="1647285" cy="1647285"/>
          </a:xfrm>
          <a:prstGeom prst="rect">
            <a:avLst/>
          </a:prstGeom>
        </p:spPr>
      </p:pic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err="1" smtClean="0"/>
              <a:t>dict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04599"/>
            <a:ext cx="7450667" cy="173522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1. A </a:t>
            </a:r>
            <a:r>
              <a:rPr lang="en-US" sz="3200" dirty="0">
                <a:solidFill>
                  <a:srgbClr val="002060"/>
                </a:solidFill>
              </a:rPr>
              <a:t>survey of retired people has indicated that most are independent and enjoying life.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7058"/>
            <a:ext cx="8582296" cy="2978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lphaLcPeriod"/>
            </a:pPr>
            <a:r>
              <a:rPr lang="en-US" sz="45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9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4207507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6679" y="42389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1600" y="3902670"/>
            <a:ext cx="1731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Speaks to something; shows or points out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0223" y="4124556"/>
            <a:ext cx="372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142342" y="4124556"/>
            <a:ext cx="570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ate</a:t>
            </a:r>
          </a:p>
          <a:p>
            <a:endParaRPr lang="en-US" dirty="0" smtClean="0"/>
          </a:p>
        </p:txBody>
      </p:sp>
      <p:pic>
        <p:nvPicPr>
          <p:cNvPr id="11" name="Picture 10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9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289475" y="193561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90704" y="3491024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prim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91789" y="3541223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15747" y="4467454"/>
            <a:ext cx="1594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printer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966390" y="3906207"/>
            <a:ext cx="1109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first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434542" y="3864388"/>
            <a:ext cx="2057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didn’t now how </a:t>
            </a:r>
          </a:p>
          <a:p>
            <a:r>
              <a:rPr lang="en-US" sz="1600" dirty="0" smtClean="0"/>
              <a:t>to use my </a:t>
            </a:r>
            <a:r>
              <a:rPr lang="en-US" sz="1600" dirty="0" smtClean="0">
                <a:solidFill>
                  <a:srgbClr val="FF0000"/>
                </a:solidFill>
              </a:rPr>
              <a:t>first</a:t>
            </a:r>
            <a:r>
              <a:rPr lang="en-US" sz="1600" dirty="0" smtClean="0"/>
              <a:t> printer, so I set it on fire. </a:t>
            </a:r>
            <a:endParaRPr lang="en-US" sz="1600" dirty="0"/>
          </a:p>
        </p:txBody>
      </p:sp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193" y="3720301"/>
            <a:ext cx="1610143" cy="1396348"/>
          </a:xfrm>
          <a:prstGeom prst="rect">
            <a:avLst/>
          </a:prstGeom>
        </p:spPr>
      </p:pic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smtClean="0"/>
              <a:t>prim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28501"/>
            <a:ext cx="7450667" cy="173522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1. You </a:t>
            </a:r>
            <a:r>
              <a:rPr lang="en-US" sz="3200" dirty="0">
                <a:solidFill>
                  <a:srgbClr val="002060"/>
                </a:solidFill>
              </a:rPr>
              <a:t>need to apply primer before you can paint the wall a new color. 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99" y="2450487"/>
            <a:ext cx="8582296" cy="29780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lphaLcPeriod"/>
            </a:pPr>
            <a:r>
              <a:rPr lang="en-US" sz="45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45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smtClean="0"/>
              <a:t>ject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0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4207507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6679" y="423895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1600" y="3902670"/>
            <a:ext cx="173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coat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2342" y="4124556"/>
            <a:ext cx="404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</a:t>
            </a:r>
          </a:p>
          <a:p>
            <a:endParaRPr lang="en-US" dirty="0" smtClean="0"/>
          </a:p>
        </p:txBody>
      </p:sp>
      <p:pic>
        <p:nvPicPr>
          <p:cNvPr id="9" name="Picture 8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85" y="370703"/>
            <a:ext cx="650837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Lightning Round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Example: primal- “prim- first”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879" b="5879"/>
          <a:stretch>
            <a:fillRect/>
          </a:stretch>
        </p:blipFill>
        <p:spPr>
          <a:xfrm>
            <a:off x="4559642" y="2404421"/>
            <a:ext cx="4188941" cy="2303756"/>
          </a:xfrm>
        </p:spPr>
      </p:pic>
      <p:sp>
        <p:nvSpPr>
          <p:cNvPr id="5" name="TextBox 4"/>
          <p:cNvSpPr txBox="1"/>
          <p:nvPr/>
        </p:nvSpPr>
        <p:spPr>
          <a:xfrm>
            <a:off x="788856" y="2078328"/>
            <a:ext cx="305724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bdicate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b</a:t>
            </a:r>
            <a:r>
              <a:rPr lang="en-US" sz="3200" dirty="0" smtClean="0"/>
              <a:t>enefactress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m</a:t>
            </a:r>
            <a:r>
              <a:rPr lang="en-US" sz="3200" dirty="0" smtClean="0"/>
              <a:t>alediction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d</a:t>
            </a:r>
            <a:r>
              <a:rPr lang="en-US" sz="3200" dirty="0" smtClean="0"/>
              <a:t>uctile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u</a:t>
            </a:r>
            <a:r>
              <a:rPr lang="en-US" sz="3200" dirty="0" smtClean="0"/>
              <a:t>nderserved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primordial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onjecture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6" name="Picture 5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05" y="2057400"/>
            <a:ext cx="8887095" cy="3335352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sz="70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70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70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129399" y="895865"/>
            <a:ext cx="73369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2060"/>
                </a:solidFill>
              </a:rPr>
              <a:t>He </a:t>
            </a:r>
            <a:r>
              <a:rPr lang="en-US" sz="3200" dirty="0">
                <a:solidFill>
                  <a:srgbClr val="002060"/>
                </a:solidFill>
              </a:rPr>
              <a:t>watched some sort of long projectile fly up into the air, turn, and come crashing back down.</a:t>
            </a:r>
          </a:p>
        </p:txBody>
      </p:sp>
      <p:pic>
        <p:nvPicPr>
          <p:cNvPr id="5" name="Picture 4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9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604064"/>
              </p:ext>
            </p:extLst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073" y="411202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projectile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8133" y="4112026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86705" y="390367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object that</a:t>
            </a:r>
          </a:p>
          <a:p>
            <a:r>
              <a:rPr lang="en-US" dirty="0"/>
              <a:t>i</a:t>
            </a:r>
            <a:r>
              <a:rPr lang="en-US" dirty="0" smtClean="0"/>
              <a:t>s thrown forth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0219" y="4112026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30701" y="411202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ile</a:t>
            </a:r>
            <a:endParaRPr lang="en-US" dirty="0"/>
          </a:p>
        </p:txBody>
      </p:sp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12.57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405" b="-45405"/>
          <a:stretch>
            <a:fillRect/>
          </a:stretch>
        </p:blipFill>
        <p:spPr>
          <a:xfrm>
            <a:off x="376989" y="179878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790703" y="3337172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cred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91789" y="3541223"/>
            <a:ext cx="213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7995" y="4432685"/>
            <a:ext cx="1351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crate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15266" y="3587389"/>
            <a:ext cx="2363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rgbClr val="FF0000"/>
                </a:solidFill>
              </a:rPr>
              <a:t>believe</a:t>
            </a:r>
            <a:r>
              <a:rPr lang="en-US" sz="2000" dirty="0" smtClean="0"/>
              <a:t> there is gold in that crate.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630736" y="3812737"/>
            <a:ext cx="175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believe</a:t>
            </a:r>
            <a:endParaRPr lang="en-US" sz="2400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078" y="3541223"/>
            <a:ext cx="1712933" cy="2458498"/>
          </a:xfrm>
          <a:prstGeom prst="rect">
            <a:avLst/>
          </a:prstGeom>
        </p:spPr>
      </p:pic>
      <p:pic>
        <p:nvPicPr>
          <p:cNvPr id="10" name="Picture 9" descr="unspecified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7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You must stay facing forward (no looking at word wall)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have 1 minute.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choice- record with your phone or i</a:t>
            </a:r>
            <a:r>
              <a:rPr lang="en-US" sz="2800" dirty="0"/>
              <a:t>P</a:t>
            </a:r>
            <a:r>
              <a:rPr lang="en-US" sz="2800" dirty="0" smtClean="0"/>
              <a:t>ad and </a:t>
            </a:r>
            <a:r>
              <a:rPr lang="en-US" sz="2800" dirty="0" smtClean="0">
                <a:solidFill>
                  <a:srgbClr val="FF0000"/>
                </a:solidFill>
              </a:rPr>
              <a:t>say as many words </a:t>
            </a:r>
            <a:r>
              <a:rPr lang="en-US" sz="2800" dirty="0" smtClean="0"/>
              <a:t>with </a:t>
            </a:r>
            <a:r>
              <a:rPr lang="en-US" sz="2800" b="1" i="1" dirty="0" smtClean="0"/>
              <a:t>cred</a:t>
            </a:r>
            <a:r>
              <a:rPr lang="en-US" sz="2800" dirty="0" smtClean="0"/>
              <a:t> as you can OR </a:t>
            </a:r>
            <a:r>
              <a:rPr lang="en-US" sz="2800" dirty="0" smtClean="0">
                <a:solidFill>
                  <a:srgbClr val="FF0000"/>
                </a:solidFill>
              </a:rPr>
              <a:t>write as many as you </a:t>
            </a:r>
            <a:r>
              <a:rPr lang="en-US" sz="2800" dirty="0" smtClean="0"/>
              <a:t>can on your whiteboard.</a:t>
            </a:r>
            <a:endParaRPr lang="en-US" sz="2800" dirty="0"/>
          </a:p>
        </p:txBody>
      </p:sp>
      <p:pic>
        <p:nvPicPr>
          <p:cNvPr id="4" name="Picture 3" descr="unspecifi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2" y="2421043"/>
            <a:ext cx="8582296" cy="297801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lpha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sz="5100" dirty="0" smtClean="0"/>
              <a:t>Do you recognize the root? (whiteboard)</a:t>
            </a:r>
          </a:p>
          <a:p>
            <a:pPr marL="514350" indent="-514350">
              <a:buAutoNum type="alphaLcPeriod"/>
            </a:pPr>
            <a:r>
              <a:rPr lang="en-US" sz="5100" dirty="0" smtClean="0"/>
              <a:t>Try out the meaning of the root in the sentence.</a:t>
            </a:r>
          </a:p>
          <a:p>
            <a:pPr marL="514350" indent="-514350">
              <a:buAutoNum type="alphaLcPeriod"/>
            </a:pPr>
            <a:r>
              <a:rPr lang="en-US" sz="5100" dirty="0" smtClean="0"/>
              <a:t>What do you think the word means?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5973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364286"/>
            <a:ext cx="7203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Harry’s personal credo </a:t>
            </a:r>
            <a:r>
              <a:rPr lang="en-US" sz="3200" dirty="0" smtClean="0">
                <a:solidFill>
                  <a:srgbClr val="002060"/>
                </a:solidFill>
              </a:rPr>
              <a:t>is "YOLO.”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62598"/>
            <a:ext cx="8030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7" name="Picture 6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 to your personal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199" y="3361266"/>
          <a:ext cx="8094132" cy="146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022"/>
                <a:gridCol w="1349022"/>
                <a:gridCol w="1349022"/>
                <a:gridCol w="1349022"/>
                <a:gridCol w="1349022"/>
                <a:gridCol w="1349022"/>
              </a:tblGrid>
              <a:tr h="53731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 marL="72319" marR="72319"/>
                </a:tc>
              </a:tr>
              <a:tr h="92742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1700" y="416766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82562" y="4207507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6237" y="3890663"/>
            <a:ext cx="173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of beliefs; beliefs to live by</a:t>
            </a:r>
          </a:p>
        </p:txBody>
      </p:sp>
      <p:pic>
        <p:nvPicPr>
          <p:cNvPr id="7" name="Picture 6" descr="unspecifi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14" y="619519"/>
            <a:ext cx="1467417" cy="9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1684</TotalTime>
  <Words>1306</Words>
  <Application>Microsoft Macintosh PowerPoint</Application>
  <PresentationFormat>On-screen Show (4:3)</PresentationFormat>
  <Paragraphs>235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Century Gothic</vt:lpstr>
      <vt:lpstr>Wingdings 2</vt:lpstr>
      <vt:lpstr>Arial</vt:lpstr>
      <vt:lpstr>Plaza</vt:lpstr>
      <vt:lpstr>Morphology Instruction</vt:lpstr>
      <vt:lpstr>PowerPoint Presentation</vt:lpstr>
      <vt:lpstr>Challenge: </vt:lpstr>
      <vt:lpstr>      </vt:lpstr>
      <vt:lpstr>Add it to your personal dictionary</vt:lpstr>
      <vt:lpstr>PowerPoint Presentation</vt:lpstr>
      <vt:lpstr>Challenge: </vt:lpstr>
      <vt:lpstr>PowerPoint Presentation</vt:lpstr>
      <vt:lpstr>Add it to your personal dictionary</vt:lpstr>
      <vt:lpstr>Challenge</vt:lpstr>
      <vt:lpstr> Vocabulary   </vt:lpstr>
      <vt:lpstr>Challenge: </vt:lpstr>
      <vt:lpstr> 1. A psychologist was found guilty of serious professional misconduct yesterday.      </vt:lpstr>
      <vt:lpstr>Add it to your personal dictionary</vt:lpstr>
      <vt:lpstr>PowerPoint Presentation</vt:lpstr>
      <vt:lpstr>Challenge: </vt:lpstr>
      <vt:lpstr>1. Like any other public servants, police must respond to public demand.        </vt:lpstr>
      <vt:lpstr>Add it to your personal dictionary</vt:lpstr>
      <vt:lpstr>PowerPoint Presentation</vt:lpstr>
      <vt:lpstr>Challenge: </vt:lpstr>
      <vt:lpstr>1. After dinner that evening, Edith showed them a portfolio of her  own political cartoons.          </vt:lpstr>
      <vt:lpstr>Add it to your personal dictionary</vt:lpstr>
      <vt:lpstr>PowerPoint Presentation</vt:lpstr>
      <vt:lpstr>Challenge: </vt:lpstr>
      <vt:lpstr>1. A survey of retired people has indicated that most are independent and enjoying life.           </vt:lpstr>
      <vt:lpstr>Add it to your personal dictionary</vt:lpstr>
      <vt:lpstr>PowerPoint Presentation</vt:lpstr>
      <vt:lpstr>Challenge: </vt:lpstr>
      <vt:lpstr>1. You need to apply primer before you can paint the wall a new color. .           </vt:lpstr>
      <vt:lpstr>Add it to your personal dictionary</vt:lpstr>
      <vt:lpstr>Lightning Round Example: primal- “prim- first”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Root Word:  Bene</dc:title>
  <dc:creator>Lindsay Young</dc:creator>
  <cp:lastModifiedBy>Microsoft Office User</cp:lastModifiedBy>
  <cp:revision>108</cp:revision>
  <dcterms:created xsi:type="dcterms:W3CDTF">2015-12-04T18:26:39Z</dcterms:created>
  <dcterms:modified xsi:type="dcterms:W3CDTF">2017-07-15T18:00:33Z</dcterms:modified>
</cp:coreProperties>
</file>