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3"/>
  </p:notesMasterIdLst>
  <p:sldIdLst>
    <p:sldId id="346" r:id="rId2"/>
    <p:sldId id="433" r:id="rId3"/>
    <p:sldId id="434" r:id="rId4"/>
    <p:sldId id="258" r:id="rId5"/>
    <p:sldId id="335" r:id="rId6"/>
    <p:sldId id="435" r:id="rId7"/>
    <p:sldId id="450" r:id="rId8"/>
    <p:sldId id="334" r:id="rId9"/>
    <p:sldId id="370" r:id="rId10"/>
    <p:sldId id="438" r:id="rId11"/>
    <p:sldId id="437" r:id="rId12"/>
    <p:sldId id="451" r:id="rId13"/>
    <p:sldId id="389" r:id="rId14"/>
    <p:sldId id="418" r:id="rId15"/>
    <p:sldId id="439" r:id="rId16"/>
    <p:sldId id="452" r:id="rId17"/>
    <p:sldId id="423" r:id="rId18"/>
    <p:sldId id="424" r:id="rId19"/>
    <p:sldId id="441" r:id="rId20"/>
    <p:sldId id="453" r:id="rId21"/>
    <p:sldId id="425" r:id="rId22"/>
    <p:sldId id="426" r:id="rId23"/>
    <p:sldId id="443" r:id="rId24"/>
    <p:sldId id="454" r:id="rId25"/>
    <p:sldId id="429" r:id="rId26"/>
    <p:sldId id="430" r:id="rId27"/>
    <p:sldId id="447" r:id="rId28"/>
    <p:sldId id="455" r:id="rId29"/>
    <p:sldId id="445" r:id="rId30"/>
    <p:sldId id="446" r:id="rId31"/>
    <p:sldId id="449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48"/>
    <p:restoredTop sz="94456"/>
  </p:normalViewPr>
  <p:slideViewPr>
    <p:cSldViewPr snapToGrid="0" snapToObjects="1">
      <p:cViewPr varScale="1">
        <p:scale>
          <a:sx n="77" d="100"/>
          <a:sy n="77" d="100"/>
        </p:scale>
        <p:origin x="29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F0FB5-0FA7-9346-9D70-990359432435}" type="datetimeFigureOut">
              <a:rPr lang="en-US" smtClean="0"/>
              <a:t>7/15/17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8CA0C-3592-9944-9BF5-FDDD8785C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11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students open their flash drives.</a:t>
            </a:r>
          </a:p>
          <a:p>
            <a:r>
              <a:rPr lang="en-US" dirty="0" smtClean="0"/>
              <a:t>These</a:t>
            </a:r>
            <a:r>
              <a:rPr lang="en-US" baseline="0" dirty="0" smtClean="0"/>
              <a:t> slides would be taught over a number of days. They will probably take multiple weeks for students to complete since this is their first exposure to these concepts.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CA0C-3592-9944-9BF5-FDDD8785CA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977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CA0C-3592-9944-9BF5-FDDD8785CA8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245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r>
              <a:rPr lang="en-US" baseline="0" dirty="0" smtClean="0"/>
              <a:t> make an inference about the definition. Teacher/aide monitor and correct as needed.  Have the students come up with the answers before answers appear. Prefix sub </a:t>
            </a:r>
            <a:r>
              <a:rPr lang="en-US" dirty="0" smtClean="0"/>
              <a:t>changes to</a:t>
            </a:r>
            <a:r>
              <a:rPr lang="en-US" baseline="0" dirty="0" smtClean="0"/>
              <a:t> sup when root starts with p- other example: suppress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CA0C-3592-9944-9BF5-FDDD8785CA8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612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CA0C-3592-9944-9BF5-FDDD8785CA8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80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r>
              <a:rPr lang="en-US" baseline="0" dirty="0" smtClean="0"/>
              <a:t> make an inference about the definition. Teacher/aide monitor and correct as needed.  Have the students come up with the answers before answers appear. Prefix sub </a:t>
            </a:r>
            <a:r>
              <a:rPr lang="en-US" dirty="0" smtClean="0"/>
              <a:t>changes to</a:t>
            </a:r>
            <a:r>
              <a:rPr lang="en-US" baseline="0" dirty="0" smtClean="0"/>
              <a:t> sup when root starts with p- other example: suppress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CA0C-3592-9944-9BF5-FDDD8785CA8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030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CA0C-3592-9944-9BF5-FDDD8785CA8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009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r>
              <a:rPr lang="en-US" baseline="0" dirty="0" smtClean="0"/>
              <a:t> make an inference about the definition. Teacher/aide monitor and correct as needed.  Have the students come up with the answers before answers appear. Prefix sub </a:t>
            </a:r>
            <a:r>
              <a:rPr lang="en-US" dirty="0" smtClean="0"/>
              <a:t>changes to</a:t>
            </a:r>
            <a:r>
              <a:rPr lang="en-US" baseline="0" dirty="0" smtClean="0"/>
              <a:t> sup when root starts with p- other example: suppress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CA0C-3592-9944-9BF5-FDDD8785CA8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805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CA0C-3592-9944-9BF5-FDDD8785CA8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188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r>
              <a:rPr lang="en-US" baseline="0" dirty="0" smtClean="0"/>
              <a:t> make an inference about the definition. Teacher/aide monitor and correct as needed.  Have the students come up with the answers before answers appear. Prefix sub </a:t>
            </a:r>
            <a:r>
              <a:rPr lang="en-US" dirty="0" smtClean="0"/>
              <a:t>changes to</a:t>
            </a:r>
            <a:r>
              <a:rPr lang="en-US" baseline="0" dirty="0" smtClean="0"/>
              <a:t> sup when root starts with p- other example: suppress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CA0C-3592-9944-9BF5-FDDD8785CA8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22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Try going in</a:t>
            </a:r>
            <a:r>
              <a:rPr lang="en-US" baseline="0" dirty="0" smtClean="0"/>
              <a:t> a different order to reinforce LINCS.  Remember it is a memory tool, so we want students to remember the picture, story, and/or reminding word in order to remember the definition.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CA0C-3592-9944-9BF5-FDDD8785CA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24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</a:t>
            </a:r>
            <a:r>
              <a:rPr lang="en-US" baseline="0" dirty="0" smtClean="0"/>
              <a:t> ½ the class do sentence number 1 and ½ the class do sentence number 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CA0C-3592-9944-9BF5-FDDD8785CA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4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r>
              <a:rPr lang="en-US" baseline="0" dirty="0" smtClean="0"/>
              <a:t> make an inference about the definition. Teacher/aide monitor and correct as needed.  Have the students come up with the answers before answers appear.  </a:t>
            </a:r>
            <a:r>
              <a:rPr lang="en-US" b="1" baseline="0" dirty="0" smtClean="0"/>
              <a:t>Have a brief conversation about how literal meaning “to lead away” doesn’t capture the essence (connotation) of the word.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CA0C-3592-9944-9BF5-FDDD8785CA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82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CA0C-3592-9944-9BF5-FDDD8785CA8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13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r>
              <a:rPr lang="en-US" baseline="0" dirty="0" smtClean="0"/>
              <a:t> make an inference about the definition. Teacher/aide monitor and correct as needed.  Have the students come up with the answers before answers appear.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CA0C-3592-9944-9BF5-FDDD8785CA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54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CA0C-3592-9944-9BF5-FDDD8785CA8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80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r>
              <a:rPr lang="en-US" baseline="0" dirty="0" smtClean="0"/>
              <a:t> make an inference about the definition. Teacher/aide monitor and correct as needed.  Have the students come up with the answers before answers appear.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CA0C-3592-9944-9BF5-FDDD8785CA8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885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Definition: wait on, serve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CA0C-3592-9944-9BF5-FDDD8785CA8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58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unspecified-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8" r="17535"/>
          <a:stretch/>
        </p:blipFill>
        <p:spPr>
          <a:xfrm>
            <a:off x="7333343" y="605195"/>
            <a:ext cx="1429657" cy="9501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23E4242-BEA9-C043-89F5-AC8556CD250F}" type="datetimeFigureOut">
              <a:rPr lang="en-US" smtClean="0"/>
              <a:t>7/15/17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2C193328-F205-B244-9196-9FB44AAAF3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6.jpeg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2933" y="4208929"/>
            <a:ext cx="7626435" cy="1048684"/>
          </a:xfrm>
        </p:spPr>
        <p:txBody>
          <a:bodyPr>
            <a:normAutofit/>
          </a:bodyPr>
          <a:lstStyle/>
          <a:p>
            <a:r>
              <a:rPr lang="en-US" dirty="0" smtClean="0"/>
              <a:t>Morphology Instruction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2933" y="5257800"/>
            <a:ext cx="7626435" cy="621792"/>
          </a:xfrm>
        </p:spPr>
        <p:txBody>
          <a:bodyPr>
            <a:noAutofit/>
          </a:bodyPr>
          <a:lstStyle/>
          <a:p>
            <a:pPr algn="ctr"/>
            <a:r>
              <a:rPr lang="en-US" sz="3600" i="1" dirty="0" smtClean="0"/>
              <a:t>Review and Practice</a:t>
            </a:r>
            <a:endParaRPr lang="en-US" sz="3600" i="1" dirty="0"/>
          </a:p>
        </p:txBody>
      </p:sp>
      <p:pic>
        <p:nvPicPr>
          <p:cNvPr id="4" name="Picture 3" descr="unspecifie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464" y="1218036"/>
            <a:ext cx="4724400" cy="2065942"/>
          </a:xfrm>
          <a:prstGeom prst="rect">
            <a:avLst/>
          </a:prstGeom>
        </p:spPr>
      </p:pic>
      <p:pic>
        <p:nvPicPr>
          <p:cNvPr id="5" name="Picture 4" descr="unspecified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464" y="1217849"/>
            <a:ext cx="4724400" cy="206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81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sz="2800" dirty="0" smtClean="0"/>
              <a:t>What is your credo about life? </a:t>
            </a:r>
          </a:p>
          <a:p>
            <a:pPr marL="514350" indent="-514350">
              <a:buAutoNum type="arabicPeriod"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My credo about life is _____________</a:t>
            </a:r>
          </a:p>
          <a:p>
            <a:pPr marL="0" indent="0">
              <a:buNone/>
            </a:pPr>
            <a:r>
              <a:rPr lang="en-US" sz="2800" dirty="0"/>
              <a:t>b</a:t>
            </a:r>
            <a:r>
              <a:rPr lang="en-US" sz="2800" dirty="0" smtClean="0"/>
              <a:t>ecause__________________________.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4" name="Picture 3" descr="unspecifi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80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063" y="316561"/>
            <a:ext cx="7770813" cy="1429871"/>
          </a:xfrm>
        </p:spPr>
        <p:txBody>
          <a:bodyPr>
            <a:noAutofit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Vocabulary 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Screen Shot 2014-07-24 at 12.57.49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405" b="-45405"/>
          <a:stretch>
            <a:fillRect/>
          </a:stretch>
        </p:blipFill>
        <p:spPr>
          <a:xfrm>
            <a:off x="680063" y="1427517"/>
            <a:ext cx="7770813" cy="4355943"/>
          </a:xfrm>
        </p:spPr>
      </p:pic>
      <p:sp>
        <p:nvSpPr>
          <p:cNvPr id="3" name="TextBox 2"/>
          <p:cNvSpPr txBox="1"/>
          <p:nvPr/>
        </p:nvSpPr>
        <p:spPr>
          <a:xfrm>
            <a:off x="1334195" y="2863642"/>
            <a:ext cx="741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duct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334195" y="3737977"/>
            <a:ext cx="95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duck</a:t>
            </a:r>
            <a:r>
              <a:rPr lang="en-US" dirty="0" smtClean="0">
                <a:solidFill>
                  <a:srgbClr val="000000"/>
                </a:solidFill>
              </a:rPr>
              <a:t> 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51328" y="3143824"/>
            <a:ext cx="1076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To lead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21333" y="3005324"/>
            <a:ext cx="20270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I lead the duck around like it is my pet.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8344" y="3137857"/>
            <a:ext cx="1511010" cy="1907635"/>
          </a:xfrm>
          <a:prstGeom prst="rect">
            <a:avLst/>
          </a:prstGeom>
        </p:spPr>
      </p:pic>
      <p:pic>
        <p:nvPicPr>
          <p:cNvPr id="10" name="Picture 9" descr="unspecified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6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You must stay facing forward (no looking at word wall)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You have 1 minute. 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Your choice- record with your phone or i</a:t>
            </a:r>
            <a:r>
              <a:rPr lang="en-US" sz="2800" dirty="0"/>
              <a:t>P</a:t>
            </a:r>
            <a:r>
              <a:rPr lang="en-US" sz="2800" dirty="0" smtClean="0"/>
              <a:t>ad and </a:t>
            </a:r>
            <a:r>
              <a:rPr lang="en-US" sz="2800" dirty="0" smtClean="0">
                <a:solidFill>
                  <a:srgbClr val="FF0000"/>
                </a:solidFill>
              </a:rPr>
              <a:t>say as many words </a:t>
            </a:r>
            <a:r>
              <a:rPr lang="en-US" sz="2800" dirty="0" smtClean="0"/>
              <a:t>with </a:t>
            </a:r>
            <a:r>
              <a:rPr lang="en-US" sz="2800" b="1" i="1" dirty="0" err="1" smtClean="0"/>
              <a:t>duc</a:t>
            </a:r>
            <a:r>
              <a:rPr lang="en-US" sz="2800" b="1" i="1" dirty="0" smtClean="0"/>
              <a:t>/duct</a:t>
            </a:r>
            <a:r>
              <a:rPr lang="en-US" sz="2800" dirty="0" smtClean="0"/>
              <a:t> as you can OR </a:t>
            </a:r>
            <a:r>
              <a:rPr lang="en-US" sz="2800" dirty="0" smtClean="0">
                <a:solidFill>
                  <a:srgbClr val="FF0000"/>
                </a:solidFill>
              </a:rPr>
              <a:t>write as many as you </a:t>
            </a:r>
            <a:r>
              <a:rPr lang="en-US" sz="2800" dirty="0" smtClean="0"/>
              <a:t>can on your whiteboard.</a:t>
            </a:r>
            <a:endParaRPr lang="en-US" sz="2800" dirty="0"/>
          </a:p>
        </p:txBody>
      </p:sp>
      <p:pic>
        <p:nvPicPr>
          <p:cNvPr id="4" name="Picture 3" descr="unspecifi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34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8281" y="3450520"/>
            <a:ext cx="7450667" cy="1735227"/>
          </a:xfrm>
        </p:spPr>
        <p:txBody>
          <a:bodyPr>
            <a:noAutofit/>
          </a:bodyPr>
          <a:lstStyle/>
          <a:p>
            <a:pPr marL="514350" indent="-514350"/>
            <a:r>
              <a:rPr lang="en-US" sz="3200" dirty="0" smtClean="0">
                <a:solidFill>
                  <a:srgbClr val="002060"/>
                </a:solidFill>
              </a:rPr>
              <a:t>	1. A </a:t>
            </a:r>
            <a:r>
              <a:rPr lang="en-US" sz="3200" dirty="0">
                <a:solidFill>
                  <a:srgbClr val="002060"/>
                </a:solidFill>
              </a:rPr>
              <a:t>psychologist was found guilty of serious professional misconduct yesterday.</a:t>
            </a:r>
            <a:r>
              <a:rPr lang="en-US" sz="3200" i="1" dirty="0"/>
              <a:t/>
            </a:r>
            <a:br>
              <a:rPr lang="en-US" sz="3200" i="1" dirty="0"/>
            </a:br>
            <a:r>
              <a:rPr lang="en-US" sz="3200" i="1" dirty="0"/>
              <a:t/>
            </a:r>
            <a:br>
              <a:rPr lang="en-US" sz="3200" i="1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>
                <a:solidFill>
                  <a:srgbClr val="002060"/>
                </a:solidFill>
              </a:rPr>
              <a:t/>
            </a:r>
            <a:br>
              <a:rPr lang="en-US" sz="3200" dirty="0">
                <a:solidFill>
                  <a:srgbClr val="002060"/>
                </a:solidFill>
              </a:rPr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99" y="2585547"/>
            <a:ext cx="8582296" cy="297801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4500" dirty="0"/>
          </a:p>
          <a:p>
            <a:pPr marL="514350" indent="-514350">
              <a:buAutoNum type="alphaLcPeriod"/>
            </a:pPr>
            <a:r>
              <a:rPr lang="en-US" sz="4000" dirty="0" smtClean="0"/>
              <a:t>Do you recognize the root? (whiteboard)</a:t>
            </a:r>
          </a:p>
          <a:p>
            <a:pPr marL="514350" indent="-514350">
              <a:buAutoNum type="alphaLcPeriod"/>
            </a:pPr>
            <a:r>
              <a:rPr lang="en-US" sz="4000" dirty="0" smtClean="0"/>
              <a:t>Try out the meaning of the root in the sentence.</a:t>
            </a:r>
          </a:p>
          <a:p>
            <a:pPr marL="514350" indent="-514350">
              <a:buAutoNum type="alphaLcPeriod"/>
            </a:pPr>
            <a:r>
              <a:rPr lang="en-US" sz="4000" dirty="0" smtClean="0"/>
              <a:t>What do you think the word means? </a:t>
            </a:r>
          </a:p>
          <a:p>
            <a:pPr marL="514350" indent="-514350">
              <a:buAutoNum type="arabicPeriod"/>
            </a:pP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457200" y="245973"/>
            <a:ext cx="80300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i="1" dirty="0">
              <a:solidFill>
                <a:srgbClr val="002060"/>
              </a:solidFill>
            </a:endParaRPr>
          </a:p>
        </p:txBody>
      </p:sp>
      <p:pic>
        <p:nvPicPr>
          <p:cNvPr id="5" name="Picture 4" descr="unspecifie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82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it to your personal dictionary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199" y="3361266"/>
          <a:ext cx="8094132" cy="1464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022"/>
                <a:gridCol w="1349022"/>
                <a:gridCol w="1349022"/>
                <a:gridCol w="1349022"/>
                <a:gridCol w="1349022"/>
                <a:gridCol w="1349022"/>
              </a:tblGrid>
              <a:tr h="537314">
                <a:tc>
                  <a:txBody>
                    <a:bodyPr/>
                    <a:lstStyle/>
                    <a:p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prefix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suffix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</a:t>
                      </a:r>
                      <a:endParaRPr lang="en-US" dirty="0"/>
                    </a:p>
                  </a:txBody>
                  <a:tcPr marL="72319" marR="72319"/>
                </a:tc>
              </a:tr>
              <a:tr h="92742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2319" marR="72319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199" y="4207507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misconduct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96679" y="4238954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duct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93387" y="3823455"/>
            <a:ext cx="1731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Leading oneself in a</a:t>
            </a:r>
          </a:p>
          <a:p>
            <a:r>
              <a:rPr lang="en-US" dirty="0" smtClean="0"/>
              <a:t>wrong, or bad, way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86104" y="4207507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mis</a:t>
            </a:r>
          </a:p>
        </p:txBody>
      </p:sp>
      <p:pic>
        <p:nvPicPr>
          <p:cNvPr id="8" name="Picture 7" descr="unspecifie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7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4-07-24 at 12.57.49 PM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405" b="-45405"/>
          <a:stretch>
            <a:fillRect/>
          </a:stretch>
        </p:blipFill>
        <p:spPr>
          <a:xfrm>
            <a:off x="289475" y="1935614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915377" y="3421618"/>
            <a:ext cx="1351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serv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513263" y="3356106"/>
            <a:ext cx="2138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4491789" y="3541223"/>
            <a:ext cx="2138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013124" y="4512199"/>
            <a:ext cx="11019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surf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6962628" y="3864388"/>
            <a:ext cx="1229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wait on, </a:t>
            </a:r>
          </a:p>
          <a:p>
            <a:r>
              <a:rPr lang="en-US" dirty="0" smtClean="0"/>
              <a:t>or serve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637628" y="3641023"/>
            <a:ext cx="17222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He was </a:t>
            </a:r>
            <a:r>
              <a:rPr lang="en-US" sz="2400" u="sng" dirty="0" smtClean="0">
                <a:solidFill>
                  <a:srgbClr val="FF0000"/>
                </a:solidFill>
              </a:rPr>
              <a:t>waiting on </a:t>
            </a:r>
            <a:r>
              <a:rPr lang="en-US" sz="2400" dirty="0" smtClean="0"/>
              <a:t>the waves to surf. </a:t>
            </a:r>
            <a:endParaRPr lang="en-US" sz="2400" dirty="0"/>
          </a:p>
        </p:txBody>
      </p:sp>
      <p:pic>
        <p:nvPicPr>
          <p:cNvPr id="12" name="Picture 11" descr="images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211" y="3744784"/>
            <a:ext cx="1846567" cy="1228806"/>
          </a:xfrm>
          <a:prstGeom prst="rect">
            <a:avLst/>
          </a:prstGeom>
        </p:spPr>
      </p:pic>
      <p:pic>
        <p:nvPicPr>
          <p:cNvPr id="13" name="Picture 12" descr="unspecified-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4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You must stay facing forward (no looking at word wall)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You have 1 minute. 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Your choice- record with your phone or i</a:t>
            </a:r>
            <a:r>
              <a:rPr lang="en-US" sz="2800" dirty="0"/>
              <a:t>P</a:t>
            </a:r>
            <a:r>
              <a:rPr lang="en-US" sz="2800" dirty="0" smtClean="0"/>
              <a:t>ad and </a:t>
            </a:r>
            <a:r>
              <a:rPr lang="en-US" sz="2800" dirty="0" smtClean="0">
                <a:solidFill>
                  <a:srgbClr val="FF0000"/>
                </a:solidFill>
              </a:rPr>
              <a:t>say as many words </a:t>
            </a:r>
            <a:r>
              <a:rPr lang="en-US" sz="2800" dirty="0" smtClean="0"/>
              <a:t>with </a:t>
            </a:r>
            <a:r>
              <a:rPr lang="en-US" sz="2800" b="1" i="1" dirty="0" smtClean="0"/>
              <a:t>serv</a:t>
            </a:r>
            <a:r>
              <a:rPr lang="en-US" sz="2800" dirty="0" smtClean="0"/>
              <a:t> as you can OR </a:t>
            </a:r>
            <a:r>
              <a:rPr lang="en-US" sz="2800" dirty="0" smtClean="0">
                <a:solidFill>
                  <a:srgbClr val="FF0000"/>
                </a:solidFill>
              </a:rPr>
              <a:t>write as many as you </a:t>
            </a:r>
            <a:r>
              <a:rPr lang="en-US" sz="2800" dirty="0" smtClean="0"/>
              <a:t>can on your whiteboard.</a:t>
            </a:r>
            <a:endParaRPr lang="en-US" sz="2800" dirty="0"/>
          </a:p>
        </p:txBody>
      </p:sp>
      <p:pic>
        <p:nvPicPr>
          <p:cNvPr id="4" name="Picture 3" descr="unspecifi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06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422" y="4143414"/>
            <a:ext cx="7450667" cy="1735227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1. Like </a:t>
            </a:r>
            <a:r>
              <a:rPr lang="en-US" sz="3200" dirty="0">
                <a:solidFill>
                  <a:srgbClr val="002060"/>
                </a:solidFill>
              </a:rPr>
              <a:t>any other public servants, police must respond to public demand.</a:t>
            </a:r>
            <a:r>
              <a:rPr lang="en-US" sz="3200" i="1" dirty="0"/>
              <a:t/>
            </a:r>
            <a:br>
              <a:rPr lang="en-US" sz="3200" i="1" dirty="0"/>
            </a:br>
            <a:r>
              <a:rPr lang="en-US" sz="3200" i="1" dirty="0"/>
              <a:t/>
            </a:r>
            <a:br>
              <a:rPr lang="en-US" sz="3200" i="1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>
                <a:solidFill>
                  <a:srgbClr val="002060"/>
                </a:solidFill>
              </a:rPr>
              <a:t/>
            </a:r>
            <a:br>
              <a:rPr lang="en-US" sz="3200" dirty="0">
                <a:solidFill>
                  <a:srgbClr val="002060"/>
                </a:solidFill>
              </a:rPr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77058"/>
            <a:ext cx="8582296" cy="297801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4500" dirty="0"/>
          </a:p>
          <a:p>
            <a:pPr marL="514350" indent="-514350">
              <a:buAutoNum type="alphaLcPeriod"/>
            </a:pPr>
            <a:r>
              <a:rPr lang="en-US" sz="4500" dirty="0" smtClean="0"/>
              <a:t>Do you recognize the root? (whiteboard)</a:t>
            </a:r>
          </a:p>
          <a:p>
            <a:pPr marL="514350" indent="-514350">
              <a:buAutoNum type="alphaLcPeriod"/>
            </a:pPr>
            <a:r>
              <a:rPr lang="en-US" sz="4500" dirty="0" smtClean="0"/>
              <a:t>Try out the meaning of the root in the sentence.</a:t>
            </a:r>
          </a:p>
          <a:p>
            <a:pPr marL="514350" indent="-514350">
              <a:buAutoNum type="alphaLcPeriod"/>
            </a:pPr>
            <a:r>
              <a:rPr lang="en-US" sz="4500" dirty="0" smtClean="0"/>
              <a:t>What do you think the word means?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45973"/>
            <a:ext cx="80300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i="1" dirty="0">
              <a:solidFill>
                <a:srgbClr val="002060"/>
              </a:solidFill>
            </a:endParaRPr>
          </a:p>
        </p:txBody>
      </p:sp>
      <p:pic>
        <p:nvPicPr>
          <p:cNvPr id="5" name="Picture 4" descr="unspecifie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58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it to your personal dictionary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199" y="3361266"/>
          <a:ext cx="8094132" cy="1464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022"/>
                <a:gridCol w="1349022"/>
                <a:gridCol w="1349022"/>
                <a:gridCol w="1349022"/>
                <a:gridCol w="1349022"/>
                <a:gridCol w="1349022"/>
              </a:tblGrid>
              <a:tr h="537314">
                <a:tc>
                  <a:txBody>
                    <a:bodyPr/>
                    <a:lstStyle/>
                    <a:p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prefix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suffix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</a:t>
                      </a:r>
                      <a:endParaRPr lang="en-US" dirty="0"/>
                    </a:p>
                  </a:txBody>
                  <a:tcPr marL="72319" marR="72319"/>
                </a:tc>
              </a:tr>
              <a:tr h="92742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2319" marR="72319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199" y="4207507"/>
            <a:ext cx="9989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Public </a:t>
            </a:r>
          </a:p>
          <a:p>
            <a:r>
              <a:rPr lang="en-US" dirty="0" smtClean="0"/>
              <a:t>servant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96679" y="4238954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11600" y="3902670"/>
            <a:ext cx="1731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who waits on or serves the people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3209" y="4179669"/>
            <a:ext cx="5613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ant</a:t>
            </a:r>
          </a:p>
          <a:p>
            <a:endParaRPr lang="en-US" dirty="0" smtClean="0"/>
          </a:p>
        </p:txBody>
      </p:sp>
      <p:pic>
        <p:nvPicPr>
          <p:cNvPr id="8" name="Picture 7" descr="unspecifie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15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4-07-24 at 12.57.49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405" b="-45405"/>
          <a:stretch>
            <a:fillRect/>
          </a:stretch>
        </p:blipFill>
        <p:spPr>
          <a:xfrm>
            <a:off x="289475" y="1962064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790703" y="3541223"/>
            <a:ext cx="1351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port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491789" y="3541223"/>
            <a:ext cx="2138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790703" y="4491334"/>
            <a:ext cx="1211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</a:t>
            </a:r>
            <a:r>
              <a:rPr lang="en-US" sz="3200" dirty="0" smtClean="0"/>
              <a:t>ork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2397" y="3987499"/>
            <a:ext cx="1221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To carry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63819" y="3751280"/>
            <a:ext cx="1760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 carried the pork on my shoulder.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" name="Picture 2" descr="Unknown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239" y="3871835"/>
            <a:ext cx="1578524" cy="886930"/>
          </a:xfrm>
          <a:prstGeom prst="rect">
            <a:avLst/>
          </a:prstGeom>
        </p:spPr>
      </p:pic>
      <p:pic>
        <p:nvPicPr>
          <p:cNvPr id="10" name="Picture 9" descr="unspecified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19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4-07-24 at 12.57.49 PM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405" b="-45405"/>
          <a:stretch>
            <a:fillRect/>
          </a:stretch>
        </p:blipFill>
        <p:spPr>
          <a:xfrm>
            <a:off x="352057" y="1870232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886265" y="3448383"/>
            <a:ext cx="1351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ject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90703" y="4500782"/>
            <a:ext cx="1351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jerk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660809" y="3916007"/>
            <a:ext cx="21216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 throw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772258" y="3548684"/>
            <a:ext cx="16945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jerk </a:t>
            </a:r>
            <a:r>
              <a:rPr lang="en-US" sz="2000" dirty="0" smtClean="0">
                <a:solidFill>
                  <a:srgbClr val="FF0000"/>
                </a:solidFill>
              </a:rPr>
              <a:t>throws</a:t>
            </a:r>
            <a:r>
              <a:rPr lang="en-US" sz="2000" dirty="0" smtClean="0"/>
              <a:t> trash on the ground.</a:t>
            </a:r>
            <a:endParaRPr lang="en-US" sz="2000" dirty="0"/>
          </a:p>
        </p:txBody>
      </p:sp>
      <p:pic>
        <p:nvPicPr>
          <p:cNvPr id="2" name="Picture 1" descr="imgr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394" y="3603984"/>
            <a:ext cx="1372866" cy="2792211"/>
          </a:xfrm>
          <a:prstGeom prst="rect">
            <a:avLst/>
          </a:prstGeom>
        </p:spPr>
      </p:pic>
      <p:pic>
        <p:nvPicPr>
          <p:cNvPr id="9" name="Picture 8" descr="unspecified-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5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You must stay facing forward (no looking at word wall)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You have 1 minute. 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Your choice- record with your phone or i</a:t>
            </a:r>
            <a:r>
              <a:rPr lang="en-US" sz="2800" dirty="0"/>
              <a:t>P</a:t>
            </a:r>
            <a:r>
              <a:rPr lang="en-US" sz="2800" dirty="0" smtClean="0"/>
              <a:t>ad and </a:t>
            </a:r>
            <a:r>
              <a:rPr lang="en-US" sz="2800" dirty="0" smtClean="0">
                <a:solidFill>
                  <a:srgbClr val="FF0000"/>
                </a:solidFill>
              </a:rPr>
              <a:t>say as many words </a:t>
            </a:r>
            <a:r>
              <a:rPr lang="en-US" sz="2800" dirty="0" smtClean="0"/>
              <a:t>with </a:t>
            </a:r>
            <a:r>
              <a:rPr lang="en-US" sz="2800" b="1" i="1" dirty="0" smtClean="0"/>
              <a:t>port</a:t>
            </a:r>
            <a:r>
              <a:rPr lang="en-US" sz="2800" dirty="0" smtClean="0"/>
              <a:t> as you can OR </a:t>
            </a:r>
            <a:r>
              <a:rPr lang="en-US" sz="2800" dirty="0" smtClean="0">
                <a:solidFill>
                  <a:srgbClr val="FF0000"/>
                </a:solidFill>
              </a:rPr>
              <a:t>write as many as you </a:t>
            </a:r>
            <a:r>
              <a:rPr lang="en-US" sz="2800" dirty="0" smtClean="0"/>
              <a:t>can on your whiteboard.</a:t>
            </a:r>
            <a:endParaRPr lang="en-US" sz="2800" dirty="0"/>
          </a:p>
        </p:txBody>
      </p:sp>
      <p:pic>
        <p:nvPicPr>
          <p:cNvPr id="4" name="Picture 3" descr="unspecifi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32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924" y="5122773"/>
            <a:ext cx="7450667" cy="1735227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1. After </a:t>
            </a:r>
            <a:r>
              <a:rPr lang="en-US" sz="3200" dirty="0">
                <a:solidFill>
                  <a:srgbClr val="002060"/>
                </a:solidFill>
              </a:rPr>
              <a:t>dinner that evening, Edith showed them a portfolio of her </a:t>
            </a:r>
            <a:r>
              <a:rPr lang="en-US" sz="3200" dirty="0" smtClean="0">
                <a:solidFill>
                  <a:srgbClr val="002060"/>
                </a:solidFill>
              </a:rPr>
              <a:t/>
            </a:r>
            <a:br>
              <a:rPr lang="en-US" sz="3200" dirty="0" smtClean="0">
                <a:solidFill>
                  <a:srgbClr val="002060"/>
                </a:solidFill>
              </a:rPr>
            </a:br>
            <a:r>
              <a:rPr lang="en-US" sz="3200" dirty="0" smtClean="0">
                <a:solidFill>
                  <a:srgbClr val="002060"/>
                </a:solidFill>
              </a:rPr>
              <a:t>own </a:t>
            </a:r>
            <a:r>
              <a:rPr lang="en-US" sz="3200" dirty="0">
                <a:solidFill>
                  <a:srgbClr val="002060"/>
                </a:solidFill>
              </a:rPr>
              <a:t>political cartoons.</a:t>
            </a:r>
            <a:br>
              <a:rPr lang="en-US" sz="3200" dirty="0">
                <a:solidFill>
                  <a:srgbClr val="002060"/>
                </a:solidFill>
              </a:rPr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i="1" dirty="0"/>
              <a:t/>
            </a:r>
            <a:br>
              <a:rPr lang="en-US" sz="3200" i="1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>
                <a:solidFill>
                  <a:srgbClr val="002060"/>
                </a:solidFill>
              </a:rPr>
              <a:t/>
            </a:r>
            <a:br>
              <a:rPr lang="en-US" sz="3200" dirty="0">
                <a:solidFill>
                  <a:srgbClr val="002060"/>
                </a:solidFill>
              </a:rPr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99" y="2651386"/>
            <a:ext cx="8582296" cy="297801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4500" dirty="0"/>
          </a:p>
          <a:p>
            <a:pPr marL="514350" indent="-514350">
              <a:buAutoNum type="alphaLcPeriod"/>
            </a:pPr>
            <a:r>
              <a:rPr lang="en-US" sz="4500" dirty="0" smtClean="0"/>
              <a:t>Do you recognize the root? (whiteboard)</a:t>
            </a:r>
          </a:p>
          <a:p>
            <a:pPr marL="514350" indent="-514350">
              <a:buAutoNum type="alphaLcPeriod"/>
            </a:pPr>
            <a:r>
              <a:rPr lang="en-US" sz="4500" dirty="0" smtClean="0"/>
              <a:t>Try out the meaning of the root in the sentence.</a:t>
            </a:r>
          </a:p>
          <a:p>
            <a:pPr marL="514350" indent="-514350">
              <a:buAutoNum type="alphaLcPeriod"/>
            </a:pPr>
            <a:r>
              <a:rPr lang="en-US" sz="4500" dirty="0" smtClean="0"/>
              <a:t>What do you think the word means?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45973"/>
            <a:ext cx="80300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i="1" dirty="0">
              <a:solidFill>
                <a:srgbClr val="002060"/>
              </a:solidFill>
            </a:endParaRPr>
          </a:p>
        </p:txBody>
      </p:sp>
      <p:pic>
        <p:nvPicPr>
          <p:cNvPr id="5" name="Picture 4" descr="unspecifie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7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it to your personal dictionary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199" y="3361266"/>
          <a:ext cx="8094132" cy="1464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022"/>
                <a:gridCol w="1349022"/>
                <a:gridCol w="1349022"/>
                <a:gridCol w="1349022"/>
                <a:gridCol w="1349022"/>
                <a:gridCol w="1349022"/>
              </a:tblGrid>
              <a:tr h="537314">
                <a:tc>
                  <a:txBody>
                    <a:bodyPr/>
                    <a:lstStyle/>
                    <a:p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prefix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suffix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</a:t>
                      </a:r>
                      <a:endParaRPr lang="en-US" dirty="0"/>
                    </a:p>
                  </a:txBody>
                  <a:tcPr marL="72319" marR="72319"/>
                </a:tc>
              </a:tr>
              <a:tr h="92742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2319" marR="72319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199" y="4179669"/>
            <a:ext cx="11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portfolio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03433" y="3995003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port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11600" y="3902670"/>
            <a:ext cx="1731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case to carry papers</a:t>
            </a:r>
          </a:p>
          <a:p>
            <a:r>
              <a:rPr lang="en-US" dirty="0" smtClean="0"/>
              <a:t> </a:t>
            </a:r>
          </a:p>
        </p:txBody>
      </p:sp>
      <p:pic>
        <p:nvPicPr>
          <p:cNvPr id="7" name="Picture 6" descr="unspecifie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84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4-07-24 at 12.57.49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405" b="-45405"/>
          <a:stretch>
            <a:fillRect/>
          </a:stretch>
        </p:blipFill>
        <p:spPr>
          <a:xfrm>
            <a:off x="289475" y="1935614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851063" y="3541222"/>
            <a:ext cx="1351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dict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4491789" y="3541223"/>
            <a:ext cx="2138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790703" y="4546838"/>
            <a:ext cx="1472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ictionary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54935" y="3864387"/>
            <a:ext cx="1561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say or speak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96524" y="3727100"/>
            <a:ext cx="17306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 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smtClean="0">
                <a:solidFill>
                  <a:srgbClr val="FF0000"/>
                </a:solidFill>
              </a:rPr>
              <a:t>ictionary </a:t>
            </a:r>
            <a:r>
              <a:rPr lang="en-US" dirty="0" smtClean="0"/>
              <a:t>has words in it  that I </a:t>
            </a:r>
            <a:r>
              <a:rPr lang="en-US" dirty="0" smtClean="0">
                <a:solidFill>
                  <a:srgbClr val="FF0000"/>
                </a:solidFill>
              </a:rPr>
              <a:t>say</a:t>
            </a:r>
            <a:r>
              <a:rPr lang="en-US" dirty="0" smtClean="0"/>
              <a:t>. 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5303" y="3582426"/>
            <a:ext cx="1647285" cy="1647285"/>
          </a:xfrm>
          <a:prstGeom prst="rect">
            <a:avLst/>
          </a:prstGeom>
        </p:spPr>
      </p:pic>
      <p:pic>
        <p:nvPicPr>
          <p:cNvPr id="10" name="Picture 9" descr="unspecified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23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You must stay facing forward (no looking at word wall)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You have 1 minute. 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Your choice- record with your phone or i</a:t>
            </a:r>
            <a:r>
              <a:rPr lang="en-US" sz="2800" dirty="0"/>
              <a:t>P</a:t>
            </a:r>
            <a:r>
              <a:rPr lang="en-US" sz="2800" dirty="0" smtClean="0"/>
              <a:t>ad and </a:t>
            </a:r>
            <a:r>
              <a:rPr lang="en-US" sz="2800" dirty="0" smtClean="0">
                <a:solidFill>
                  <a:srgbClr val="FF0000"/>
                </a:solidFill>
              </a:rPr>
              <a:t>say as many words </a:t>
            </a:r>
            <a:r>
              <a:rPr lang="en-US" sz="2800" dirty="0" smtClean="0"/>
              <a:t>with </a:t>
            </a:r>
            <a:r>
              <a:rPr lang="en-US" sz="2800" b="1" i="1" dirty="0" err="1" smtClean="0"/>
              <a:t>dict</a:t>
            </a:r>
            <a:r>
              <a:rPr lang="en-US" sz="2800" dirty="0" smtClean="0"/>
              <a:t> as you can OR </a:t>
            </a:r>
            <a:r>
              <a:rPr lang="en-US" sz="2800" dirty="0" smtClean="0">
                <a:solidFill>
                  <a:srgbClr val="FF0000"/>
                </a:solidFill>
              </a:rPr>
              <a:t>write as many as you </a:t>
            </a:r>
            <a:r>
              <a:rPr lang="en-US" sz="2800" dirty="0" smtClean="0"/>
              <a:t>can on your whiteboard.</a:t>
            </a:r>
            <a:endParaRPr lang="en-US" sz="2800" dirty="0"/>
          </a:p>
        </p:txBody>
      </p:sp>
      <p:pic>
        <p:nvPicPr>
          <p:cNvPr id="4" name="Picture 3" descr="unspecifi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7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04599"/>
            <a:ext cx="7450667" cy="1735227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1. A </a:t>
            </a:r>
            <a:r>
              <a:rPr lang="en-US" sz="3200" dirty="0">
                <a:solidFill>
                  <a:srgbClr val="002060"/>
                </a:solidFill>
              </a:rPr>
              <a:t>survey of retired people has indicated that most are independent and enjoying life.</a:t>
            </a:r>
            <a:r>
              <a:rPr lang="en-US" sz="3200" i="1" dirty="0"/>
              <a:t/>
            </a:r>
            <a:br>
              <a:rPr lang="en-US" sz="3200" i="1" dirty="0"/>
            </a:br>
            <a:r>
              <a:rPr lang="en-US" sz="3200" dirty="0">
                <a:solidFill>
                  <a:srgbClr val="002060"/>
                </a:solidFill>
              </a:rPr>
              <a:t/>
            </a:r>
            <a:br>
              <a:rPr lang="en-US" sz="3200" dirty="0">
                <a:solidFill>
                  <a:srgbClr val="002060"/>
                </a:solidFill>
              </a:rPr>
            </a:br>
            <a:r>
              <a:rPr lang="en-US" sz="3200" dirty="0">
                <a:solidFill>
                  <a:srgbClr val="002060"/>
                </a:solidFill>
              </a:rPr>
              <a:t/>
            </a:r>
            <a:br>
              <a:rPr lang="en-US" sz="3200" dirty="0">
                <a:solidFill>
                  <a:srgbClr val="002060"/>
                </a:solidFill>
              </a:rPr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i="1" dirty="0"/>
              <a:t/>
            </a:r>
            <a:br>
              <a:rPr lang="en-US" sz="3200" i="1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>
                <a:solidFill>
                  <a:srgbClr val="002060"/>
                </a:solidFill>
              </a:rPr>
              <a:t/>
            </a:r>
            <a:br>
              <a:rPr lang="en-US" sz="3200" dirty="0">
                <a:solidFill>
                  <a:srgbClr val="002060"/>
                </a:solidFill>
              </a:rPr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77058"/>
            <a:ext cx="8582296" cy="297801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4500" dirty="0"/>
          </a:p>
          <a:p>
            <a:pPr marL="514350" indent="-514350">
              <a:buAutoNum type="alphaLcPeriod"/>
            </a:pPr>
            <a:r>
              <a:rPr lang="en-US" sz="4500" dirty="0" smtClean="0"/>
              <a:t>Do you recognize the root? (whiteboard)</a:t>
            </a:r>
          </a:p>
          <a:p>
            <a:pPr marL="514350" indent="-514350">
              <a:buAutoNum type="alphaLcPeriod"/>
            </a:pPr>
            <a:r>
              <a:rPr lang="en-US" sz="4500" dirty="0" smtClean="0"/>
              <a:t>Try out the meaning of the root in the sentence.</a:t>
            </a:r>
          </a:p>
          <a:p>
            <a:pPr marL="514350" indent="-514350">
              <a:buAutoNum type="alphaLcPeriod"/>
            </a:pPr>
            <a:r>
              <a:rPr lang="en-US" sz="4500" dirty="0" smtClean="0"/>
              <a:t>What do you think the word means?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45973"/>
            <a:ext cx="80300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i="1" dirty="0">
              <a:solidFill>
                <a:srgbClr val="002060"/>
              </a:solidFill>
            </a:endParaRPr>
          </a:p>
        </p:txBody>
      </p:sp>
      <p:pic>
        <p:nvPicPr>
          <p:cNvPr id="5" name="Picture 4" descr="unspecifie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59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it to your personal dictionary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199" y="3361266"/>
          <a:ext cx="8094132" cy="1464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022"/>
                <a:gridCol w="1349022"/>
                <a:gridCol w="1349022"/>
                <a:gridCol w="1349022"/>
                <a:gridCol w="1349022"/>
                <a:gridCol w="1349022"/>
              </a:tblGrid>
              <a:tr h="537314">
                <a:tc>
                  <a:txBody>
                    <a:bodyPr/>
                    <a:lstStyle/>
                    <a:p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prefix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suffix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</a:t>
                      </a:r>
                      <a:endParaRPr lang="en-US" dirty="0"/>
                    </a:p>
                  </a:txBody>
                  <a:tcPr marL="72319" marR="72319"/>
                </a:tc>
              </a:tr>
              <a:tr h="92742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2319" marR="72319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199" y="4207507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indicate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96679" y="423895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dic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11600" y="3902670"/>
            <a:ext cx="17315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Speaks to something; shows or points out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60223" y="4124556"/>
            <a:ext cx="372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in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142342" y="4124556"/>
            <a:ext cx="570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ate</a:t>
            </a:r>
          </a:p>
          <a:p>
            <a:endParaRPr lang="en-US" dirty="0" smtClean="0"/>
          </a:p>
        </p:txBody>
      </p:sp>
      <p:pic>
        <p:nvPicPr>
          <p:cNvPr id="11" name="Picture 10" descr="unspecifie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9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4-07-24 at 12.57.49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405" b="-45405"/>
          <a:stretch>
            <a:fillRect/>
          </a:stretch>
        </p:blipFill>
        <p:spPr>
          <a:xfrm>
            <a:off x="289475" y="1935614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790704" y="3491024"/>
            <a:ext cx="1351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prim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491789" y="3541223"/>
            <a:ext cx="2138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615747" y="4467454"/>
            <a:ext cx="15947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printer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966390" y="3906207"/>
            <a:ext cx="1109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first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434542" y="3864388"/>
            <a:ext cx="2057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 didn’t now how </a:t>
            </a:r>
          </a:p>
          <a:p>
            <a:r>
              <a:rPr lang="en-US" sz="1600" dirty="0" smtClean="0"/>
              <a:t>to use my </a:t>
            </a:r>
            <a:r>
              <a:rPr lang="en-US" sz="1600" dirty="0" smtClean="0">
                <a:solidFill>
                  <a:srgbClr val="FF0000"/>
                </a:solidFill>
              </a:rPr>
              <a:t>first</a:t>
            </a:r>
            <a:r>
              <a:rPr lang="en-US" sz="1600" dirty="0" smtClean="0"/>
              <a:t> printer, so I set it on fire. </a:t>
            </a:r>
            <a:endParaRPr lang="en-US" sz="1600" dirty="0"/>
          </a:p>
        </p:txBody>
      </p:sp>
      <p:pic>
        <p:nvPicPr>
          <p:cNvPr id="7" name="Picture 6" descr="Unknown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193" y="3720301"/>
            <a:ext cx="1610143" cy="1396348"/>
          </a:xfrm>
          <a:prstGeom prst="rect">
            <a:avLst/>
          </a:prstGeom>
        </p:spPr>
      </p:pic>
      <p:pic>
        <p:nvPicPr>
          <p:cNvPr id="10" name="Picture 9" descr="unspecified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9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6" grpId="0"/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You must stay facing forward (no looking at word wall)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You have 1 minute. 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Your choice- record with your phone or i</a:t>
            </a:r>
            <a:r>
              <a:rPr lang="en-US" sz="2800" dirty="0"/>
              <a:t>P</a:t>
            </a:r>
            <a:r>
              <a:rPr lang="en-US" sz="2800" dirty="0" smtClean="0"/>
              <a:t>ad and </a:t>
            </a:r>
            <a:r>
              <a:rPr lang="en-US" sz="2800" dirty="0" smtClean="0">
                <a:solidFill>
                  <a:srgbClr val="FF0000"/>
                </a:solidFill>
              </a:rPr>
              <a:t>say as many words </a:t>
            </a:r>
            <a:r>
              <a:rPr lang="en-US" sz="2800" dirty="0" smtClean="0"/>
              <a:t>with </a:t>
            </a:r>
            <a:r>
              <a:rPr lang="en-US" sz="2800" b="1" i="1" dirty="0" smtClean="0"/>
              <a:t>prim</a:t>
            </a:r>
            <a:r>
              <a:rPr lang="en-US" sz="2800" dirty="0" smtClean="0"/>
              <a:t> as you can OR </a:t>
            </a:r>
            <a:r>
              <a:rPr lang="en-US" sz="2800" dirty="0" smtClean="0">
                <a:solidFill>
                  <a:srgbClr val="FF0000"/>
                </a:solidFill>
              </a:rPr>
              <a:t>write as many as you </a:t>
            </a:r>
            <a:r>
              <a:rPr lang="en-US" sz="2800" dirty="0" smtClean="0"/>
              <a:t>can on your whiteboard.</a:t>
            </a:r>
            <a:endParaRPr lang="en-US" sz="2800" dirty="0"/>
          </a:p>
        </p:txBody>
      </p:sp>
      <p:pic>
        <p:nvPicPr>
          <p:cNvPr id="4" name="Picture 3" descr="unspecifi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2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28501"/>
            <a:ext cx="7450667" cy="1735227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1. You </a:t>
            </a:r>
            <a:r>
              <a:rPr lang="en-US" sz="3200" dirty="0">
                <a:solidFill>
                  <a:srgbClr val="002060"/>
                </a:solidFill>
              </a:rPr>
              <a:t>need to apply primer before you can paint the wall a new color. </a:t>
            </a:r>
            <a:r>
              <a:rPr lang="en-US" sz="3200" dirty="0" smtClean="0">
                <a:solidFill>
                  <a:srgbClr val="002060"/>
                </a:solidFill>
              </a:rPr>
              <a:t>.</a:t>
            </a:r>
            <a:r>
              <a:rPr lang="en-US" sz="3200" dirty="0">
                <a:solidFill>
                  <a:srgbClr val="002060"/>
                </a:solidFill>
              </a:rPr>
              <a:t/>
            </a:r>
            <a:br>
              <a:rPr lang="en-US" sz="3200" dirty="0">
                <a:solidFill>
                  <a:srgbClr val="002060"/>
                </a:solidFill>
              </a:rPr>
            </a:br>
            <a:r>
              <a:rPr lang="en-US" sz="3200" dirty="0">
                <a:solidFill>
                  <a:srgbClr val="002060"/>
                </a:solidFill>
              </a:rPr>
              <a:t/>
            </a:r>
            <a:br>
              <a:rPr lang="en-US" sz="3200" dirty="0">
                <a:solidFill>
                  <a:srgbClr val="002060"/>
                </a:solidFill>
              </a:rPr>
            </a:br>
            <a:r>
              <a:rPr lang="en-US" sz="3200" dirty="0">
                <a:solidFill>
                  <a:srgbClr val="002060"/>
                </a:solidFill>
              </a:rPr>
              <a:t/>
            </a:r>
            <a:br>
              <a:rPr lang="en-US" sz="3200" dirty="0">
                <a:solidFill>
                  <a:srgbClr val="002060"/>
                </a:solidFill>
              </a:rPr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i="1" dirty="0"/>
              <a:t/>
            </a:r>
            <a:br>
              <a:rPr lang="en-US" sz="3200" i="1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>
                <a:solidFill>
                  <a:srgbClr val="002060"/>
                </a:solidFill>
              </a:rPr>
              <a:t/>
            </a:r>
            <a:br>
              <a:rPr lang="en-US" sz="3200" dirty="0">
                <a:solidFill>
                  <a:srgbClr val="002060"/>
                </a:solidFill>
              </a:rPr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99" y="2450487"/>
            <a:ext cx="8582296" cy="297801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4500" dirty="0"/>
          </a:p>
          <a:p>
            <a:pPr marL="514350" indent="-514350">
              <a:buAutoNum type="alphaLcPeriod"/>
            </a:pPr>
            <a:r>
              <a:rPr lang="en-US" sz="4500" dirty="0" smtClean="0"/>
              <a:t>Do you recognize the root? (whiteboard)</a:t>
            </a:r>
          </a:p>
          <a:p>
            <a:pPr marL="514350" indent="-514350">
              <a:buAutoNum type="alphaLcPeriod"/>
            </a:pPr>
            <a:r>
              <a:rPr lang="en-US" sz="4500" dirty="0" smtClean="0"/>
              <a:t>Try out the meaning of the root in the sentence.</a:t>
            </a:r>
          </a:p>
          <a:p>
            <a:pPr marL="514350" indent="-514350">
              <a:buAutoNum type="alphaLcPeriod"/>
            </a:pPr>
            <a:r>
              <a:rPr lang="en-US" sz="4500" dirty="0" smtClean="0"/>
              <a:t>What do you think the word means?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45973"/>
            <a:ext cx="80300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i="1" dirty="0">
              <a:solidFill>
                <a:srgbClr val="002060"/>
              </a:solidFill>
            </a:endParaRPr>
          </a:p>
        </p:txBody>
      </p:sp>
      <p:pic>
        <p:nvPicPr>
          <p:cNvPr id="5" name="Picture 4" descr="unspecifie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84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You must stay facing forward (no looking at word wall)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You have 1 minute. 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Your choice- record with your phone or i</a:t>
            </a:r>
            <a:r>
              <a:rPr lang="en-US" sz="2800" dirty="0"/>
              <a:t>P</a:t>
            </a:r>
            <a:r>
              <a:rPr lang="en-US" sz="2800" dirty="0" smtClean="0"/>
              <a:t>ad and </a:t>
            </a:r>
            <a:r>
              <a:rPr lang="en-US" sz="2800" dirty="0" smtClean="0">
                <a:solidFill>
                  <a:srgbClr val="FF0000"/>
                </a:solidFill>
              </a:rPr>
              <a:t>say as many words </a:t>
            </a:r>
            <a:r>
              <a:rPr lang="en-US" sz="2800" dirty="0" smtClean="0"/>
              <a:t>with </a:t>
            </a:r>
            <a:r>
              <a:rPr lang="en-US" sz="2800" b="1" i="1" dirty="0" smtClean="0"/>
              <a:t>ject</a:t>
            </a:r>
            <a:r>
              <a:rPr lang="en-US" sz="2800" dirty="0" smtClean="0"/>
              <a:t> as you can OR </a:t>
            </a:r>
            <a:r>
              <a:rPr lang="en-US" sz="2800" dirty="0" smtClean="0">
                <a:solidFill>
                  <a:srgbClr val="FF0000"/>
                </a:solidFill>
              </a:rPr>
              <a:t>write as many as you </a:t>
            </a:r>
            <a:r>
              <a:rPr lang="en-US" sz="2800" dirty="0" smtClean="0"/>
              <a:t>can on your whiteboard.</a:t>
            </a:r>
            <a:endParaRPr lang="en-US" sz="2800" dirty="0"/>
          </a:p>
        </p:txBody>
      </p:sp>
      <p:pic>
        <p:nvPicPr>
          <p:cNvPr id="4" name="Picture 3" descr="unspecifi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50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it to your personal dictionary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199" y="3361266"/>
          <a:ext cx="8094132" cy="1464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022"/>
                <a:gridCol w="1349022"/>
                <a:gridCol w="1349022"/>
                <a:gridCol w="1349022"/>
                <a:gridCol w="1349022"/>
                <a:gridCol w="1349022"/>
              </a:tblGrid>
              <a:tr h="537314">
                <a:tc>
                  <a:txBody>
                    <a:bodyPr/>
                    <a:lstStyle/>
                    <a:p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prefix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suffix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</a:t>
                      </a:r>
                      <a:endParaRPr lang="en-US" dirty="0"/>
                    </a:p>
                  </a:txBody>
                  <a:tcPr marL="72319" marR="72319"/>
                </a:tc>
              </a:tr>
              <a:tr h="92742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2319" marR="72319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199" y="4207507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primer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96679" y="4238954"/>
            <a:ext cx="67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11600" y="3902670"/>
            <a:ext cx="1731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coat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42342" y="4124556"/>
            <a:ext cx="404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</a:t>
            </a:r>
          </a:p>
          <a:p>
            <a:endParaRPr lang="en-US" dirty="0" smtClean="0"/>
          </a:p>
        </p:txBody>
      </p:sp>
      <p:pic>
        <p:nvPicPr>
          <p:cNvPr id="9" name="Picture 8" descr="unspecifie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4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85" y="370703"/>
            <a:ext cx="6508377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Lightning Round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Example: primal- “prim- first”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5879" b="5879"/>
          <a:stretch>
            <a:fillRect/>
          </a:stretch>
        </p:blipFill>
        <p:spPr>
          <a:xfrm>
            <a:off x="4559642" y="2404421"/>
            <a:ext cx="4188941" cy="2303756"/>
          </a:xfrm>
        </p:spPr>
      </p:pic>
      <p:sp>
        <p:nvSpPr>
          <p:cNvPr id="5" name="TextBox 4"/>
          <p:cNvSpPr txBox="1"/>
          <p:nvPr/>
        </p:nvSpPr>
        <p:spPr>
          <a:xfrm>
            <a:off x="788856" y="2078328"/>
            <a:ext cx="3057247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200" dirty="0"/>
              <a:t>a</a:t>
            </a:r>
            <a:r>
              <a:rPr lang="en-US" sz="3200" dirty="0" smtClean="0"/>
              <a:t>bdicate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/>
              <a:t>b</a:t>
            </a:r>
            <a:r>
              <a:rPr lang="en-US" sz="3200" dirty="0" smtClean="0"/>
              <a:t>enefactress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/>
              <a:t>m</a:t>
            </a:r>
            <a:r>
              <a:rPr lang="en-US" sz="3200" dirty="0" smtClean="0"/>
              <a:t>alediction 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/>
              <a:t>d</a:t>
            </a:r>
            <a:r>
              <a:rPr lang="en-US" sz="3200" dirty="0" smtClean="0"/>
              <a:t>uctile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/>
              <a:t>u</a:t>
            </a:r>
            <a:r>
              <a:rPr lang="en-US" sz="3200" dirty="0" smtClean="0"/>
              <a:t>nderserved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primordial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/>
              <a:t>c</a:t>
            </a:r>
            <a:r>
              <a:rPr lang="en-US" sz="3200" dirty="0" smtClean="0"/>
              <a:t>onjecture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pic>
        <p:nvPicPr>
          <p:cNvPr id="6" name="Picture 5" descr="unspecifie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72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905" y="2057400"/>
            <a:ext cx="8887095" cy="3335352"/>
          </a:xfrm>
        </p:spPr>
        <p:txBody>
          <a:bodyPr>
            <a:normAutofit fontScale="40000" lnSpcReduction="20000"/>
          </a:bodyPr>
          <a:lstStyle/>
          <a:p>
            <a:pPr marL="514350" indent="-514350">
              <a:buAutoNum type="alphaLcPeriod"/>
            </a:pPr>
            <a:endParaRPr lang="en-US" dirty="0" smtClean="0"/>
          </a:p>
          <a:p>
            <a:pPr marL="514350" indent="-514350">
              <a:buAutoNum type="alphaLcPeriod"/>
            </a:pPr>
            <a:endParaRPr lang="en-US" dirty="0"/>
          </a:p>
          <a:p>
            <a:pPr marL="514350" indent="-514350">
              <a:buAutoNum type="alphaLcPeriod"/>
            </a:pPr>
            <a:endParaRPr lang="en-US" dirty="0" smtClean="0"/>
          </a:p>
          <a:p>
            <a:pPr marL="514350" indent="-514350">
              <a:buAutoNum type="alphaLcPeriod"/>
            </a:pPr>
            <a:endParaRPr lang="en-US" dirty="0"/>
          </a:p>
          <a:p>
            <a:pPr marL="514350" indent="-514350">
              <a:buAutoNum type="alphaLcPeriod"/>
            </a:pPr>
            <a:r>
              <a:rPr lang="en-US" sz="7000" dirty="0" smtClean="0"/>
              <a:t>Do you recognize the root? (whiteboard)</a:t>
            </a:r>
          </a:p>
          <a:p>
            <a:pPr marL="514350" indent="-514350">
              <a:buAutoNum type="alphaLcPeriod"/>
            </a:pPr>
            <a:r>
              <a:rPr lang="en-US" sz="7000" dirty="0" smtClean="0"/>
              <a:t>Try out the meaning of the root in the sentence.</a:t>
            </a:r>
          </a:p>
          <a:p>
            <a:pPr marL="514350" indent="-514350">
              <a:buAutoNum type="alphaLcPeriod"/>
            </a:pPr>
            <a:r>
              <a:rPr lang="en-US" sz="7000" dirty="0" smtClean="0"/>
              <a:t>What do you think the word means? </a:t>
            </a:r>
          </a:p>
          <a:p>
            <a:pPr marL="514350" indent="-514350">
              <a:buAutoNum type="arabicPeriod"/>
            </a:pP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129399" y="895865"/>
            <a:ext cx="73369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 smtClean="0">
                <a:solidFill>
                  <a:srgbClr val="002060"/>
                </a:solidFill>
              </a:rPr>
              <a:t>He </a:t>
            </a:r>
            <a:r>
              <a:rPr lang="en-US" sz="3200" dirty="0">
                <a:solidFill>
                  <a:srgbClr val="002060"/>
                </a:solidFill>
              </a:rPr>
              <a:t>watched some sort of long projectile fly up into the air, turn, and come crashing back down.</a:t>
            </a:r>
          </a:p>
        </p:txBody>
      </p:sp>
      <p:pic>
        <p:nvPicPr>
          <p:cNvPr id="5" name="Picture 4" descr="unspecifie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59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it to your personal dictionary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3604064"/>
              </p:ext>
            </p:extLst>
          </p:nvPr>
        </p:nvGraphicFramePr>
        <p:xfrm>
          <a:off x="457199" y="3361266"/>
          <a:ext cx="8094132" cy="1464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022"/>
                <a:gridCol w="1349022"/>
                <a:gridCol w="1349022"/>
                <a:gridCol w="1349022"/>
                <a:gridCol w="1349022"/>
                <a:gridCol w="1349022"/>
              </a:tblGrid>
              <a:tr h="537314">
                <a:tc>
                  <a:txBody>
                    <a:bodyPr/>
                    <a:lstStyle/>
                    <a:p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prefix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suffix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</a:t>
                      </a:r>
                      <a:endParaRPr lang="en-US" dirty="0"/>
                    </a:p>
                  </a:txBody>
                  <a:tcPr marL="72319" marR="72319"/>
                </a:tc>
              </a:tr>
              <a:tr h="92742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2319" marR="72319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72073" y="4112026"/>
            <a:ext cx="122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projectile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68133" y="4112026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ject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86705" y="390367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 object that</a:t>
            </a:r>
          </a:p>
          <a:p>
            <a:r>
              <a:rPr lang="en-US" dirty="0"/>
              <a:t>i</a:t>
            </a:r>
            <a:r>
              <a:rPr lang="en-US" dirty="0" smtClean="0"/>
              <a:t>s thrown forth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60219" y="4112026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pro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30701" y="4112026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ile</a:t>
            </a:r>
            <a:endParaRPr lang="en-US" dirty="0"/>
          </a:p>
        </p:txBody>
      </p:sp>
      <p:pic>
        <p:nvPicPr>
          <p:cNvPr id="10" name="Picture 9" descr="unspecifie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67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4-07-24 at 12.57.49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405" b="-45405"/>
          <a:stretch>
            <a:fillRect/>
          </a:stretch>
        </p:blipFill>
        <p:spPr>
          <a:xfrm>
            <a:off x="376989" y="1798780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790703" y="3337172"/>
            <a:ext cx="1351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cred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491789" y="3541223"/>
            <a:ext cx="2138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57995" y="4432685"/>
            <a:ext cx="1351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crate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615266" y="3587389"/>
            <a:ext cx="2363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 </a:t>
            </a:r>
            <a:r>
              <a:rPr lang="en-US" sz="2000" dirty="0" smtClean="0">
                <a:solidFill>
                  <a:srgbClr val="FF0000"/>
                </a:solidFill>
              </a:rPr>
              <a:t>believe</a:t>
            </a:r>
            <a:r>
              <a:rPr lang="en-US" sz="2000" dirty="0" smtClean="0"/>
              <a:t> there is gold in that crate.  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630736" y="3812737"/>
            <a:ext cx="1759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believe</a:t>
            </a:r>
            <a:endParaRPr lang="en-US" sz="2400" dirty="0"/>
          </a:p>
        </p:txBody>
      </p:sp>
      <p:pic>
        <p:nvPicPr>
          <p:cNvPr id="2" name="Picture 1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078" y="3541223"/>
            <a:ext cx="1712933" cy="2458498"/>
          </a:xfrm>
          <a:prstGeom prst="rect">
            <a:avLst/>
          </a:prstGeom>
        </p:spPr>
      </p:pic>
      <p:pic>
        <p:nvPicPr>
          <p:cNvPr id="10" name="Picture 9" descr="unspecified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27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You must stay facing forward (no looking at word wall)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You have 1 minute. 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Your choice- record with your phone or i</a:t>
            </a:r>
            <a:r>
              <a:rPr lang="en-US" sz="2800" dirty="0"/>
              <a:t>P</a:t>
            </a:r>
            <a:r>
              <a:rPr lang="en-US" sz="2800" dirty="0" smtClean="0"/>
              <a:t>ad and </a:t>
            </a:r>
            <a:r>
              <a:rPr lang="en-US" sz="2800" dirty="0" smtClean="0">
                <a:solidFill>
                  <a:srgbClr val="FF0000"/>
                </a:solidFill>
              </a:rPr>
              <a:t>say as many words </a:t>
            </a:r>
            <a:r>
              <a:rPr lang="en-US" sz="2800" dirty="0" smtClean="0"/>
              <a:t>with </a:t>
            </a:r>
            <a:r>
              <a:rPr lang="en-US" sz="2800" b="1" i="1" dirty="0" smtClean="0"/>
              <a:t>cred</a:t>
            </a:r>
            <a:r>
              <a:rPr lang="en-US" sz="2800" dirty="0" smtClean="0"/>
              <a:t> as you can OR </a:t>
            </a:r>
            <a:r>
              <a:rPr lang="en-US" sz="2800" dirty="0" smtClean="0">
                <a:solidFill>
                  <a:srgbClr val="FF0000"/>
                </a:solidFill>
              </a:rPr>
              <a:t>write as many as you </a:t>
            </a:r>
            <a:r>
              <a:rPr lang="en-US" sz="2800" dirty="0" smtClean="0"/>
              <a:t>can on your whiteboard.</a:t>
            </a:r>
            <a:endParaRPr lang="en-US" sz="2800" dirty="0"/>
          </a:p>
        </p:txBody>
      </p:sp>
      <p:pic>
        <p:nvPicPr>
          <p:cNvPr id="4" name="Picture 3" descr="unspecifi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3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562" y="2421043"/>
            <a:ext cx="8582296" cy="2978014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lphaL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LcPeriod"/>
            </a:pPr>
            <a:r>
              <a:rPr lang="en-US" sz="5100" dirty="0" smtClean="0"/>
              <a:t>Do you recognize the root? (whiteboard)</a:t>
            </a:r>
          </a:p>
          <a:p>
            <a:pPr marL="514350" indent="-514350">
              <a:buAutoNum type="alphaLcPeriod"/>
            </a:pPr>
            <a:r>
              <a:rPr lang="en-US" sz="5100" dirty="0" smtClean="0"/>
              <a:t>Try out the meaning of the root in the sentence.</a:t>
            </a:r>
          </a:p>
          <a:p>
            <a:pPr marL="514350" indent="-514350">
              <a:buAutoNum type="alphaLcPeriod"/>
            </a:pPr>
            <a:r>
              <a:rPr lang="en-US" sz="5100" dirty="0" smtClean="0"/>
              <a:t>What do you think the word means?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45973"/>
            <a:ext cx="80300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" y="1364286"/>
            <a:ext cx="7203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>
                <a:solidFill>
                  <a:srgbClr val="002060"/>
                </a:solidFill>
              </a:rPr>
              <a:t>Harry’s personal credo </a:t>
            </a:r>
            <a:r>
              <a:rPr lang="en-US" sz="3200" dirty="0" smtClean="0">
                <a:solidFill>
                  <a:srgbClr val="002060"/>
                </a:solidFill>
              </a:rPr>
              <a:t>is "YOLO.”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262598"/>
            <a:ext cx="80300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i="1" dirty="0">
              <a:solidFill>
                <a:srgbClr val="002060"/>
              </a:solidFill>
            </a:endParaRPr>
          </a:p>
        </p:txBody>
      </p:sp>
      <p:pic>
        <p:nvPicPr>
          <p:cNvPr id="7" name="Picture 6" descr="unspecifie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04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it to your personal dictionary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199" y="3361266"/>
          <a:ext cx="8094132" cy="1464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022"/>
                <a:gridCol w="1349022"/>
                <a:gridCol w="1349022"/>
                <a:gridCol w="1349022"/>
                <a:gridCol w="1349022"/>
                <a:gridCol w="1349022"/>
              </a:tblGrid>
              <a:tr h="537314">
                <a:tc>
                  <a:txBody>
                    <a:bodyPr/>
                    <a:lstStyle/>
                    <a:p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prefix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suffix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</a:t>
                      </a:r>
                      <a:endParaRPr lang="en-US" dirty="0"/>
                    </a:p>
                  </a:txBody>
                  <a:tcPr marL="72319" marR="72319"/>
                </a:tc>
              </a:tr>
              <a:tr h="92742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72319" marR="72319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2319" marR="72319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1700" y="4167662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credo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82562" y="4207507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66237" y="3890663"/>
            <a:ext cx="1731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Statement of beliefs; beliefs to live by</a:t>
            </a:r>
          </a:p>
        </p:txBody>
      </p:sp>
      <p:pic>
        <p:nvPicPr>
          <p:cNvPr id="7" name="Picture 6" descr="unspecifie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14" y="619519"/>
            <a:ext cx="1467417" cy="9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02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</p:bld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1684</TotalTime>
  <Words>1306</Words>
  <Application>Microsoft Macintosh PowerPoint</Application>
  <PresentationFormat>On-screen Show (4:3)</PresentationFormat>
  <Paragraphs>235</Paragraphs>
  <Slides>31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Calibri</vt:lpstr>
      <vt:lpstr>Century Gothic</vt:lpstr>
      <vt:lpstr>Wingdings 2</vt:lpstr>
      <vt:lpstr>Arial</vt:lpstr>
      <vt:lpstr>Plaza</vt:lpstr>
      <vt:lpstr>Morphology Instruction</vt:lpstr>
      <vt:lpstr>PowerPoint Presentation</vt:lpstr>
      <vt:lpstr>Challenge: </vt:lpstr>
      <vt:lpstr>      </vt:lpstr>
      <vt:lpstr>Add it to your personal dictionary</vt:lpstr>
      <vt:lpstr>PowerPoint Presentation</vt:lpstr>
      <vt:lpstr>Challenge: </vt:lpstr>
      <vt:lpstr>PowerPoint Presentation</vt:lpstr>
      <vt:lpstr>Add it to your personal dictionary</vt:lpstr>
      <vt:lpstr>Challenge</vt:lpstr>
      <vt:lpstr> Vocabulary   </vt:lpstr>
      <vt:lpstr>Challenge: </vt:lpstr>
      <vt:lpstr> 1. A psychologist was found guilty of serious professional misconduct yesterday.      </vt:lpstr>
      <vt:lpstr>Add it to your personal dictionary</vt:lpstr>
      <vt:lpstr>PowerPoint Presentation</vt:lpstr>
      <vt:lpstr>Challenge: </vt:lpstr>
      <vt:lpstr>1. Like any other public servants, police must respond to public demand.        </vt:lpstr>
      <vt:lpstr>Add it to your personal dictionary</vt:lpstr>
      <vt:lpstr>PowerPoint Presentation</vt:lpstr>
      <vt:lpstr>Challenge: </vt:lpstr>
      <vt:lpstr>1. After dinner that evening, Edith showed them a portfolio of her  own political cartoons.          </vt:lpstr>
      <vt:lpstr>Add it to your personal dictionary</vt:lpstr>
      <vt:lpstr>PowerPoint Presentation</vt:lpstr>
      <vt:lpstr>Challenge: </vt:lpstr>
      <vt:lpstr>1. A survey of retired people has indicated that most are independent and enjoying life.           </vt:lpstr>
      <vt:lpstr>Add it to your personal dictionary</vt:lpstr>
      <vt:lpstr>PowerPoint Presentation</vt:lpstr>
      <vt:lpstr>Challenge: </vt:lpstr>
      <vt:lpstr>1. You need to apply primer before you can paint the wall a new color. .           </vt:lpstr>
      <vt:lpstr>Add it to your personal dictionary</vt:lpstr>
      <vt:lpstr>Lightning Round Example: primal- “prim- first”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Root Word:  Bene</dc:title>
  <dc:creator>Lindsay Young</dc:creator>
  <cp:lastModifiedBy>Microsoft Office User</cp:lastModifiedBy>
  <cp:revision>108</cp:revision>
  <dcterms:created xsi:type="dcterms:W3CDTF">2015-12-04T18:26:39Z</dcterms:created>
  <dcterms:modified xsi:type="dcterms:W3CDTF">2017-07-15T18:00:33Z</dcterms:modified>
</cp:coreProperties>
</file>