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sldIdLst>
    <p:sldId id="346" r:id="rId2"/>
    <p:sldId id="332" r:id="rId3"/>
    <p:sldId id="358" r:id="rId4"/>
    <p:sldId id="379" r:id="rId5"/>
    <p:sldId id="319" r:id="rId6"/>
    <p:sldId id="258" r:id="rId7"/>
    <p:sldId id="335" r:id="rId8"/>
    <p:sldId id="380" r:id="rId9"/>
    <p:sldId id="381" r:id="rId10"/>
    <p:sldId id="382" r:id="rId11"/>
    <p:sldId id="384" r:id="rId12"/>
    <p:sldId id="388" r:id="rId13"/>
    <p:sldId id="383" r:id="rId14"/>
    <p:sldId id="334" r:id="rId15"/>
    <p:sldId id="370" r:id="rId16"/>
    <p:sldId id="387" r:id="rId17"/>
    <p:sldId id="385" r:id="rId18"/>
    <p:sldId id="386" r:id="rId19"/>
    <p:sldId id="389" r:id="rId20"/>
    <p:sldId id="390" r:id="rId21"/>
    <p:sldId id="391" r:id="rId22"/>
    <p:sldId id="392" r:id="rId23"/>
    <p:sldId id="393" r:id="rId24"/>
    <p:sldId id="394" r:id="rId25"/>
    <p:sldId id="395" r:id="rId26"/>
    <p:sldId id="338" r:id="rId27"/>
    <p:sldId id="349" r:id="rId28"/>
    <p:sldId id="396" r:id="rId29"/>
    <p:sldId id="397" r:id="rId30"/>
    <p:sldId id="398" r:id="rId31"/>
    <p:sldId id="399" r:id="rId32"/>
    <p:sldId id="400" r:id="rId33"/>
    <p:sldId id="401" r:id="rId34"/>
    <p:sldId id="340" r:id="rId35"/>
    <p:sldId id="351" r:id="rId36"/>
    <p:sldId id="402" r:id="rId37"/>
    <p:sldId id="403" r:id="rId38"/>
    <p:sldId id="352" r:id="rId39"/>
    <p:sldId id="353" r:id="rId40"/>
    <p:sldId id="404" r:id="rId41"/>
    <p:sldId id="40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18"/>
    <p:restoredTop sz="94514"/>
  </p:normalViewPr>
  <p:slideViewPr>
    <p:cSldViewPr snapToGrid="0" snapToObjects="1">
      <p:cViewPr varScale="1">
        <p:scale>
          <a:sx n="104" d="100"/>
          <a:sy n="104" d="100"/>
        </p:scale>
        <p:origin x="45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3F0FB5-0FA7-9346-9D70-990359432435}" type="datetimeFigureOut">
              <a:rPr lang="en-US" smtClean="0"/>
              <a:t>7/14/17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38CA0C-3592-9944-9BF5-FDDD8785CA8C}" type="slidenum">
              <a:rPr lang="en-US" smtClean="0"/>
              <a:t>‹#›</a:t>
            </a:fld>
            <a:endParaRPr lang="en-US"/>
          </a:p>
        </p:txBody>
      </p:sp>
    </p:spTree>
    <p:extLst>
      <p:ext uri="{BB962C8B-B14F-4D97-AF65-F5344CB8AC3E}">
        <p14:creationId xmlns:p14="http://schemas.microsoft.com/office/powerpoint/2010/main" val="10516116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open their flash drives.</a:t>
            </a:r>
          </a:p>
          <a:p>
            <a:r>
              <a:rPr lang="en-US" dirty="0" smtClean="0"/>
              <a:t>These</a:t>
            </a:r>
            <a:r>
              <a:rPr lang="en-US" baseline="0" dirty="0" smtClean="0"/>
              <a:t> slides would be taught over a number of days. They will probably take multiple weeks for students to complete since this is their first exposure to these concepts.</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1</a:t>
            </a:fld>
            <a:endParaRPr lang="en-US"/>
          </a:p>
        </p:txBody>
      </p:sp>
    </p:spTree>
    <p:extLst>
      <p:ext uri="{BB962C8B-B14F-4D97-AF65-F5344CB8AC3E}">
        <p14:creationId xmlns:p14="http://schemas.microsoft.com/office/powerpoint/2010/main" val="1977597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make an inference about the definition. Teacher/aide monitor and correct as needed.  Have the students come up with the answers before answers appear.  Note:  You want them to try and create a fairly literal definition with root word and prefix.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27</a:t>
            </a:fld>
            <a:endParaRPr lang="en-US"/>
          </a:p>
        </p:txBody>
      </p:sp>
    </p:spTree>
    <p:extLst>
      <p:ext uri="{BB962C8B-B14F-4D97-AF65-F5344CB8AC3E}">
        <p14:creationId xmlns:p14="http://schemas.microsoft.com/office/powerpoint/2010/main" val="1151783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make an inference about the definition. Teacher/aide monitor and correct as needed.  Have the students come up with the answers before answers appear.  Note:  You want them to try and create a fairly literal definition with root word and prefix</a:t>
            </a:r>
            <a:r>
              <a:rPr lang="en-US" baseline="0" dirty="0" smtClean="0"/>
              <a:t>.  </a:t>
            </a:r>
            <a:r>
              <a:rPr lang="en-US" b="1" baseline="0" dirty="0" smtClean="0"/>
              <a:t>Before they come up with a definition point out root word fact as factory and see if they can infer it means make.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35</a:t>
            </a:fld>
            <a:endParaRPr lang="en-US"/>
          </a:p>
        </p:txBody>
      </p:sp>
    </p:spTree>
    <p:extLst>
      <p:ext uri="{BB962C8B-B14F-4D97-AF65-F5344CB8AC3E}">
        <p14:creationId xmlns:p14="http://schemas.microsoft.com/office/powerpoint/2010/main" val="2110570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make an inference about the definition. Teacher/aide monitor and correct as needed.  Have the students come up with the answers before answers appear.  Note:  You want them to try and create a fairly literal definition with root word and prefix.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39</a:t>
            </a:fld>
            <a:endParaRPr lang="en-US"/>
          </a:p>
        </p:txBody>
      </p:sp>
    </p:spTree>
    <p:extLst>
      <p:ext uri="{BB962C8B-B14F-4D97-AF65-F5344CB8AC3E}">
        <p14:creationId xmlns:p14="http://schemas.microsoft.com/office/powerpoint/2010/main" val="29448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options:  give students 1 minute and have them write down as many words with graph as they can, or ask someone to lead you through LINCS with graph (on next slide), and then go around the room asking each person to give one word that contains this root.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2</a:t>
            </a:fld>
            <a:endParaRPr lang="en-US"/>
          </a:p>
        </p:txBody>
      </p:sp>
    </p:spTree>
    <p:extLst>
      <p:ext uri="{BB962C8B-B14F-4D97-AF65-F5344CB8AC3E}">
        <p14:creationId xmlns:p14="http://schemas.microsoft.com/office/powerpoint/2010/main" val="4238103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preview of all the words students will</a:t>
            </a:r>
            <a:r>
              <a:rPr lang="en-US" baseline="0" dirty="0" smtClean="0"/>
              <a:t> have a better understanding of if they learn “ject”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5</a:t>
            </a:fld>
            <a:endParaRPr lang="en-US"/>
          </a:p>
        </p:txBody>
      </p:sp>
    </p:spTree>
    <p:extLst>
      <p:ext uri="{BB962C8B-B14F-4D97-AF65-F5344CB8AC3E}">
        <p14:creationId xmlns:p14="http://schemas.microsoft.com/office/powerpoint/2010/main" val="1219983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½ the class do sentence number 1 and ½ the class do sentence number 2.</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6</a:t>
            </a:fld>
            <a:endParaRPr lang="en-US"/>
          </a:p>
        </p:txBody>
      </p:sp>
    </p:spTree>
    <p:extLst>
      <p:ext uri="{BB962C8B-B14F-4D97-AF65-F5344CB8AC3E}">
        <p14:creationId xmlns:p14="http://schemas.microsoft.com/office/powerpoint/2010/main" val="207994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make an inference about the definition. Teacher/aide monitor and correct as needed.  Have the students come up with the answers before answers appear.  </a:t>
            </a:r>
            <a:r>
              <a:rPr lang="en-US" b="1" baseline="0" dirty="0" smtClean="0"/>
              <a:t>Have a brief conversation about how literal meaning “to lead away” doesn’t capture the essence (connotation) of the word.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7</a:t>
            </a:fld>
            <a:endParaRPr lang="en-US"/>
          </a:p>
        </p:txBody>
      </p:sp>
    </p:spTree>
    <p:extLst>
      <p:ext uri="{BB962C8B-B14F-4D97-AF65-F5344CB8AC3E}">
        <p14:creationId xmlns:p14="http://schemas.microsoft.com/office/powerpoint/2010/main" val="1427682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14</a:t>
            </a:fld>
            <a:endParaRPr lang="en-US"/>
          </a:p>
        </p:txBody>
      </p:sp>
    </p:spTree>
    <p:extLst>
      <p:ext uri="{BB962C8B-B14F-4D97-AF65-F5344CB8AC3E}">
        <p14:creationId xmlns:p14="http://schemas.microsoft.com/office/powerpoint/2010/main" val="1621413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make an inference about the definition. Teacher/aide monitor and correct as needed.  Have the students come up with the answers before answers appear.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15</a:t>
            </a:fld>
            <a:endParaRPr lang="en-US"/>
          </a:p>
        </p:txBody>
      </p:sp>
    </p:spTree>
    <p:extLst>
      <p:ext uri="{BB962C8B-B14F-4D97-AF65-F5344CB8AC3E}">
        <p14:creationId xmlns:p14="http://schemas.microsoft.com/office/powerpoint/2010/main" val="1768654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19</a:t>
            </a:fld>
            <a:endParaRPr lang="en-US"/>
          </a:p>
        </p:txBody>
      </p:sp>
    </p:spTree>
    <p:extLst>
      <p:ext uri="{BB962C8B-B14F-4D97-AF65-F5344CB8AC3E}">
        <p14:creationId xmlns:p14="http://schemas.microsoft.com/office/powerpoint/2010/main" val="185298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make an inference about the definition. Teacher/aide monitor and correct as needed.  Have the students come up with the answers before answers appear.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20</a:t>
            </a:fld>
            <a:endParaRPr lang="en-US"/>
          </a:p>
        </p:txBody>
      </p:sp>
    </p:spTree>
    <p:extLst>
      <p:ext uri="{BB962C8B-B14F-4D97-AF65-F5344CB8AC3E}">
        <p14:creationId xmlns:p14="http://schemas.microsoft.com/office/powerpoint/2010/main" val="781729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023E4242-BEA9-C043-89F5-AC8556CD250F}" type="datetimeFigureOut">
              <a:rPr lang="en-US" smtClean="0"/>
              <a:t>7/14/17</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2C193328-F205-B244-9196-9FB44AAAF3C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23E4242-BEA9-C043-89F5-AC8556CD250F}" type="datetimeFigureOut">
              <a:rPr lang="en-US" smtClean="0"/>
              <a:t>7/14/17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023E4242-BEA9-C043-89F5-AC8556CD250F}" type="datetimeFigureOut">
              <a:rPr lang="en-US" smtClean="0"/>
              <a:t>7/14/17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23E4242-BEA9-C043-89F5-AC8556CD250F}" type="datetimeFigureOut">
              <a:rPr lang="en-US" smtClean="0"/>
              <a:t>7/14/17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23E4242-BEA9-C043-89F5-AC8556CD250F}" type="datetimeFigureOut">
              <a:rPr lang="en-US" smtClean="0"/>
              <a:t>7/14/17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023E4242-BEA9-C043-89F5-AC8556CD250F}" type="datetimeFigureOut">
              <a:rPr lang="en-US" smtClean="0"/>
              <a:t>7/14/17</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descr="unspecified-1.png"/>
          <p:cNvPicPr>
            <a:picLocks noChangeAspect="1"/>
          </p:cNvPicPr>
          <p:nvPr userDrawn="1"/>
        </p:nvPicPr>
        <p:blipFill rotWithShape="1">
          <a:blip r:embed="rId2">
            <a:extLst>
              <a:ext uri="{28A0092B-C50C-407E-A947-70E740481C1C}">
                <a14:useLocalDpi xmlns:a14="http://schemas.microsoft.com/office/drawing/2010/main" val="0"/>
              </a:ext>
            </a:extLst>
          </a:blip>
          <a:srcRect l="16668" r="17535"/>
          <a:stretch/>
        </p:blipFill>
        <p:spPr>
          <a:xfrm>
            <a:off x="7333343" y="605195"/>
            <a:ext cx="1429657" cy="9501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023E4242-BEA9-C043-89F5-AC8556CD250F}" type="datetimeFigureOut">
              <a:rPr lang="en-US" smtClean="0"/>
              <a:t>7/14/17</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2C193328-F205-B244-9196-9FB44AAAF3C9}"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023E4242-BEA9-C043-89F5-AC8556CD250F}" type="datetimeFigureOut">
              <a:rPr lang="en-US" smtClean="0"/>
              <a:t>7/14/17</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2C193328-F205-B244-9196-9FB44AAAF3C9}"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023E4242-BEA9-C043-89F5-AC8556CD250F}" type="datetimeFigureOut">
              <a:rPr lang="en-US" smtClean="0"/>
              <a:t>7/14/17</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2C193328-F205-B244-9196-9FB44AAAF3C9}"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23E4242-BEA9-C043-89F5-AC8556CD250F}" type="datetimeFigureOut">
              <a:rPr lang="en-US" smtClean="0"/>
              <a:t>7/14/17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023E4242-BEA9-C043-89F5-AC8556CD250F}" type="datetimeFigureOut">
              <a:rPr lang="en-US" smtClean="0"/>
              <a:t>7/14/17</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2C193328-F205-B244-9196-9FB44AAAF3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2933" y="4208929"/>
            <a:ext cx="7626435" cy="1048684"/>
          </a:xfrm>
        </p:spPr>
        <p:txBody>
          <a:bodyPr>
            <a:normAutofit/>
          </a:bodyPr>
          <a:lstStyle/>
          <a:p>
            <a:r>
              <a:rPr lang="en-US" dirty="0" smtClean="0"/>
              <a:t>Morphology Instruction</a:t>
            </a:r>
            <a:endParaRPr lang="en-US" dirty="0"/>
          </a:p>
        </p:txBody>
      </p:sp>
      <p:sp>
        <p:nvSpPr>
          <p:cNvPr id="3" name="Subtitle 2"/>
          <p:cNvSpPr>
            <a:spLocks noGrp="1"/>
          </p:cNvSpPr>
          <p:nvPr>
            <p:ph type="subTitle" idx="1"/>
          </p:nvPr>
        </p:nvSpPr>
        <p:spPr>
          <a:xfrm>
            <a:off x="1032933" y="5257800"/>
            <a:ext cx="7626435" cy="621792"/>
          </a:xfrm>
        </p:spPr>
        <p:txBody>
          <a:bodyPr>
            <a:noAutofit/>
          </a:bodyPr>
          <a:lstStyle/>
          <a:p>
            <a:pPr algn="ctr"/>
            <a:r>
              <a:rPr lang="en-US" sz="3600" i="1" dirty="0"/>
              <a:t>b</a:t>
            </a:r>
            <a:r>
              <a:rPr lang="en-US" sz="3600" i="1" dirty="0" smtClean="0"/>
              <a:t>ene/ben</a:t>
            </a:r>
            <a:endParaRPr lang="en-US" sz="3600" i="1" dirty="0"/>
          </a:p>
        </p:txBody>
      </p:sp>
      <p:pic>
        <p:nvPicPr>
          <p:cNvPr id="4" name="Picture 3" descr="unspecified-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1464" y="1218036"/>
            <a:ext cx="4724400" cy="2065942"/>
          </a:xfrm>
          <a:prstGeom prst="rect">
            <a:avLst/>
          </a:prstGeom>
        </p:spPr>
      </p:pic>
    </p:spTree>
    <p:extLst>
      <p:ext uri="{BB962C8B-B14F-4D97-AF65-F5344CB8AC3E}">
        <p14:creationId xmlns:p14="http://schemas.microsoft.com/office/powerpoint/2010/main" val="1221817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_________ (is/is not)a benefit. because__________.</a:t>
            </a:r>
            <a:br>
              <a:rPr lang="en-US" dirty="0" smtClean="0"/>
            </a:br>
            <a:endParaRPr lang="en-US" dirty="0"/>
          </a:p>
        </p:txBody>
      </p:sp>
      <p:pic>
        <p:nvPicPr>
          <p:cNvPr id="5" name="Content Placeholder 4"/>
          <p:cNvPicPr>
            <a:picLocks noGrp="1" noChangeAspect="1"/>
          </p:cNvPicPr>
          <p:nvPr>
            <p:ph idx="1"/>
          </p:nvPr>
        </p:nvPicPr>
        <p:blipFill>
          <a:blip r:embed="rId2"/>
          <a:srcRect t="4170" b="4170"/>
          <a:stretch>
            <a:fillRect/>
          </a:stretch>
        </p:blipFill>
        <p:spPr/>
      </p:pic>
    </p:spTree>
    <p:extLst>
      <p:ext uri="{BB962C8B-B14F-4D97-AF65-F5344CB8AC3E}">
        <p14:creationId xmlns:p14="http://schemas.microsoft.com/office/powerpoint/2010/main" val="698510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_________ (is/is not)a benefit. because__________.</a:t>
            </a:r>
            <a:br>
              <a:rPr lang="en-US" dirty="0" smtClean="0"/>
            </a:br>
            <a:endParaRPr lang="en-US" dirty="0"/>
          </a:p>
        </p:txBody>
      </p:sp>
      <p:pic>
        <p:nvPicPr>
          <p:cNvPr id="5" name="Content Placeholder 4"/>
          <p:cNvPicPr>
            <a:picLocks noGrp="1" noChangeAspect="1"/>
          </p:cNvPicPr>
          <p:nvPr>
            <p:ph idx="1"/>
          </p:nvPr>
        </p:nvPicPr>
        <p:blipFill>
          <a:blip r:embed="rId2"/>
          <a:srcRect t="13289" b="13289"/>
          <a:stretch>
            <a:fillRect/>
          </a:stretch>
        </p:blipFill>
        <p:spPr/>
      </p:pic>
    </p:spTree>
    <p:extLst>
      <p:ext uri="{BB962C8B-B14F-4D97-AF65-F5344CB8AC3E}">
        <p14:creationId xmlns:p14="http://schemas.microsoft.com/office/powerpoint/2010/main" val="311551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_________ (is/is not)a benefit. because__________.</a:t>
            </a:r>
            <a:br>
              <a:rPr lang="en-US" dirty="0" smtClean="0"/>
            </a:br>
            <a:endParaRPr lang="en-US" dirty="0"/>
          </a:p>
        </p:txBody>
      </p:sp>
      <p:pic>
        <p:nvPicPr>
          <p:cNvPr id="5" name="Content Placeholder 4"/>
          <p:cNvPicPr>
            <a:picLocks noGrp="1" noChangeAspect="1"/>
          </p:cNvPicPr>
          <p:nvPr>
            <p:ph idx="1"/>
          </p:nvPr>
        </p:nvPicPr>
        <p:blipFill>
          <a:blip r:embed="rId2"/>
          <a:srcRect t="8149" b="8149"/>
          <a:stretch>
            <a:fillRect/>
          </a:stretch>
        </p:blipFill>
        <p:spPr/>
      </p:pic>
    </p:spTree>
    <p:extLst>
      <p:ext uri="{BB962C8B-B14F-4D97-AF65-F5344CB8AC3E}">
        <p14:creationId xmlns:p14="http://schemas.microsoft.com/office/powerpoint/2010/main" val="815246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_________ (is/is not)a benefit. because__________.</a:t>
            </a:r>
            <a:br>
              <a:rPr lang="en-US" dirty="0" smtClean="0"/>
            </a:br>
            <a:endParaRPr lang="en-US" dirty="0"/>
          </a:p>
        </p:txBody>
      </p:sp>
      <p:pic>
        <p:nvPicPr>
          <p:cNvPr id="5" name="Content Placeholder 4"/>
          <p:cNvPicPr>
            <a:picLocks noGrp="1" noChangeAspect="1"/>
          </p:cNvPicPr>
          <p:nvPr>
            <p:ph idx="1"/>
          </p:nvPr>
        </p:nvPicPr>
        <p:blipFill>
          <a:blip r:embed="rId2"/>
          <a:srcRect t="8527" b="8527"/>
          <a:stretch>
            <a:fillRect/>
          </a:stretch>
        </p:blipFill>
        <p:spPr/>
      </p:pic>
    </p:spTree>
    <p:extLst>
      <p:ext uri="{BB962C8B-B14F-4D97-AF65-F5344CB8AC3E}">
        <p14:creationId xmlns:p14="http://schemas.microsoft.com/office/powerpoint/2010/main" val="632952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19" y="1450233"/>
            <a:ext cx="7450667" cy="1735227"/>
          </a:xfrm>
        </p:spPr>
        <p:txBody>
          <a:bodyPr>
            <a:noAutofit/>
          </a:bodyPr>
          <a:lstStyle/>
          <a:p>
            <a:pPr marL="514350" indent="-514350"/>
            <a:r>
              <a:rPr lang="en-US" sz="2800" smtClean="0">
                <a:solidFill>
                  <a:srgbClr val="002060"/>
                </a:solidFill>
              </a:rPr>
              <a:t>	1. </a:t>
            </a:r>
            <a:r>
              <a:rPr lang="en-US" sz="3200" dirty="0" smtClean="0">
                <a:solidFill>
                  <a:srgbClr val="002060"/>
                </a:solidFill>
              </a:rPr>
              <a:t>Recycling </a:t>
            </a:r>
            <a:r>
              <a:rPr lang="en-US" sz="3200" dirty="0">
                <a:solidFill>
                  <a:srgbClr val="002060"/>
                </a:solidFill>
              </a:rPr>
              <a:t>is highly beneficial for the environment. </a:t>
            </a:r>
            <a:r>
              <a:rPr lang="en-US" sz="3200" dirty="0"/>
              <a:t/>
            </a:r>
            <a:br>
              <a:rPr lang="en-US" sz="3200" dirty="0"/>
            </a:br>
            <a:r>
              <a:rPr lang="en-US" sz="3200" dirty="0">
                <a:solidFill>
                  <a:srgbClr val="002060"/>
                </a:solidFill>
              </a:rPr>
              <a:t/>
            </a:r>
            <a:br>
              <a:rPr lang="en-US" sz="3200" dirty="0">
                <a:solidFill>
                  <a:srgbClr val="002060"/>
                </a:solidFill>
              </a:rPr>
            </a:br>
            <a:r>
              <a:rPr lang="en-US" sz="2800" dirty="0"/>
              <a:t/>
            </a:r>
            <a:br>
              <a:rPr lang="en-US" sz="2800" dirty="0"/>
            </a:br>
            <a:endParaRPr lang="en-US" sz="2800" dirty="0">
              <a:solidFill>
                <a:srgbClr val="002060"/>
              </a:solidFill>
            </a:endParaRPr>
          </a:p>
        </p:txBody>
      </p:sp>
      <p:sp>
        <p:nvSpPr>
          <p:cNvPr id="3" name="Content Placeholder 2"/>
          <p:cNvSpPr>
            <a:spLocks noGrp="1"/>
          </p:cNvSpPr>
          <p:nvPr>
            <p:ph idx="1"/>
          </p:nvPr>
        </p:nvSpPr>
        <p:spPr>
          <a:xfrm>
            <a:off x="457200" y="2317847"/>
            <a:ext cx="8582296" cy="2978014"/>
          </a:xfrm>
        </p:spPr>
        <p:txBody>
          <a:bodyPr>
            <a:normAutofit fontScale="55000" lnSpcReduction="20000"/>
          </a:bodyPr>
          <a:lstStyle/>
          <a:p>
            <a:pPr marL="514350" indent="-514350">
              <a:buAutoNum type="alphaLcPeriod"/>
            </a:pPr>
            <a:endParaRPr lang="en-US" dirty="0" smtClean="0"/>
          </a:p>
          <a:p>
            <a:pPr marL="0" indent="0">
              <a:buNone/>
            </a:pPr>
            <a:endParaRPr lang="en-US" dirty="0"/>
          </a:p>
          <a:p>
            <a:pPr marL="514350" indent="-514350">
              <a:buAutoNum type="alphaLcPeriod"/>
            </a:pPr>
            <a:r>
              <a:rPr lang="en-US" sz="5100" dirty="0" smtClean="0"/>
              <a:t>Do you recognize the root? (whiteboard)</a:t>
            </a:r>
          </a:p>
          <a:p>
            <a:pPr marL="514350" indent="-514350">
              <a:buAutoNum type="alphaLcPeriod"/>
            </a:pPr>
            <a:r>
              <a:rPr lang="en-US" sz="5100" dirty="0" smtClean="0"/>
              <a:t>Try out the meaning of the root in the sentence.</a:t>
            </a:r>
          </a:p>
          <a:p>
            <a:pPr marL="514350" indent="-514350">
              <a:buAutoNum type="alphaLcPeriod"/>
            </a:pPr>
            <a:r>
              <a:rPr lang="en-US" sz="5100" dirty="0" smtClean="0"/>
              <a:t>What do you think the word means? </a:t>
            </a:r>
          </a:p>
          <a:p>
            <a:pPr marL="514350" indent="-514350">
              <a:buAutoNum type="arabicPeriod"/>
            </a:pPr>
            <a:endParaRPr lang="en-US" dirty="0"/>
          </a:p>
        </p:txBody>
      </p:sp>
      <p:sp>
        <p:nvSpPr>
          <p:cNvPr id="4" name="Rectangle 3"/>
          <p:cNvSpPr/>
          <p:nvPr/>
        </p:nvSpPr>
        <p:spPr>
          <a:xfrm>
            <a:off x="457200" y="245973"/>
            <a:ext cx="8030094" cy="646331"/>
          </a:xfrm>
          <a:prstGeom prst="rect">
            <a:avLst/>
          </a:prstGeom>
        </p:spPr>
        <p:txBody>
          <a:bodyPr wrap="square">
            <a:spAutoFit/>
          </a:bodyPr>
          <a:lstStyle/>
          <a:p>
            <a:pPr algn="ctr"/>
            <a:endParaRPr lang="en-US" sz="3600" b="1" i="1" dirty="0">
              <a:solidFill>
                <a:srgbClr val="002060"/>
              </a:solidFill>
            </a:endParaRPr>
          </a:p>
        </p:txBody>
      </p:sp>
    </p:spTree>
    <p:extLst>
      <p:ext uri="{BB962C8B-B14F-4D97-AF65-F5344CB8AC3E}">
        <p14:creationId xmlns:p14="http://schemas.microsoft.com/office/powerpoint/2010/main" val="176904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it to your personal dictionary</a:t>
            </a:r>
            <a:endParaRPr lang="en-US" dirty="0"/>
          </a:p>
        </p:txBody>
      </p:sp>
      <p:graphicFrame>
        <p:nvGraphicFramePr>
          <p:cNvPr id="4" name="Content Placeholder 3"/>
          <p:cNvGraphicFramePr>
            <a:graphicFrameLocks noGrp="1"/>
          </p:cNvGraphicFramePr>
          <p:nvPr>
            <p:ph idx="1"/>
            <p:extLst/>
          </p:nvPr>
        </p:nvGraphicFramePr>
        <p:xfrm>
          <a:off x="457199" y="3361266"/>
          <a:ext cx="8094132" cy="1464734"/>
        </p:xfrm>
        <a:graphic>
          <a:graphicData uri="http://schemas.openxmlformats.org/drawingml/2006/table">
            <a:tbl>
              <a:tblPr firstRow="1" bandRow="1">
                <a:tableStyleId>{5C22544A-7EE6-4342-B048-85BDC9FD1C3A}</a:tableStyleId>
              </a:tblPr>
              <a:tblGrid>
                <a:gridCol w="1349022"/>
                <a:gridCol w="1349022"/>
                <a:gridCol w="1349022"/>
                <a:gridCol w="1349022"/>
                <a:gridCol w="1349022"/>
                <a:gridCol w="1349022"/>
              </a:tblGrid>
              <a:tr h="537314">
                <a:tc>
                  <a:txBody>
                    <a:bodyPr/>
                    <a:lstStyle/>
                    <a:p>
                      <a:r>
                        <a:rPr lang="en-US" dirty="0" smtClean="0"/>
                        <a:t>word</a:t>
                      </a:r>
                      <a:endParaRPr lang="en-US" dirty="0"/>
                    </a:p>
                  </a:txBody>
                  <a:tcPr marL="72319" marR="72319"/>
                </a:tc>
                <a:tc>
                  <a:txBody>
                    <a:bodyPr/>
                    <a:lstStyle/>
                    <a:p>
                      <a:r>
                        <a:rPr lang="en-US" dirty="0" smtClean="0"/>
                        <a:t>prefix</a:t>
                      </a:r>
                      <a:endParaRPr lang="en-US" dirty="0"/>
                    </a:p>
                  </a:txBody>
                  <a:tcPr marL="72319" marR="72319"/>
                </a:tc>
                <a:tc>
                  <a:txBody>
                    <a:bodyPr/>
                    <a:lstStyle/>
                    <a:p>
                      <a:r>
                        <a:rPr lang="en-US" dirty="0" smtClean="0"/>
                        <a:t>suffix</a:t>
                      </a:r>
                      <a:endParaRPr lang="en-US" dirty="0"/>
                    </a:p>
                  </a:txBody>
                  <a:tcPr marL="72319" marR="72319"/>
                </a:tc>
                <a:tc>
                  <a:txBody>
                    <a:bodyPr/>
                    <a:lstStyle/>
                    <a:p>
                      <a:r>
                        <a:rPr lang="en-US" dirty="0" smtClean="0"/>
                        <a:t>root</a:t>
                      </a:r>
                      <a:endParaRPr lang="en-US" dirty="0"/>
                    </a:p>
                  </a:txBody>
                  <a:tcPr marL="72319" marR="72319"/>
                </a:tc>
                <a:tc>
                  <a:txBody>
                    <a:bodyPr/>
                    <a:lstStyle/>
                    <a:p>
                      <a:r>
                        <a:rPr lang="en-US" dirty="0" smtClean="0"/>
                        <a:t>definition</a:t>
                      </a:r>
                      <a:endParaRPr lang="en-US" dirty="0"/>
                    </a:p>
                  </a:txBody>
                  <a:tcPr marL="72319" marR="72319"/>
                </a:tc>
                <a:tc>
                  <a:txBody>
                    <a:bodyPr/>
                    <a:lstStyle/>
                    <a:p>
                      <a:r>
                        <a:rPr lang="en-US" dirty="0" smtClean="0"/>
                        <a:t>sample</a:t>
                      </a:r>
                      <a:endParaRPr lang="en-US" dirty="0"/>
                    </a:p>
                  </a:txBody>
                  <a:tcPr marL="72319" marR="72319"/>
                </a:tc>
              </a:tr>
              <a:tr h="927420">
                <a:tc>
                  <a:txBody>
                    <a:bodyPr/>
                    <a:lstStyle/>
                    <a:p>
                      <a:endParaRPr lang="en-US" dirty="0" smtClean="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a:p>
                  </a:txBody>
                  <a:tcPr marL="72319" marR="72319"/>
                </a:tc>
              </a:tr>
            </a:tbl>
          </a:graphicData>
        </a:graphic>
      </p:graphicFrame>
      <p:sp>
        <p:nvSpPr>
          <p:cNvPr id="3" name="TextBox 2"/>
          <p:cNvSpPr txBox="1"/>
          <p:nvPr/>
        </p:nvSpPr>
        <p:spPr>
          <a:xfrm>
            <a:off x="457199" y="4207507"/>
            <a:ext cx="1301959" cy="369332"/>
          </a:xfrm>
          <a:prstGeom prst="rect">
            <a:avLst/>
          </a:prstGeom>
          <a:noFill/>
        </p:spPr>
        <p:txBody>
          <a:bodyPr wrap="none" rtlCol="0">
            <a:spAutoFit/>
          </a:bodyPr>
          <a:lstStyle/>
          <a:p>
            <a:r>
              <a:rPr lang="en-US" dirty="0" smtClean="0"/>
              <a:t>beneficial</a:t>
            </a:r>
            <a:endParaRPr lang="en-US" dirty="0"/>
          </a:p>
        </p:txBody>
      </p:sp>
      <p:sp>
        <p:nvSpPr>
          <p:cNvPr id="6" name="TextBox 5"/>
          <p:cNvSpPr txBox="1"/>
          <p:nvPr/>
        </p:nvSpPr>
        <p:spPr>
          <a:xfrm>
            <a:off x="4696679" y="4238954"/>
            <a:ext cx="784189" cy="369332"/>
          </a:xfrm>
          <a:prstGeom prst="rect">
            <a:avLst/>
          </a:prstGeom>
          <a:noFill/>
        </p:spPr>
        <p:txBody>
          <a:bodyPr wrap="none" rtlCol="0">
            <a:spAutoFit/>
          </a:bodyPr>
          <a:lstStyle/>
          <a:p>
            <a:r>
              <a:rPr lang="en-US" dirty="0" smtClean="0"/>
              <a:t>bene</a:t>
            </a:r>
            <a:endParaRPr lang="en-US" dirty="0"/>
          </a:p>
        </p:txBody>
      </p:sp>
      <p:sp>
        <p:nvSpPr>
          <p:cNvPr id="10" name="TextBox 9"/>
          <p:cNvSpPr txBox="1"/>
          <p:nvPr/>
        </p:nvSpPr>
        <p:spPr>
          <a:xfrm>
            <a:off x="5811600" y="3902670"/>
            <a:ext cx="1731564" cy="923330"/>
          </a:xfrm>
          <a:prstGeom prst="rect">
            <a:avLst/>
          </a:prstGeom>
          <a:noFill/>
        </p:spPr>
        <p:txBody>
          <a:bodyPr wrap="square" rtlCol="0">
            <a:spAutoFit/>
          </a:bodyPr>
          <a:lstStyle/>
          <a:p>
            <a:r>
              <a:rPr lang="en-US" dirty="0" smtClean="0"/>
              <a:t>Describes something as </a:t>
            </a:r>
          </a:p>
          <a:p>
            <a:r>
              <a:rPr lang="en-US" dirty="0" smtClean="0"/>
              <a:t>good</a:t>
            </a:r>
          </a:p>
        </p:txBody>
      </p:sp>
      <p:sp>
        <p:nvSpPr>
          <p:cNvPr id="8" name="TextBox 7"/>
          <p:cNvSpPr txBox="1"/>
          <p:nvPr/>
        </p:nvSpPr>
        <p:spPr>
          <a:xfrm>
            <a:off x="3395002" y="4238954"/>
            <a:ext cx="583814" cy="369332"/>
          </a:xfrm>
          <a:prstGeom prst="rect">
            <a:avLst/>
          </a:prstGeom>
          <a:noFill/>
        </p:spPr>
        <p:txBody>
          <a:bodyPr wrap="none" rtlCol="0">
            <a:spAutoFit/>
          </a:bodyPr>
          <a:lstStyle/>
          <a:p>
            <a:r>
              <a:rPr lang="en-US" dirty="0" smtClean="0"/>
              <a:t>cial</a:t>
            </a:r>
            <a:endParaRPr lang="en-US" dirty="0"/>
          </a:p>
        </p:txBody>
      </p:sp>
    </p:spTree>
    <p:extLst>
      <p:ext uri="{BB962C8B-B14F-4D97-AF65-F5344CB8AC3E}">
        <p14:creationId xmlns:p14="http://schemas.microsoft.com/office/powerpoint/2010/main" val="82002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78" y="308919"/>
            <a:ext cx="6697363" cy="1143000"/>
          </a:xfrm>
        </p:spPr>
        <p:txBody>
          <a:bodyPr>
            <a:normAutofit fontScale="90000"/>
          </a:bodyPr>
          <a:lstStyle/>
          <a:p>
            <a:r>
              <a:rPr lang="en-US" dirty="0" smtClean="0"/>
              <a:t>_____________ (is/is not) beneficial because ____________.</a:t>
            </a:r>
            <a:endParaRPr lang="en-US" dirty="0"/>
          </a:p>
        </p:txBody>
      </p:sp>
      <p:pic>
        <p:nvPicPr>
          <p:cNvPr id="5" name="Picture 4"/>
          <p:cNvPicPr>
            <a:picLocks noChangeAspect="1"/>
          </p:cNvPicPr>
          <p:nvPr/>
        </p:nvPicPr>
        <p:blipFill>
          <a:blip r:embed="rId2"/>
          <a:stretch>
            <a:fillRect/>
          </a:stretch>
        </p:blipFill>
        <p:spPr>
          <a:xfrm>
            <a:off x="1533940" y="1674341"/>
            <a:ext cx="4636186" cy="4825848"/>
          </a:xfrm>
          <a:prstGeom prst="rect">
            <a:avLst/>
          </a:prstGeom>
        </p:spPr>
      </p:pic>
    </p:spTree>
    <p:extLst>
      <p:ext uri="{BB962C8B-B14F-4D97-AF65-F5344CB8AC3E}">
        <p14:creationId xmlns:p14="http://schemas.microsoft.com/office/powerpoint/2010/main" val="1108196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346"/>
            <a:ext cx="7253417" cy="1143000"/>
          </a:xfrm>
        </p:spPr>
        <p:txBody>
          <a:bodyPr>
            <a:normAutofit fontScale="90000"/>
          </a:bodyPr>
          <a:lstStyle/>
          <a:p>
            <a:r>
              <a:rPr lang="en-US" dirty="0" smtClean="0"/>
              <a:t>_____________ (is/is not) beneficial because ____________.</a:t>
            </a:r>
            <a:endParaRPr lang="en-US" dirty="0"/>
          </a:p>
        </p:txBody>
      </p:sp>
      <p:pic>
        <p:nvPicPr>
          <p:cNvPr id="4" name="Content Placeholder 3"/>
          <p:cNvPicPr>
            <a:picLocks noGrp="1" noChangeAspect="1"/>
          </p:cNvPicPr>
          <p:nvPr>
            <p:ph idx="1"/>
          </p:nvPr>
        </p:nvPicPr>
        <p:blipFill>
          <a:blip r:embed="rId2"/>
          <a:srcRect t="8527" b="8527"/>
          <a:stretch>
            <a:fillRect/>
          </a:stretch>
        </p:blipFill>
        <p:spPr/>
      </p:pic>
    </p:spTree>
    <p:extLst>
      <p:ext uri="{BB962C8B-B14F-4D97-AF65-F5344CB8AC3E}">
        <p14:creationId xmlns:p14="http://schemas.microsoft.com/office/powerpoint/2010/main" val="1524927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91" y="438150"/>
            <a:ext cx="6706085" cy="1143000"/>
          </a:xfrm>
        </p:spPr>
        <p:txBody>
          <a:bodyPr>
            <a:normAutofit fontScale="90000"/>
          </a:bodyPr>
          <a:lstStyle/>
          <a:p>
            <a:r>
              <a:rPr lang="en-US" dirty="0" smtClean="0"/>
              <a:t>_____________ (is/is not) beneficial because ____________.</a:t>
            </a:r>
            <a:endParaRPr lang="en-US" dirty="0"/>
          </a:p>
        </p:txBody>
      </p:sp>
      <p:pic>
        <p:nvPicPr>
          <p:cNvPr id="3" name="Picture 2"/>
          <p:cNvPicPr>
            <a:picLocks noChangeAspect="1"/>
          </p:cNvPicPr>
          <p:nvPr/>
        </p:nvPicPr>
        <p:blipFill>
          <a:blip r:embed="rId2"/>
          <a:stretch>
            <a:fillRect/>
          </a:stretch>
        </p:blipFill>
        <p:spPr>
          <a:xfrm>
            <a:off x="1359243" y="2171699"/>
            <a:ext cx="4825657" cy="3761733"/>
          </a:xfrm>
          <a:prstGeom prst="rect">
            <a:avLst/>
          </a:prstGeom>
        </p:spPr>
      </p:pic>
    </p:spTree>
    <p:extLst>
      <p:ext uri="{BB962C8B-B14F-4D97-AF65-F5344CB8AC3E}">
        <p14:creationId xmlns:p14="http://schemas.microsoft.com/office/powerpoint/2010/main" val="856348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75778"/>
            <a:ext cx="7450667" cy="1735227"/>
          </a:xfrm>
        </p:spPr>
        <p:txBody>
          <a:bodyPr>
            <a:noAutofit/>
          </a:bodyPr>
          <a:lstStyle/>
          <a:p>
            <a:pPr marL="514350" indent="-514350"/>
            <a:r>
              <a:rPr lang="en-US" sz="2800" dirty="0" smtClean="0"/>
              <a:t>	</a:t>
            </a:r>
            <a:r>
              <a:rPr lang="en-US" sz="2800" dirty="0" smtClean="0">
                <a:solidFill>
                  <a:srgbClr val="002060"/>
                </a:solidFill>
              </a:rPr>
              <a:t>1. </a:t>
            </a:r>
            <a:r>
              <a:rPr lang="en-US" sz="3200" dirty="0" smtClean="0">
                <a:solidFill>
                  <a:srgbClr val="002060"/>
                </a:solidFill>
              </a:rPr>
              <a:t>The </a:t>
            </a:r>
            <a:r>
              <a:rPr lang="en-US" sz="3200" dirty="0">
                <a:solidFill>
                  <a:srgbClr val="002060"/>
                </a:solidFill>
              </a:rPr>
              <a:t>students were the main beneficiaries of the new computers at the school.</a:t>
            </a:r>
            <a:br>
              <a:rPr lang="en-US" sz="3200" dirty="0">
                <a:solidFill>
                  <a:srgbClr val="002060"/>
                </a:solidFill>
              </a:rPr>
            </a:br>
            <a:r>
              <a:rPr lang="en-US" sz="3200" dirty="0">
                <a:solidFill>
                  <a:srgbClr val="002060"/>
                </a:solidFill>
              </a:rPr>
              <a:t/>
            </a:r>
            <a:br>
              <a:rPr lang="en-US" sz="3200" dirty="0">
                <a:solidFill>
                  <a:srgbClr val="002060"/>
                </a:solidFill>
              </a:rPr>
            </a:br>
            <a:r>
              <a:rPr lang="en-US" sz="3200" dirty="0" smtClean="0">
                <a:solidFill>
                  <a:srgbClr val="002060"/>
                </a:solidFill>
              </a:rPr>
              <a:t>2. He </a:t>
            </a:r>
            <a:r>
              <a:rPr lang="en-US" sz="3200" dirty="0">
                <a:solidFill>
                  <a:srgbClr val="002060"/>
                </a:solidFill>
              </a:rPr>
              <a:t>was the beneficiary of his father’s will.  </a:t>
            </a:r>
            <a:br>
              <a:rPr lang="en-US" sz="3200" dirty="0">
                <a:solidFill>
                  <a:srgbClr val="002060"/>
                </a:solidFill>
              </a:rPr>
            </a:br>
            <a:r>
              <a:rPr lang="en-US" sz="2800" dirty="0"/>
              <a:t/>
            </a:r>
            <a:br>
              <a:rPr lang="en-US" sz="2800" dirty="0"/>
            </a:br>
            <a:endParaRPr lang="en-US" sz="2800" dirty="0">
              <a:solidFill>
                <a:srgbClr val="002060"/>
              </a:solidFill>
            </a:endParaRPr>
          </a:p>
        </p:txBody>
      </p:sp>
      <p:sp>
        <p:nvSpPr>
          <p:cNvPr id="3" name="Content Placeholder 2"/>
          <p:cNvSpPr>
            <a:spLocks noGrp="1"/>
          </p:cNvSpPr>
          <p:nvPr>
            <p:ph idx="1"/>
          </p:nvPr>
        </p:nvSpPr>
        <p:spPr>
          <a:xfrm>
            <a:off x="457200" y="3743392"/>
            <a:ext cx="8582296" cy="2978014"/>
          </a:xfrm>
        </p:spPr>
        <p:txBody>
          <a:bodyPr>
            <a:normAutofit fontScale="55000" lnSpcReduction="20000"/>
          </a:bodyPr>
          <a:lstStyle/>
          <a:p>
            <a:pPr marL="514350" indent="-514350">
              <a:buAutoNum type="alphaLcPeriod"/>
            </a:pPr>
            <a:endParaRPr lang="en-US" dirty="0" smtClean="0"/>
          </a:p>
          <a:p>
            <a:pPr marL="0" indent="0">
              <a:buNone/>
            </a:pPr>
            <a:endParaRPr lang="en-US" dirty="0"/>
          </a:p>
          <a:p>
            <a:pPr marL="514350" indent="-514350">
              <a:buAutoNum type="alphaLcPeriod"/>
            </a:pPr>
            <a:r>
              <a:rPr lang="en-US" sz="5100" dirty="0" smtClean="0"/>
              <a:t>Do you recognize the root? (whiteboard)</a:t>
            </a:r>
          </a:p>
          <a:p>
            <a:pPr marL="514350" indent="-514350">
              <a:buAutoNum type="alphaLcPeriod"/>
            </a:pPr>
            <a:r>
              <a:rPr lang="en-US" sz="5100" dirty="0" smtClean="0"/>
              <a:t>Try out the meaning of the root in the sentence.</a:t>
            </a:r>
          </a:p>
          <a:p>
            <a:pPr marL="514350" indent="-514350">
              <a:buAutoNum type="alphaLcPeriod"/>
            </a:pPr>
            <a:r>
              <a:rPr lang="en-US" sz="5100" dirty="0" smtClean="0"/>
              <a:t>What do you think the word means? </a:t>
            </a:r>
          </a:p>
          <a:p>
            <a:pPr marL="514350" indent="-514350">
              <a:buAutoNum type="arabicPeriod"/>
            </a:pPr>
            <a:endParaRPr lang="en-US" dirty="0"/>
          </a:p>
        </p:txBody>
      </p:sp>
      <p:sp>
        <p:nvSpPr>
          <p:cNvPr id="4" name="Rectangle 3"/>
          <p:cNvSpPr/>
          <p:nvPr/>
        </p:nvSpPr>
        <p:spPr>
          <a:xfrm>
            <a:off x="457200" y="245973"/>
            <a:ext cx="8030094" cy="646331"/>
          </a:xfrm>
          <a:prstGeom prst="rect">
            <a:avLst/>
          </a:prstGeom>
        </p:spPr>
        <p:txBody>
          <a:bodyPr wrap="square">
            <a:spAutoFit/>
          </a:bodyPr>
          <a:lstStyle/>
          <a:p>
            <a:pPr algn="ctr"/>
            <a:endParaRPr lang="en-US" sz="3600" b="1" i="1" dirty="0">
              <a:solidFill>
                <a:srgbClr val="002060"/>
              </a:solidFill>
            </a:endParaRPr>
          </a:p>
        </p:txBody>
      </p:sp>
    </p:spTree>
    <p:extLst>
      <p:ext uri="{BB962C8B-B14F-4D97-AF65-F5344CB8AC3E}">
        <p14:creationId xmlns:p14="http://schemas.microsoft.com/office/powerpoint/2010/main" val="110982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root? </a:t>
            </a:r>
            <a:endParaRPr lang="en-US" dirty="0"/>
          </a:p>
        </p:txBody>
      </p:sp>
      <p:sp>
        <p:nvSpPr>
          <p:cNvPr id="3" name="Content Placeholder 2"/>
          <p:cNvSpPr>
            <a:spLocks noGrp="1"/>
          </p:cNvSpPr>
          <p:nvPr>
            <p:ph idx="1"/>
          </p:nvPr>
        </p:nvSpPr>
        <p:spPr>
          <a:xfrm>
            <a:off x="457199" y="914400"/>
            <a:ext cx="7114033" cy="4538749"/>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7200" dirty="0" smtClean="0"/>
              <a: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7200" dirty="0">
                <a:solidFill>
                  <a:srgbClr val="002060"/>
                </a:solidFill>
              </a:rPr>
              <a:t>a</a:t>
            </a:r>
            <a:r>
              <a:rPr lang="en-US" sz="7200" dirty="0" smtClean="0">
                <a:solidFill>
                  <a:srgbClr val="002060"/>
                </a:solidFill>
              </a:rPr>
              <a:t>utobiography</a:t>
            </a:r>
          </a:p>
          <a:p>
            <a:pPr marL="0" marR="0" lvl="0" indent="0" algn="ctr" defTabSz="914400" eaLnBrk="1" fontAlgn="auto" latinLnBrk="0" hangingPunct="1">
              <a:lnSpc>
                <a:spcPct val="100000"/>
              </a:lnSpc>
              <a:spcBef>
                <a:spcPts val="0"/>
              </a:spcBef>
              <a:spcAft>
                <a:spcPts val="0"/>
              </a:spcAft>
              <a:buClrTx/>
              <a:buSzTx/>
              <a:buFontTx/>
              <a:buNone/>
              <a:tabLst/>
              <a:defRPr/>
            </a:pPr>
            <a:r>
              <a:rPr lang="en-US" sz="7200" dirty="0" smtClean="0">
                <a:solidFill>
                  <a:srgbClr val="002060"/>
                </a:solidFill>
              </a:rPr>
              <a:t>p</a:t>
            </a:r>
            <a:r>
              <a:rPr lang="en-US" sz="7200" dirty="0" smtClean="0">
                <a:solidFill>
                  <a:srgbClr val="002060"/>
                </a:solidFill>
              </a:rPr>
              <a:t>roject</a:t>
            </a:r>
          </a:p>
          <a:p>
            <a:pPr marL="0" marR="0" lvl="0" indent="0" algn="ctr" defTabSz="914400" eaLnBrk="1" fontAlgn="auto" latinLnBrk="0" hangingPunct="1">
              <a:lnSpc>
                <a:spcPct val="100000"/>
              </a:lnSpc>
              <a:spcBef>
                <a:spcPts val="0"/>
              </a:spcBef>
              <a:spcAft>
                <a:spcPts val="0"/>
              </a:spcAft>
              <a:buClrTx/>
              <a:buSzTx/>
              <a:buFontTx/>
              <a:buNone/>
              <a:tabLst/>
              <a:defRPr/>
            </a:pPr>
            <a:r>
              <a:rPr lang="en-US" sz="7200" dirty="0" smtClean="0">
                <a:solidFill>
                  <a:srgbClr val="002060"/>
                </a:solidFill>
              </a:rPr>
              <a:t>deduct</a:t>
            </a:r>
            <a:endParaRPr lang="en-US" sz="7200" dirty="0" smtClean="0">
              <a:solidFill>
                <a:srgbClr val="00206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7200" dirty="0" smtClean="0">
              <a:solidFill>
                <a:srgbClr val="00206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7200" dirty="0">
              <a:solidFill>
                <a:srgbClr val="002060"/>
              </a:solidFill>
            </a:endParaRPr>
          </a:p>
        </p:txBody>
      </p:sp>
    </p:spTree>
    <p:extLst>
      <p:ext uri="{BB962C8B-B14F-4D97-AF65-F5344CB8AC3E}">
        <p14:creationId xmlns:p14="http://schemas.microsoft.com/office/powerpoint/2010/main" val="143766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it to your personal dictionary</a:t>
            </a:r>
            <a:endParaRPr lang="en-US" dirty="0"/>
          </a:p>
        </p:txBody>
      </p:sp>
      <p:graphicFrame>
        <p:nvGraphicFramePr>
          <p:cNvPr id="4" name="Content Placeholder 3"/>
          <p:cNvGraphicFramePr>
            <a:graphicFrameLocks noGrp="1"/>
          </p:cNvGraphicFramePr>
          <p:nvPr>
            <p:ph idx="1"/>
            <p:extLst/>
          </p:nvPr>
        </p:nvGraphicFramePr>
        <p:xfrm>
          <a:off x="457199" y="3361266"/>
          <a:ext cx="8094132" cy="1464734"/>
        </p:xfrm>
        <a:graphic>
          <a:graphicData uri="http://schemas.openxmlformats.org/drawingml/2006/table">
            <a:tbl>
              <a:tblPr firstRow="1" bandRow="1">
                <a:tableStyleId>{5C22544A-7EE6-4342-B048-85BDC9FD1C3A}</a:tableStyleId>
              </a:tblPr>
              <a:tblGrid>
                <a:gridCol w="1349022"/>
                <a:gridCol w="1349022"/>
                <a:gridCol w="1349022"/>
                <a:gridCol w="1349022"/>
                <a:gridCol w="1349022"/>
                <a:gridCol w="1349022"/>
              </a:tblGrid>
              <a:tr h="537314">
                <a:tc>
                  <a:txBody>
                    <a:bodyPr/>
                    <a:lstStyle/>
                    <a:p>
                      <a:r>
                        <a:rPr lang="en-US" dirty="0" smtClean="0"/>
                        <a:t>word</a:t>
                      </a:r>
                      <a:endParaRPr lang="en-US" dirty="0"/>
                    </a:p>
                  </a:txBody>
                  <a:tcPr marL="72319" marR="72319"/>
                </a:tc>
                <a:tc>
                  <a:txBody>
                    <a:bodyPr/>
                    <a:lstStyle/>
                    <a:p>
                      <a:r>
                        <a:rPr lang="en-US" dirty="0" smtClean="0"/>
                        <a:t>prefix</a:t>
                      </a:r>
                      <a:endParaRPr lang="en-US" dirty="0"/>
                    </a:p>
                  </a:txBody>
                  <a:tcPr marL="72319" marR="72319"/>
                </a:tc>
                <a:tc>
                  <a:txBody>
                    <a:bodyPr/>
                    <a:lstStyle/>
                    <a:p>
                      <a:r>
                        <a:rPr lang="en-US" dirty="0" smtClean="0"/>
                        <a:t>suffix</a:t>
                      </a:r>
                      <a:endParaRPr lang="en-US" dirty="0"/>
                    </a:p>
                  </a:txBody>
                  <a:tcPr marL="72319" marR="72319"/>
                </a:tc>
                <a:tc>
                  <a:txBody>
                    <a:bodyPr/>
                    <a:lstStyle/>
                    <a:p>
                      <a:r>
                        <a:rPr lang="en-US" dirty="0" smtClean="0"/>
                        <a:t>root</a:t>
                      </a:r>
                      <a:endParaRPr lang="en-US" dirty="0"/>
                    </a:p>
                  </a:txBody>
                  <a:tcPr marL="72319" marR="72319"/>
                </a:tc>
                <a:tc>
                  <a:txBody>
                    <a:bodyPr/>
                    <a:lstStyle/>
                    <a:p>
                      <a:r>
                        <a:rPr lang="en-US" dirty="0" smtClean="0"/>
                        <a:t>definition</a:t>
                      </a:r>
                      <a:endParaRPr lang="en-US" dirty="0"/>
                    </a:p>
                  </a:txBody>
                  <a:tcPr marL="72319" marR="72319"/>
                </a:tc>
                <a:tc>
                  <a:txBody>
                    <a:bodyPr/>
                    <a:lstStyle/>
                    <a:p>
                      <a:r>
                        <a:rPr lang="en-US" dirty="0" smtClean="0"/>
                        <a:t>sample</a:t>
                      </a:r>
                      <a:endParaRPr lang="en-US" dirty="0"/>
                    </a:p>
                  </a:txBody>
                  <a:tcPr marL="72319" marR="72319"/>
                </a:tc>
              </a:tr>
              <a:tr h="927420">
                <a:tc>
                  <a:txBody>
                    <a:bodyPr/>
                    <a:lstStyle/>
                    <a:p>
                      <a:endParaRPr lang="en-US" dirty="0" smtClean="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a:p>
                  </a:txBody>
                  <a:tcPr marL="72319" marR="72319"/>
                </a:tc>
              </a:tr>
            </a:tbl>
          </a:graphicData>
        </a:graphic>
      </p:graphicFrame>
      <p:sp>
        <p:nvSpPr>
          <p:cNvPr id="3" name="TextBox 2"/>
          <p:cNvSpPr txBox="1"/>
          <p:nvPr/>
        </p:nvSpPr>
        <p:spPr>
          <a:xfrm>
            <a:off x="457199" y="4207507"/>
            <a:ext cx="1447832" cy="369332"/>
          </a:xfrm>
          <a:prstGeom prst="rect">
            <a:avLst/>
          </a:prstGeom>
          <a:noFill/>
        </p:spPr>
        <p:txBody>
          <a:bodyPr wrap="none" rtlCol="0">
            <a:spAutoFit/>
          </a:bodyPr>
          <a:lstStyle/>
          <a:p>
            <a:r>
              <a:rPr lang="en-US" smtClean="0"/>
              <a:t>beneficiary</a:t>
            </a:r>
            <a:endParaRPr lang="en-US" dirty="0"/>
          </a:p>
        </p:txBody>
      </p:sp>
      <p:sp>
        <p:nvSpPr>
          <p:cNvPr id="6" name="TextBox 5"/>
          <p:cNvSpPr txBox="1"/>
          <p:nvPr/>
        </p:nvSpPr>
        <p:spPr>
          <a:xfrm>
            <a:off x="4696679" y="4238954"/>
            <a:ext cx="784189" cy="369332"/>
          </a:xfrm>
          <a:prstGeom prst="rect">
            <a:avLst/>
          </a:prstGeom>
          <a:noFill/>
        </p:spPr>
        <p:txBody>
          <a:bodyPr wrap="none" rtlCol="0">
            <a:spAutoFit/>
          </a:bodyPr>
          <a:lstStyle/>
          <a:p>
            <a:r>
              <a:rPr lang="en-US" dirty="0" smtClean="0"/>
              <a:t>bene</a:t>
            </a:r>
            <a:endParaRPr lang="en-US" dirty="0"/>
          </a:p>
        </p:txBody>
      </p:sp>
      <p:sp>
        <p:nvSpPr>
          <p:cNvPr id="10" name="TextBox 9"/>
          <p:cNvSpPr txBox="1"/>
          <p:nvPr/>
        </p:nvSpPr>
        <p:spPr>
          <a:xfrm>
            <a:off x="5811600" y="3902670"/>
            <a:ext cx="1731564" cy="923330"/>
          </a:xfrm>
          <a:prstGeom prst="rect">
            <a:avLst/>
          </a:prstGeom>
          <a:noFill/>
        </p:spPr>
        <p:txBody>
          <a:bodyPr wrap="none" rtlCol="0">
            <a:spAutoFit/>
          </a:bodyPr>
          <a:lstStyle/>
          <a:p>
            <a:r>
              <a:rPr lang="en-US" dirty="0" smtClean="0"/>
              <a:t>Someone </a:t>
            </a:r>
          </a:p>
          <a:p>
            <a:r>
              <a:rPr lang="en-US" dirty="0" smtClean="0"/>
              <a:t>who </a:t>
            </a:r>
            <a:r>
              <a:rPr lang="en-US" dirty="0" smtClean="0"/>
              <a:t>receives </a:t>
            </a:r>
          </a:p>
          <a:p>
            <a:r>
              <a:rPr lang="en-US" dirty="0" smtClean="0"/>
              <a:t>good</a:t>
            </a:r>
            <a:endParaRPr lang="en-US" dirty="0"/>
          </a:p>
        </p:txBody>
      </p:sp>
      <p:sp>
        <p:nvSpPr>
          <p:cNvPr id="8" name="TextBox 7"/>
          <p:cNvSpPr txBox="1"/>
          <p:nvPr/>
        </p:nvSpPr>
        <p:spPr>
          <a:xfrm>
            <a:off x="3395002" y="4238954"/>
            <a:ext cx="534121" cy="369332"/>
          </a:xfrm>
          <a:prstGeom prst="rect">
            <a:avLst/>
          </a:prstGeom>
          <a:noFill/>
        </p:spPr>
        <p:txBody>
          <a:bodyPr wrap="none" rtlCol="0">
            <a:spAutoFit/>
          </a:bodyPr>
          <a:lstStyle/>
          <a:p>
            <a:r>
              <a:rPr lang="en-US" dirty="0" smtClean="0"/>
              <a:t>ary</a:t>
            </a:r>
            <a:endParaRPr lang="en-US" dirty="0"/>
          </a:p>
        </p:txBody>
      </p:sp>
    </p:spTree>
    <p:extLst>
      <p:ext uri="{BB962C8B-B14F-4D97-AF65-F5344CB8AC3E}">
        <p14:creationId xmlns:p14="http://schemas.microsoft.com/office/powerpoint/2010/main" val="120392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01378"/>
            <a:ext cx="6508377" cy="1143000"/>
          </a:xfrm>
        </p:spPr>
        <p:txBody>
          <a:bodyPr/>
          <a:lstStyle/>
          <a:p>
            <a:r>
              <a:rPr lang="en-US" dirty="0" smtClean="0"/>
              <a:t>Who is the beneficiary?</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She/He is the beneficiary of _______________.</a:t>
            </a:r>
            <a:endParaRPr lang="en-US" dirty="0"/>
          </a:p>
        </p:txBody>
      </p:sp>
      <p:pic>
        <p:nvPicPr>
          <p:cNvPr id="4" name="Picture 3"/>
          <p:cNvPicPr>
            <a:picLocks noChangeAspect="1"/>
          </p:cNvPicPr>
          <p:nvPr/>
        </p:nvPicPr>
        <p:blipFill>
          <a:blip r:embed="rId2"/>
          <a:stretch>
            <a:fillRect/>
          </a:stretch>
        </p:blipFill>
        <p:spPr>
          <a:xfrm>
            <a:off x="2329827" y="2021955"/>
            <a:ext cx="3844629" cy="2879761"/>
          </a:xfrm>
          <a:prstGeom prst="rect">
            <a:avLst/>
          </a:prstGeom>
        </p:spPr>
      </p:pic>
    </p:spTree>
    <p:extLst>
      <p:ext uri="{BB962C8B-B14F-4D97-AF65-F5344CB8AC3E}">
        <p14:creationId xmlns:p14="http://schemas.microsoft.com/office/powerpoint/2010/main" val="1394288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0"/>
            <a:ext cx="6508377" cy="1143000"/>
          </a:xfrm>
        </p:spPr>
        <p:txBody>
          <a:bodyPr/>
          <a:lstStyle/>
          <a:p>
            <a:r>
              <a:rPr lang="en-US" dirty="0" smtClean="0"/>
              <a:t>Who is the beneficiary?</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She/He is the beneficiary of _______________.</a:t>
            </a:r>
            <a:endParaRPr lang="en-US" dirty="0"/>
          </a:p>
        </p:txBody>
      </p:sp>
      <p:pic>
        <p:nvPicPr>
          <p:cNvPr id="4" name="Picture 3"/>
          <p:cNvPicPr>
            <a:picLocks noChangeAspect="1"/>
          </p:cNvPicPr>
          <p:nvPr/>
        </p:nvPicPr>
        <p:blipFill>
          <a:blip r:embed="rId2"/>
          <a:stretch>
            <a:fillRect/>
          </a:stretch>
        </p:blipFill>
        <p:spPr>
          <a:xfrm>
            <a:off x="2649152" y="1591962"/>
            <a:ext cx="4523382" cy="3388170"/>
          </a:xfrm>
          <a:prstGeom prst="rect">
            <a:avLst/>
          </a:prstGeom>
        </p:spPr>
      </p:pic>
    </p:spTree>
    <p:extLst>
      <p:ext uri="{BB962C8B-B14F-4D97-AF65-F5344CB8AC3E}">
        <p14:creationId xmlns:p14="http://schemas.microsoft.com/office/powerpoint/2010/main" val="1857633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1849"/>
            <a:ext cx="6508377" cy="1143000"/>
          </a:xfrm>
        </p:spPr>
        <p:txBody>
          <a:bodyPr/>
          <a:lstStyle/>
          <a:p>
            <a:r>
              <a:rPr lang="en-US" dirty="0" smtClean="0"/>
              <a:t>Who is the beneficiary?</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err="1" smtClean="0"/>
              <a:t>She/He</a:t>
            </a:r>
            <a:r>
              <a:rPr lang="en-US" dirty="0" smtClean="0"/>
              <a:t> is the beneficiary of _______________.</a:t>
            </a:r>
            <a:endParaRPr lang="en-US" dirty="0"/>
          </a:p>
        </p:txBody>
      </p:sp>
      <p:pic>
        <p:nvPicPr>
          <p:cNvPr id="4" name="Picture 3"/>
          <p:cNvPicPr>
            <a:picLocks noChangeAspect="1"/>
          </p:cNvPicPr>
          <p:nvPr/>
        </p:nvPicPr>
        <p:blipFill>
          <a:blip r:embed="rId2"/>
          <a:stretch>
            <a:fillRect/>
          </a:stretch>
        </p:blipFill>
        <p:spPr>
          <a:xfrm>
            <a:off x="1598035" y="1834978"/>
            <a:ext cx="5018230" cy="2810209"/>
          </a:xfrm>
          <a:prstGeom prst="rect">
            <a:avLst/>
          </a:prstGeom>
        </p:spPr>
      </p:pic>
    </p:spTree>
    <p:extLst>
      <p:ext uri="{BB962C8B-B14F-4D97-AF65-F5344CB8AC3E}">
        <p14:creationId xmlns:p14="http://schemas.microsoft.com/office/powerpoint/2010/main" val="305075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59492"/>
            <a:ext cx="6508377" cy="1143000"/>
          </a:xfrm>
        </p:spPr>
        <p:txBody>
          <a:bodyPr/>
          <a:lstStyle/>
          <a:p>
            <a:r>
              <a:rPr lang="en-US" dirty="0" smtClean="0"/>
              <a:t>Who is the beneficiary?</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err="1" smtClean="0"/>
              <a:t>She/He</a:t>
            </a:r>
            <a:r>
              <a:rPr lang="en-US" dirty="0" smtClean="0"/>
              <a:t> is the beneficiary of _______________.</a:t>
            </a:r>
            <a:endParaRPr lang="en-US" dirty="0"/>
          </a:p>
        </p:txBody>
      </p:sp>
      <p:pic>
        <p:nvPicPr>
          <p:cNvPr id="4" name="Picture 3"/>
          <p:cNvPicPr>
            <a:picLocks noChangeAspect="1"/>
          </p:cNvPicPr>
          <p:nvPr/>
        </p:nvPicPr>
        <p:blipFill>
          <a:blip r:embed="rId2"/>
          <a:stretch>
            <a:fillRect/>
          </a:stretch>
        </p:blipFill>
        <p:spPr>
          <a:xfrm>
            <a:off x="1598353" y="1915146"/>
            <a:ext cx="4599247" cy="2964358"/>
          </a:xfrm>
          <a:prstGeom prst="rect">
            <a:avLst/>
          </a:prstGeom>
        </p:spPr>
      </p:pic>
    </p:spTree>
    <p:extLst>
      <p:ext uri="{BB962C8B-B14F-4D97-AF65-F5344CB8AC3E}">
        <p14:creationId xmlns:p14="http://schemas.microsoft.com/office/powerpoint/2010/main" val="289835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70703"/>
            <a:ext cx="6508377" cy="1143000"/>
          </a:xfrm>
        </p:spPr>
        <p:txBody>
          <a:bodyPr/>
          <a:lstStyle/>
          <a:p>
            <a:r>
              <a:rPr lang="en-US" dirty="0" smtClean="0"/>
              <a:t>Who is the beneficiary?</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She/He is the beneficiary of _______________.</a:t>
            </a:r>
            <a:endParaRPr lang="en-US" dirty="0"/>
          </a:p>
        </p:txBody>
      </p:sp>
      <p:pic>
        <p:nvPicPr>
          <p:cNvPr id="4" name="Picture 3"/>
          <p:cNvPicPr>
            <a:picLocks noChangeAspect="1"/>
          </p:cNvPicPr>
          <p:nvPr/>
        </p:nvPicPr>
        <p:blipFill>
          <a:blip r:embed="rId2"/>
          <a:stretch>
            <a:fillRect/>
          </a:stretch>
        </p:blipFill>
        <p:spPr>
          <a:xfrm>
            <a:off x="2806700" y="2273300"/>
            <a:ext cx="3517900" cy="2311400"/>
          </a:xfrm>
          <a:prstGeom prst="rect">
            <a:avLst/>
          </a:prstGeom>
        </p:spPr>
      </p:pic>
    </p:spTree>
    <p:extLst>
      <p:ext uri="{BB962C8B-B14F-4D97-AF65-F5344CB8AC3E}">
        <p14:creationId xmlns:p14="http://schemas.microsoft.com/office/powerpoint/2010/main" val="1646864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0755"/>
            <a:ext cx="6485467" cy="2001566"/>
          </a:xfrm>
        </p:spPr>
        <p:txBody>
          <a:bodyPr>
            <a:normAutofit fontScale="90000"/>
          </a:bodyPr>
          <a:lstStyle/>
          <a:p>
            <a:pPr marL="514350" indent="-514350">
              <a:buAutoNum type="arabicPeriod"/>
            </a:pPr>
            <a:r>
              <a:rPr lang="en-US" dirty="0">
                <a:solidFill>
                  <a:srgbClr val="002060"/>
                </a:solidFill>
              </a:rPr>
              <a:t>A benevolent uncle paid for her to have music lessons.</a:t>
            </a:r>
            <a:r>
              <a:rPr lang="en-US" i="1" dirty="0"/>
              <a:t/>
            </a:r>
            <a:br>
              <a:rPr lang="en-US" i="1" dirty="0"/>
            </a:br>
            <a:r>
              <a:rPr lang="en-US" i="1" dirty="0"/>
              <a:t/>
            </a:r>
            <a:br>
              <a:rPr lang="en-US" i="1" dirty="0"/>
            </a:br>
            <a:endParaRPr lang="en-US" i="1" dirty="0"/>
          </a:p>
        </p:txBody>
      </p:sp>
      <p:sp>
        <p:nvSpPr>
          <p:cNvPr id="3" name="Content Placeholder 2"/>
          <p:cNvSpPr>
            <a:spLocks noGrp="1"/>
          </p:cNvSpPr>
          <p:nvPr>
            <p:ph idx="1"/>
          </p:nvPr>
        </p:nvSpPr>
        <p:spPr>
          <a:xfrm>
            <a:off x="457200" y="3514226"/>
            <a:ext cx="8582296" cy="2978014"/>
          </a:xfrm>
        </p:spPr>
        <p:txBody>
          <a:bodyPr>
            <a:normAutofit fontScale="55000" lnSpcReduction="20000"/>
          </a:bodyPr>
          <a:lstStyle/>
          <a:p>
            <a:pPr marL="0" indent="0">
              <a:buNone/>
            </a:pPr>
            <a:endParaRPr lang="en-US" dirty="0" smtClean="0"/>
          </a:p>
          <a:p>
            <a:pPr marL="514350" indent="-514350">
              <a:buAutoNum type="alphaLcPeriod"/>
            </a:pPr>
            <a:endParaRPr lang="en-US" dirty="0"/>
          </a:p>
          <a:p>
            <a:pPr marL="514350" indent="-514350">
              <a:buAutoNum type="alphaLcPeriod"/>
            </a:pPr>
            <a:r>
              <a:rPr lang="en-US" sz="5100" dirty="0" smtClean="0"/>
              <a:t>Do you recognize the root? (whiteboard)</a:t>
            </a:r>
          </a:p>
          <a:p>
            <a:pPr marL="514350" indent="-514350">
              <a:buAutoNum type="alphaLcPeriod"/>
            </a:pPr>
            <a:r>
              <a:rPr lang="en-US" sz="5100" dirty="0" smtClean="0"/>
              <a:t>Try out the meaning of the root in the sentence.</a:t>
            </a:r>
          </a:p>
          <a:p>
            <a:pPr marL="514350" indent="-514350">
              <a:buAutoNum type="alphaLcPeriod"/>
            </a:pPr>
            <a:r>
              <a:rPr lang="en-US" sz="5100" dirty="0" smtClean="0"/>
              <a:t>What do you think the word means? </a:t>
            </a:r>
          </a:p>
          <a:p>
            <a:pPr marL="514350" indent="-514350">
              <a:buAutoNum type="arabicPeriod"/>
            </a:pPr>
            <a:endParaRPr lang="en-US" dirty="0"/>
          </a:p>
        </p:txBody>
      </p:sp>
      <p:sp>
        <p:nvSpPr>
          <p:cNvPr id="4" name="Rectangle 3"/>
          <p:cNvSpPr/>
          <p:nvPr/>
        </p:nvSpPr>
        <p:spPr>
          <a:xfrm>
            <a:off x="457200" y="245973"/>
            <a:ext cx="8030094" cy="646331"/>
          </a:xfrm>
          <a:prstGeom prst="rect">
            <a:avLst/>
          </a:prstGeom>
        </p:spPr>
        <p:txBody>
          <a:bodyPr wrap="square">
            <a:spAutoFit/>
          </a:bodyPr>
          <a:lstStyle/>
          <a:p>
            <a:pPr algn="ctr"/>
            <a:endParaRPr lang="en-US" sz="3600" b="1" i="1" dirty="0">
              <a:solidFill>
                <a:srgbClr val="002060"/>
              </a:solidFill>
            </a:endParaRPr>
          </a:p>
        </p:txBody>
      </p:sp>
    </p:spTree>
    <p:extLst>
      <p:ext uri="{BB962C8B-B14F-4D97-AF65-F5344CB8AC3E}">
        <p14:creationId xmlns:p14="http://schemas.microsoft.com/office/powerpoint/2010/main" val="214624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it to your personal dictionary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3743846"/>
              </p:ext>
            </p:extLst>
          </p:nvPr>
        </p:nvGraphicFramePr>
        <p:xfrm>
          <a:off x="457199" y="3361266"/>
          <a:ext cx="8094132" cy="1464734"/>
        </p:xfrm>
        <a:graphic>
          <a:graphicData uri="http://schemas.openxmlformats.org/drawingml/2006/table">
            <a:tbl>
              <a:tblPr firstRow="1" bandRow="1">
                <a:tableStyleId>{5C22544A-7EE6-4342-B048-85BDC9FD1C3A}</a:tableStyleId>
              </a:tblPr>
              <a:tblGrid>
                <a:gridCol w="1349022"/>
                <a:gridCol w="1349022"/>
                <a:gridCol w="1349022"/>
                <a:gridCol w="1349022"/>
                <a:gridCol w="1349022"/>
                <a:gridCol w="1349022"/>
              </a:tblGrid>
              <a:tr h="537314">
                <a:tc>
                  <a:txBody>
                    <a:bodyPr/>
                    <a:lstStyle/>
                    <a:p>
                      <a:r>
                        <a:rPr lang="en-US" dirty="0" smtClean="0"/>
                        <a:t>word</a:t>
                      </a:r>
                      <a:endParaRPr lang="en-US" dirty="0"/>
                    </a:p>
                  </a:txBody>
                  <a:tcPr marL="72319" marR="72319"/>
                </a:tc>
                <a:tc>
                  <a:txBody>
                    <a:bodyPr/>
                    <a:lstStyle/>
                    <a:p>
                      <a:r>
                        <a:rPr lang="en-US" dirty="0" smtClean="0"/>
                        <a:t>prefix</a:t>
                      </a:r>
                      <a:endParaRPr lang="en-US" dirty="0"/>
                    </a:p>
                  </a:txBody>
                  <a:tcPr marL="72319" marR="72319"/>
                </a:tc>
                <a:tc>
                  <a:txBody>
                    <a:bodyPr/>
                    <a:lstStyle/>
                    <a:p>
                      <a:r>
                        <a:rPr lang="en-US" dirty="0" smtClean="0"/>
                        <a:t>suffix</a:t>
                      </a:r>
                      <a:endParaRPr lang="en-US" dirty="0"/>
                    </a:p>
                  </a:txBody>
                  <a:tcPr marL="72319" marR="72319"/>
                </a:tc>
                <a:tc>
                  <a:txBody>
                    <a:bodyPr/>
                    <a:lstStyle/>
                    <a:p>
                      <a:r>
                        <a:rPr lang="en-US" dirty="0" smtClean="0"/>
                        <a:t>root</a:t>
                      </a:r>
                      <a:endParaRPr lang="en-US" dirty="0"/>
                    </a:p>
                  </a:txBody>
                  <a:tcPr marL="72319" marR="72319"/>
                </a:tc>
                <a:tc>
                  <a:txBody>
                    <a:bodyPr/>
                    <a:lstStyle/>
                    <a:p>
                      <a:r>
                        <a:rPr lang="en-US" dirty="0" smtClean="0"/>
                        <a:t>definition</a:t>
                      </a:r>
                      <a:endParaRPr lang="en-US" dirty="0"/>
                    </a:p>
                  </a:txBody>
                  <a:tcPr marL="72319" marR="72319"/>
                </a:tc>
                <a:tc>
                  <a:txBody>
                    <a:bodyPr/>
                    <a:lstStyle/>
                    <a:p>
                      <a:r>
                        <a:rPr lang="en-US" dirty="0" smtClean="0"/>
                        <a:t>sample</a:t>
                      </a:r>
                      <a:endParaRPr lang="en-US" dirty="0"/>
                    </a:p>
                  </a:txBody>
                  <a:tcPr marL="72319" marR="72319"/>
                </a:tc>
              </a:tr>
              <a:tr h="927420">
                <a:tc>
                  <a:txBody>
                    <a:bodyPr/>
                    <a:lstStyle/>
                    <a:p>
                      <a:endParaRPr lang="en-US" dirty="0" smtClean="0"/>
                    </a:p>
                  </a:txBody>
                  <a:tcPr marL="72319" marR="72319"/>
                </a:tc>
                <a:tc>
                  <a:txBody>
                    <a:bodyPr/>
                    <a:lstStyle/>
                    <a:p>
                      <a:endParaRPr lang="en-US" dirty="0" smtClean="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a:p>
                  </a:txBody>
                  <a:tcPr marL="72319" marR="72319"/>
                </a:tc>
              </a:tr>
            </a:tbl>
          </a:graphicData>
        </a:graphic>
      </p:graphicFrame>
      <p:sp>
        <p:nvSpPr>
          <p:cNvPr id="3" name="TextBox 2"/>
          <p:cNvSpPr txBox="1"/>
          <p:nvPr/>
        </p:nvSpPr>
        <p:spPr>
          <a:xfrm>
            <a:off x="411928" y="4100846"/>
            <a:ext cx="1479892" cy="369332"/>
          </a:xfrm>
          <a:prstGeom prst="rect">
            <a:avLst/>
          </a:prstGeom>
          <a:noFill/>
        </p:spPr>
        <p:txBody>
          <a:bodyPr wrap="none" rtlCol="0">
            <a:spAutoFit/>
          </a:bodyPr>
          <a:lstStyle/>
          <a:p>
            <a:r>
              <a:rPr lang="en-US" smtClean="0"/>
              <a:t>benevolent</a:t>
            </a:r>
            <a:endParaRPr lang="en-US" dirty="0"/>
          </a:p>
        </p:txBody>
      </p:sp>
      <p:sp>
        <p:nvSpPr>
          <p:cNvPr id="6" name="TextBox 5"/>
          <p:cNvSpPr txBox="1"/>
          <p:nvPr/>
        </p:nvSpPr>
        <p:spPr>
          <a:xfrm>
            <a:off x="4621995" y="4100846"/>
            <a:ext cx="784189" cy="369332"/>
          </a:xfrm>
          <a:prstGeom prst="rect">
            <a:avLst/>
          </a:prstGeom>
          <a:noFill/>
        </p:spPr>
        <p:txBody>
          <a:bodyPr wrap="none" rtlCol="0">
            <a:spAutoFit/>
          </a:bodyPr>
          <a:lstStyle/>
          <a:p>
            <a:r>
              <a:rPr lang="en-US" smtClean="0"/>
              <a:t>bene</a:t>
            </a:r>
            <a:endParaRPr lang="en-US" dirty="0"/>
          </a:p>
        </p:txBody>
      </p:sp>
      <p:sp>
        <p:nvSpPr>
          <p:cNvPr id="7" name="TextBox 6"/>
          <p:cNvSpPr txBox="1"/>
          <p:nvPr/>
        </p:nvSpPr>
        <p:spPr>
          <a:xfrm>
            <a:off x="5842709" y="3870013"/>
            <a:ext cx="1745991" cy="923330"/>
          </a:xfrm>
          <a:prstGeom prst="rect">
            <a:avLst/>
          </a:prstGeom>
          <a:noFill/>
        </p:spPr>
        <p:txBody>
          <a:bodyPr wrap="none" rtlCol="0">
            <a:spAutoFit/>
          </a:bodyPr>
          <a:lstStyle/>
          <a:p>
            <a:r>
              <a:rPr lang="en-US" dirty="0" smtClean="0"/>
              <a:t>Someone</a:t>
            </a:r>
          </a:p>
          <a:p>
            <a:r>
              <a:rPr lang="en-US" dirty="0" smtClean="0"/>
              <a:t>who makes or</a:t>
            </a:r>
          </a:p>
          <a:p>
            <a:r>
              <a:rPr lang="en-US" dirty="0"/>
              <a:t>g</a:t>
            </a:r>
            <a:r>
              <a:rPr lang="en-US" dirty="0" smtClean="0"/>
              <a:t>ives good</a:t>
            </a:r>
            <a:endParaRPr lang="en-US" dirty="0" smtClean="0"/>
          </a:p>
        </p:txBody>
      </p:sp>
      <p:sp>
        <p:nvSpPr>
          <p:cNvPr id="8" name="TextBox 7"/>
          <p:cNvSpPr txBox="1"/>
          <p:nvPr/>
        </p:nvSpPr>
        <p:spPr>
          <a:xfrm>
            <a:off x="3475170" y="4100846"/>
            <a:ext cx="554960" cy="369332"/>
          </a:xfrm>
          <a:prstGeom prst="rect">
            <a:avLst/>
          </a:prstGeom>
          <a:noFill/>
        </p:spPr>
        <p:txBody>
          <a:bodyPr wrap="none" rtlCol="0">
            <a:spAutoFit/>
          </a:bodyPr>
          <a:lstStyle/>
          <a:p>
            <a:r>
              <a:rPr lang="en-US" dirty="0" smtClean="0"/>
              <a:t>ent</a:t>
            </a:r>
            <a:endParaRPr lang="en-US" dirty="0"/>
          </a:p>
        </p:txBody>
      </p:sp>
    </p:spTree>
    <p:extLst>
      <p:ext uri="{BB962C8B-B14F-4D97-AF65-F5344CB8AC3E}">
        <p14:creationId xmlns:p14="http://schemas.microsoft.com/office/powerpoint/2010/main" val="110032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4217"/>
            <a:ext cx="7569200" cy="1143000"/>
          </a:xfrm>
        </p:spPr>
        <p:txBody>
          <a:bodyPr/>
          <a:lstStyle/>
          <a:p>
            <a:r>
              <a:rPr lang="en-US" sz="3200" dirty="0" smtClean="0"/>
              <a:t>Benevolent, superior, or </a:t>
            </a:r>
            <a:r>
              <a:rPr lang="en-US" sz="3200" dirty="0" smtClean="0"/>
              <a:t>secretive?</a:t>
            </a:r>
            <a:endParaRPr lang="en-US" sz="3200" dirty="0"/>
          </a:p>
        </p:txBody>
      </p:sp>
      <p:sp>
        <p:nvSpPr>
          <p:cNvPr id="3" name="Content Placeholder 2"/>
          <p:cNvSpPr>
            <a:spLocks noGrp="1"/>
          </p:cNvSpPr>
          <p:nvPr>
            <p:ph idx="1"/>
          </p:nvPr>
        </p:nvSpPr>
        <p:spPr>
          <a:xfrm>
            <a:off x="406399" y="2531533"/>
            <a:ext cx="7721601" cy="3916363"/>
          </a:xfrm>
        </p:spPr>
        <p:txBody>
          <a:bodyPr>
            <a:normAutofit fontScale="85000" lnSpcReduction="10000"/>
          </a:bodyPr>
          <a:lstStyle/>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3000" dirty="0" smtClean="0"/>
              <a:t>He/She is ___________because______________.</a:t>
            </a:r>
            <a:endParaRPr lang="en-US" sz="3000" dirty="0"/>
          </a:p>
        </p:txBody>
      </p:sp>
      <p:pic>
        <p:nvPicPr>
          <p:cNvPr id="4" name="Picture 3"/>
          <p:cNvPicPr>
            <a:picLocks noChangeAspect="1"/>
          </p:cNvPicPr>
          <p:nvPr/>
        </p:nvPicPr>
        <p:blipFill>
          <a:blip r:embed="rId2"/>
          <a:stretch>
            <a:fillRect/>
          </a:stretch>
        </p:blipFill>
        <p:spPr>
          <a:xfrm>
            <a:off x="1649814" y="1689100"/>
            <a:ext cx="4269571" cy="3735875"/>
          </a:xfrm>
          <a:prstGeom prst="rect">
            <a:avLst/>
          </a:prstGeom>
        </p:spPr>
      </p:pic>
    </p:spTree>
    <p:extLst>
      <p:ext uri="{BB962C8B-B14F-4D97-AF65-F5344CB8AC3E}">
        <p14:creationId xmlns:p14="http://schemas.microsoft.com/office/powerpoint/2010/main" val="16373544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209800"/>
            <a:ext cx="7670801" cy="3916363"/>
          </a:xfrm>
        </p:spPr>
        <p:txBody>
          <a:bodyPr>
            <a:normAutofit fontScale="85000" lnSpcReduction="10000"/>
          </a:bodyPr>
          <a:lstStyle/>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3000" dirty="0" err="1" smtClean="0"/>
              <a:t>He/She</a:t>
            </a:r>
            <a:r>
              <a:rPr lang="en-US" sz="3000" dirty="0" smtClean="0"/>
              <a:t> is ___________because______________.</a:t>
            </a:r>
            <a:endParaRPr lang="en-US" sz="3000" dirty="0"/>
          </a:p>
        </p:txBody>
      </p:sp>
      <p:pic>
        <p:nvPicPr>
          <p:cNvPr id="4" name="Picture 3"/>
          <p:cNvPicPr>
            <a:picLocks noChangeAspect="1"/>
          </p:cNvPicPr>
          <p:nvPr/>
        </p:nvPicPr>
        <p:blipFill>
          <a:blip r:embed="rId2"/>
          <a:stretch>
            <a:fillRect/>
          </a:stretch>
        </p:blipFill>
        <p:spPr>
          <a:xfrm>
            <a:off x="2946400" y="2171700"/>
            <a:ext cx="3238500" cy="2501900"/>
          </a:xfrm>
          <a:prstGeom prst="rect">
            <a:avLst/>
          </a:prstGeom>
        </p:spPr>
      </p:pic>
      <p:sp>
        <p:nvSpPr>
          <p:cNvPr id="6" name="Title 1"/>
          <p:cNvSpPr>
            <a:spLocks noGrp="1"/>
          </p:cNvSpPr>
          <p:nvPr>
            <p:ph type="title"/>
          </p:nvPr>
        </p:nvSpPr>
        <p:spPr>
          <a:xfrm>
            <a:off x="5975" y="582083"/>
            <a:ext cx="6959601" cy="1143000"/>
          </a:xfrm>
        </p:spPr>
        <p:txBody>
          <a:bodyPr/>
          <a:lstStyle/>
          <a:p>
            <a:r>
              <a:rPr lang="en-US" sz="3200" dirty="0" smtClean="0"/>
              <a:t>Benevolent, superior, or </a:t>
            </a:r>
            <a:r>
              <a:rPr lang="en-US" sz="3200" dirty="0" smtClean="0"/>
              <a:t>secretive?</a:t>
            </a:r>
            <a:endParaRPr lang="en-US" sz="3200" dirty="0"/>
          </a:p>
        </p:txBody>
      </p:sp>
    </p:spTree>
    <p:extLst>
      <p:ext uri="{BB962C8B-B14F-4D97-AF65-F5344CB8AC3E}">
        <p14:creationId xmlns:p14="http://schemas.microsoft.com/office/powerpoint/2010/main" val="1678758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with LINCS</a:t>
            </a:r>
            <a:endParaRPr lang="en-US" dirty="0"/>
          </a:p>
        </p:txBody>
      </p:sp>
      <p:sp>
        <p:nvSpPr>
          <p:cNvPr id="3" name="Content Placeholder 2"/>
          <p:cNvSpPr>
            <a:spLocks noGrp="1"/>
          </p:cNvSpPr>
          <p:nvPr>
            <p:ph idx="1"/>
          </p:nvPr>
        </p:nvSpPr>
        <p:spPr>
          <a:xfrm>
            <a:off x="457200" y="2160516"/>
            <a:ext cx="8229600" cy="3965647"/>
          </a:xfrm>
        </p:spPr>
        <p:txBody>
          <a:bodyPr/>
          <a:lstStyle/>
          <a:p>
            <a:pPr marL="514350" indent="-514350">
              <a:buAutoNum type="arabicPeriod"/>
            </a:pPr>
            <a:r>
              <a:rPr lang="en-US" dirty="0" smtClean="0"/>
              <a:t>What is the story? </a:t>
            </a:r>
          </a:p>
          <a:p>
            <a:pPr marL="514350" indent="-514350">
              <a:buAutoNum type="arabicPeriod"/>
            </a:pPr>
            <a:r>
              <a:rPr lang="en-US" dirty="0" smtClean="0"/>
              <a:t>What is the reminding word?</a:t>
            </a:r>
          </a:p>
          <a:p>
            <a:pPr marL="514350" indent="-514350">
              <a:buAutoNum type="arabicPeriod"/>
            </a:pPr>
            <a:r>
              <a:rPr lang="en-US" dirty="0" smtClean="0"/>
              <a:t>What is the word? </a:t>
            </a:r>
          </a:p>
          <a:p>
            <a:pPr marL="514350" indent="-514350">
              <a:buAutoNum type="arabicPeriod"/>
            </a:pPr>
            <a:r>
              <a:rPr lang="en-US" dirty="0" smtClean="0"/>
              <a:t>What is the definition?</a:t>
            </a:r>
            <a:endParaRPr lang="en-US" dirty="0"/>
          </a:p>
        </p:txBody>
      </p:sp>
    </p:spTree>
    <p:extLst>
      <p:ext uri="{BB962C8B-B14F-4D97-AF65-F5344CB8AC3E}">
        <p14:creationId xmlns:p14="http://schemas.microsoft.com/office/powerpoint/2010/main" val="1509337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209800"/>
            <a:ext cx="7890934" cy="3916363"/>
          </a:xfrm>
        </p:spPr>
        <p:txBody>
          <a:bodyPr>
            <a:normAutofit fontScale="85000" lnSpcReduction="10000"/>
          </a:bodyPr>
          <a:lstStyle/>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3000" dirty="0" smtClean="0"/>
              <a:t>He/She is ___________because______________.</a:t>
            </a:r>
            <a:endParaRPr lang="en-US" sz="3000" dirty="0"/>
          </a:p>
        </p:txBody>
      </p:sp>
      <p:pic>
        <p:nvPicPr>
          <p:cNvPr id="4" name="Picture 3"/>
          <p:cNvPicPr>
            <a:picLocks noChangeAspect="1"/>
          </p:cNvPicPr>
          <p:nvPr/>
        </p:nvPicPr>
        <p:blipFill>
          <a:blip r:embed="rId2"/>
          <a:stretch>
            <a:fillRect/>
          </a:stretch>
        </p:blipFill>
        <p:spPr>
          <a:xfrm>
            <a:off x="1948204" y="1972732"/>
            <a:ext cx="4198596" cy="2793975"/>
          </a:xfrm>
          <a:prstGeom prst="rect">
            <a:avLst/>
          </a:prstGeom>
        </p:spPr>
      </p:pic>
      <p:sp>
        <p:nvSpPr>
          <p:cNvPr id="5" name="Title 1"/>
          <p:cNvSpPr txBox="1">
            <a:spLocks/>
          </p:cNvSpPr>
          <p:nvPr/>
        </p:nvSpPr>
        <p:spPr>
          <a:xfrm>
            <a:off x="5975" y="582083"/>
            <a:ext cx="6959601"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n-US" sz="3200" smtClean="0"/>
              <a:t>Benevolent, superior, or secretive?</a:t>
            </a:r>
            <a:endParaRPr lang="en-US" sz="3200" dirty="0"/>
          </a:p>
        </p:txBody>
      </p:sp>
    </p:spTree>
    <p:extLst>
      <p:ext uri="{BB962C8B-B14F-4D97-AF65-F5344CB8AC3E}">
        <p14:creationId xmlns:p14="http://schemas.microsoft.com/office/powerpoint/2010/main" val="472677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209800"/>
            <a:ext cx="7535334" cy="3916363"/>
          </a:xfrm>
        </p:spPr>
        <p:txBody>
          <a:bodyPr>
            <a:normAutofit fontScale="85000" lnSpcReduction="10000"/>
          </a:bodyPr>
          <a:lstStyle/>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3000" dirty="0" smtClean="0"/>
              <a:t>He/She is ___________because______________.</a:t>
            </a:r>
            <a:endParaRPr lang="en-US" sz="3000" dirty="0"/>
          </a:p>
        </p:txBody>
      </p:sp>
      <p:pic>
        <p:nvPicPr>
          <p:cNvPr id="4" name="Picture 3"/>
          <p:cNvPicPr>
            <a:picLocks noChangeAspect="1"/>
          </p:cNvPicPr>
          <p:nvPr/>
        </p:nvPicPr>
        <p:blipFill>
          <a:blip r:embed="rId2"/>
          <a:stretch>
            <a:fillRect/>
          </a:stretch>
        </p:blipFill>
        <p:spPr>
          <a:xfrm>
            <a:off x="1964267" y="1691548"/>
            <a:ext cx="4347633" cy="2893152"/>
          </a:xfrm>
          <a:prstGeom prst="rect">
            <a:avLst/>
          </a:prstGeom>
        </p:spPr>
      </p:pic>
      <p:sp>
        <p:nvSpPr>
          <p:cNvPr id="6" name="Title 1"/>
          <p:cNvSpPr txBox="1">
            <a:spLocks/>
          </p:cNvSpPr>
          <p:nvPr/>
        </p:nvSpPr>
        <p:spPr>
          <a:xfrm>
            <a:off x="231586" y="469900"/>
            <a:ext cx="6959601"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n-US" sz="3200" smtClean="0"/>
              <a:t>Benevolent, superior, or secretive?</a:t>
            </a:r>
            <a:endParaRPr lang="en-US" sz="3200" dirty="0"/>
          </a:p>
        </p:txBody>
      </p:sp>
    </p:spTree>
    <p:extLst>
      <p:ext uri="{BB962C8B-B14F-4D97-AF65-F5344CB8AC3E}">
        <p14:creationId xmlns:p14="http://schemas.microsoft.com/office/powerpoint/2010/main" val="7788687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209800"/>
            <a:ext cx="7704668" cy="3916363"/>
          </a:xfrm>
        </p:spPr>
        <p:txBody>
          <a:bodyPr>
            <a:normAutofit fontScale="85000" lnSpcReduction="10000"/>
          </a:bodyPr>
          <a:lstStyle/>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3000" dirty="0" smtClean="0"/>
              <a:t>He/She is ___________because______________.</a:t>
            </a:r>
            <a:endParaRPr lang="en-US" sz="3000" dirty="0"/>
          </a:p>
        </p:txBody>
      </p:sp>
      <p:pic>
        <p:nvPicPr>
          <p:cNvPr id="4" name="Picture 3"/>
          <p:cNvPicPr>
            <a:picLocks noChangeAspect="1"/>
          </p:cNvPicPr>
          <p:nvPr/>
        </p:nvPicPr>
        <p:blipFill>
          <a:blip r:embed="rId2"/>
          <a:stretch>
            <a:fillRect/>
          </a:stretch>
        </p:blipFill>
        <p:spPr>
          <a:xfrm>
            <a:off x="1938867" y="1807633"/>
            <a:ext cx="4044576" cy="3029528"/>
          </a:xfrm>
          <a:prstGeom prst="rect">
            <a:avLst/>
          </a:prstGeom>
        </p:spPr>
      </p:pic>
      <p:sp>
        <p:nvSpPr>
          <p:cNvPr id="6" name="Title 1"/>
          <p:cNvSpPr txBox="1">
            <a:spLocks/>
          </p:cNvSpPr>
          <p:nvPr/>
        </p:nvSpPr>
        <p:spPr>
          <a:xfrm>
            <a:off x="231586" y="469900"/>
            <a:ext cx="6959601"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n-US" sz="3200" smtClean="0"/>
              <a:t>Benevolent, superior, or secretive?</a:t>
            </a:r>
            <a:endParaRPr lang="en-US" sz="3200" dirty="0"/>
          </a:p>
        </p:txBody>
      </p:sp>
    </p:spTree>
    <p:extLst>
      <p:ext uri="{BB962C8B-B14F-4D97-AF65-F5344CB8AC3E}">
        <p14:creationId xmlns:p14="http://schemas.microsoft.com/office/powerpoint/2010/main" val="18620191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209800"/>
            <a:ext cx="7467601" cy="3916363"/>
          </a:xfrm>
        </p:spPr>
        <p:txBody>
          <a:bodyPr>
            <a:normAutofit fontScale="85000" lnSpcReduction="10000"/>
          </a:bodyPr>
          <a:lstStyle/>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3000" dirty="0" err="1" smtClean="0"/>
              <a:t>He/She</a:t>
            </a:r>
            <a:r>
              <a:rPr lang="en-US" sz="3000" dirty="0" smtClean="0"/>
              <a:t> is ___________because______________.</a:t>
            </a:r>
            <a:endParaRPr lang="en-US" sz="3000" dirty="0"/>
          </a:p>
        </p:txBody>
      </p:sp>
      <p:pic>
        <p:nvPicPr>
          <p:cNvPr id="5" name="Picture 4"/>
          <p:cNvPicPr>
            <a:picLocks noChangeAspect="1"/>
          </p:cNvPicPr>
          <p:nvPr/>
        </p:nvPicPr>
        <p:blipFill>
          <a:blip r:embed="rId2"/>
          <a:stretch>
            <a:fillRect/>
          </a:stretch>
        </p:blipFill>
        <p:spPr>
          <a:xfrm>
            <a:off x="1794934" y="1936608"/>
            <a:ext cx="4334933" cy="2745458"/>
          </a:xfrm>
          <a:prstGeom prst="rect">
            <a:avLst/>
          </a:prstGeom>
        </p:spPr>
      </p:pic>
      <p:sp>
        <p:nvSpPr>
          <p:cNvPr id="6" name="Title 1"/>
          <p:cNvSpPr txBox="1">
            <a:spLocks/>
          </p:cNvSpPr>
          <p:nvPr/>
        </p:nvSpPr>
        <p:spPr>
          <a:xfrm>
            <a:off x="231586" y="469900"/>
            <a:ext cx="6959601"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n-US" sz="3200" smtClean="0"/>
              <a:t>Benevolent, superior, or secretive?</a:t>
            </a:r>
            <a:endParaRPr lang="en-US" sz="3200" dirty="0"/>
          </a:p>
        </p:txBody>
      </p:sp>
    </p:spTree>
    <p:extLst>
      <p:ext uri="{BB962C8B-B14F-4D97-AF65-F5344CB8AC3E}">
        <p14:creationId xmlns:p14="http://schemas.microsoft.com/office/powerpoint/2010/main" val="659458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099" y="3545803"/>
            <a:ext cx="8582296" cy="2978014"/>
          </a:xfrm>
        </p:spPr>
        <p:txBody>
          <a:bodyPr>
            <a:normAutofit fontScale="55000" lnSpcReduction="20000"/>
          </a:bodyPr>
          <a:lstStyle/>
          <a:p>
            <a:pPr marL="514350" indent="-514350">
              <a:buAutoNum type="alphaLcPeriod"/>
            </a:pPr>
            <a:endParaRPr lang="en-US" dirty="0" smtClean="0"/>
          </a:p>
          <a:p>
            <a:pPr marL="0" indent="0">
              <a:buNone/>
            </a:pPr>
            <a:endParaRPr lang="en-US" dirty="0"/>
          </a:p>
          <a:p>
            <a:pPr marL="514350" indent="-514350">
              <a:buAutoNum type="alphaLcPeriod"/>
            </a:pPr>
            <a:r>
              <a:rPr lang="en-US" sz="5100" dirty="0" smtClean="0"/>
              <a:t>Do you recognize the root? (whiteboard)</a:t>
            </a:r>
          </a:p>
          <a:p>
            <a:pPr marL="514350" indent="-514350">
              <a:buAutoNum type="alphaLcPeriod"/>
            </a:pPr>
            <a:r>
              <a:rPr lang="en-US" sz="5100" dirty="0" smtClean="0"/>
              <a:t>Try out the meaning of the root in the sentence.</a:t>
            </a:r>
          </a:p>
          <a:p>
            <a:pPr marL="514350" indent="-514350">
              <a:buAutoNum type="alphaLcPeriod"/>
            </a:pPr>
            <a:r>
              <a:rPr lang="en-US" sz="5100" dirty="0" smtClean="0"/>
              <a:t>What do you think the word means? </a:t>
            </a:r>
          </a:p>
          <a:p>
            <a:pPr marL="514350" indent="-514350">
              <a:buAutoNum type="arabicPeriod"/>
            </a:pPr>
            <a:endParaRPr lang="en-US" dirty="0"/>
          </a:p>
        </p:txBody>
      </p:sp>
      <p:sp>
        <p:nvSpPr>
          <p:cNvPr id="4" name="Rectangle 3"/>
          <p:cNvSpPr/>
          <p:nvPr/>
        </p:nvSpPr>
        <p:spPr>
          <a:xfrm>
            <a:off x="457200" y="245973"/>
            <a:ext cx="8030094" cy="646331"/>
          </a:xfrm>
          <a:prstGeom prst="rect">
            <a:avLst/>
          </a:prstGeom>
        </p:spPr>
        <p:txBody>
          <a:bodyPr wrap="square">
            <a:spAutoFit/>
          </a:bodyPr>
          <a:lstStyle/>
          <a:p>
            <a:pPr algn="ctr"/>
            <a:endParaRPr lang="en-US" sz="3600" b="1" i="1" dirty="0">
              <a:solidFill>
                <a:srgbClr val="002060"/>
              </a:solidFill>
            </a:endParaRPr>
          </a:p>
        </p:txBody>
      </p:sp>
      <p:sp>
        <p:nvSpPr>
          <p:cNvPr id="5" name="Title 4"/>
          <p:cNvSpPr>
            <a:spLocks noGrp="1"/>
          </p:cNvSpPr>
          <p:nvPr>
            <p:ph type="title"/>
          </p:nvPr>
        </p:nvSpPr>
        <p:spPr>
          <a:xfrm>
            <a:off x="561704" y="2275803"/>
            <a:ext cx="6508377" cy="2174203"/>
          </a:xfrm>
        </p:spPr>
        <p:txBody>
          <a:bodyPr/>
          <a:lstStyle/>
          <a:p>
            <a:r>
              <a:rPr lang="en-US" sz="3200" dirty="0">
                <a:solidFill>
                  <a:srgbClr val="002060"/>
                </a:solidFill>
              </a:rPr>
              <a:t>1.  An anonymous benefactor donated $2 million.</a:t>
            </a:r>
            <a:br>
              <a:rPr lang="en-US" sz="3200" dirty="0">
                <a:solidFill>
                  <a:srgbClr val="002060"/>
                </a:solidFill>
              </a:rPr>
            </a:br>
            <a:r>
              <a:rPr lang="en-US" sz="3200" dirty="0">
                <a:solidFill>
                  <a:srgbClr val="002060"/>
                </a:solidFill>
              </a:rPr>
              <a:t/>
            </a:r>
            <a:br>
              <a:rPr lang="en-US" sz="3200" dirty="0">
                <a:solidFill>
                  <a:srgbClr val="002060"/>
                </a:solidFill>
              </a:rPr>
            </a:br>
            <a:r>
              <a:rPr lang="en-US" sz="3200" dirty="0" smtClean="0">
                <a:solidFill>
                  <a:srgbClr val="002060"/>
                </a:solidFill>
              </a:rPr>
              <a:t>2. The </a:t>
            </a:r>
            <a:r>
              <a:rPr lang="en-US" sz="3200" dirty="0">
                <a:solidFill>
                  <a:srgbClr val="002060"/>
                </a:solidFill>
              </a:rPr>
              <a:t>prosperous benefactor gave the the museum a lot of money. </a:t>
            </a:r>
            <a:r>
              <a:rPr lang="en-US" sz="3200" i="1" dirty="0">
                <a:solidFill>
                  <a:srgbClr val="002060"/>
                </a:solidFill>
              </a:rPr>
              <a:t/>
            </a:r>
            <a:br>
              <a:rPr lang="en-US" sz="3200" i="1" dirty="0">
                <a:solidFill>
                  <a:srgbClr val="002060"/>
                </a:solidFill>
              </a:rPr>
            </a:br>
            <a:r>
              <a:rPr lang="en-US" dirty="0"/>
              <a:t/>
            </a:r>
            <a:br>
              <a:rPr lang="en-US" dirty="0"/>
            </a:br>
            <a:endParaRPr lang="en-US" dirty="0">
              <a:solidFill>
                <a:srgbClr val="000090"/>
              </a:solidFill>
            </a:endParaRPr>
          </a:p>
        </p:txBody>
      </p:sp>
    </p:spTree>
    <p:extLst>
      <p:ext uri="{BB962C8B-B14F-4D97-AF65-F5344CB8AC3E}">
        <p14:creationId xmlns:p14="http://schemas.microsoft.com/office/powerpoint/2010/main" val="210295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it to your personal dictionary</a:t>
            </a:r>
            <a:endParaRPr lang="en-US" dirty="0"/>
          </a:p>
        </p:txBody>
      </p:sp>
      <p:graphicFrame>
        <p:nvGraphicFramePr>
          <p:cNvPr id="4" name="Content Placeholder 3"/>
          <p:cNvGraphicFramePr>
            <a:graphicFrameLocks noGrp="1"/>
          </p:cNvGraphicFramePr>
          <p:nvPr>
            <p:ph idx="1"/>
            <p:extLst/>
          </p:nvPr>
        </p:nvGraphicFramePr>
        <p:xfrm>
          <a:off x="457199" y="3361266"/>
          <a:ext cx="8094132" cy="1464734"/>
        </p:xfrm>
        <a:graphic>
          <a:graphicData uri="http://schemas.openxmlformats.org/drawingml/2006/table">
            <a:tbl>
              <a:tblPr firstRow="1" bandRow="1">
                <a:tableStyleId>{5C22544A-7EE6-4342-B048-85BDC9FD1C3A}</a:tableStyleId>
              </a:tblPr>
              <a:tblGrid>
                <a:gridCol w="1349022"/>
                <a:gridCol w="1349022"/>
                <a:gridCol w="1349022"/>
                <a:gridCol w="1349022"/>
                <a:gridCol w="1349022"/>
                <a:gridCol w="1349022"/>
              </a:tblGrid>
              <a:tr h="537314">
                <a:tc>
                  <a:txBody>
                    <a:bodyPr/>
                    <a:lstStyle/>
                    <a:p>
                      <a:r>
                        <a:rPr lang="en-US" dirty="0" smtClean="0"/>
                        <a:t>word</a:t>
                      </a:r>
                      <a:endParaRPr lang="en-US" dirty="0"/>
                    </a:p>
                  </a:txBody>
                  <a:tcPr marL="72319" marR="72319"/>
                </a:tc>
                <a:tc>
                  <a:txBody>
                    <a:bodyPr/>
                    <a:lstStyle/>
                    <a:p>
                      <a:r>
                        <a:rPr lang="en-US" dirty="0" smtClean="0"/>
                        <a:t>prefix</a:t>
                      </a:r>
                      <a:endParaRPr lang="en-US" dirty="0"/>
                    </a:p>
                  </a:txBody>
                  <a:tcPr marL="72319" marR="72319"/>
                </a:tc>
                <a:tc>
                  <a:txBody>
                    <a:bodyPr/>
                    <a:lstStyle/>
                    <a:p>
                      <a:r>
                        <a:rPr lang="en-US" dirty="0" smtClean="0"/>
                        <a:t>suffix</a:t>
                      </a:r>
                      <a:endParaRPr lang="en-US" dirty="0"/>
                    </a:p>
                  </a:txBody>
                  <a:tcPr marL="72319" marR="72319"/>
                </a:tc>
                <a:tc>
                  <a:txBody>
                    <a:bodyPr/>
                    <a:lstStyle/>
                    <a:p>
                      <a:r>
                        <a:rPr lang="en-US" dirty="0" smtClean="0"/>
                        <a:t>root</a:t>
                      </a:r>
                      <a:endParaRPr lang="en-US" dirty="0"/>
                    </a:p>
                  </a:txBody>
                  <a:tcPr marL="72319" marR="72319"/>
                </a:tc>
                <a:tc>
                  <a:txBody>
                    <a:bodyPr/>
                    <a:lstStyle/>
                    <a:p>
                      <a:r>
                        <a:rPr lang="en-US" dirty="0" smtClean="0"/>
                        <a:t>definition</a:t>
                      </a:r>
                      <a:endParaRPr lang="en-US" dirty="0"/>
                    </a:p>
                  </a:txBody>
                  <a:tcPr marL="72319" marR="72319"/>
                </a:tc>
                <a:tc>
                  <a:txBody>
                    <a:bodyPr/>
                    <a:lstStyle/>
                    <a:p>
                      <a:r>
                        <a:rPr lang="en-US" dirty="0" smtClean="0"/>
                        <a:t>sample</a:t>
                      </a:r>
                      <a:endParaRPr lang="en-US" dirty="0"/>
                    </a:p>
                  </a:txBody>
                  <a:tcPr marL="72319" marR="72319"/>
                </a:tc>
              </a:tr>
              <a:tr h="927420">
                <a:tc>
                  <a:txBody>
                    <a:bodyPr/>
                    <a:lstStyle/>
                    <a:p>
                      <a:endParaRPr lang="en-US" dirty="0" smtClean="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a:p>
                  </a:txBody>
                  <a:tcPr marL="72319" marR="72319"/>
                </a:tc>
              </a:tr>
            </a:tbl>
          </a:graphicData>
        </a:graphic>
      </p:graphicFrame>
      <p:sp>
        <p:nvSpPr>
          <p:cNvPr id="3" name="TextBox 2"/>
          <p:cNvSpPr txBox="1"/>
          <p:nvPr/>
        </p:nvSpPr>
        <p:spPr>
          <a:xfrm>
            <a:off x="457199" y="4278299"/>
            <a:ext cx="1460656" cy="369332"/>
          </a:xfrm>
          <a:prstGeom prst="rect">
            <a:avLst/>
          </a:prstGeom>
          <a:noFill/>
        </p:spPr>
        <p:txBody>
          <a:bodyPr wrap="none" rtlCol="0">
            <a:spAutoFit/>
          </a:bodyPr>
          <a:lstStyle/>
          <a:p>
            <a:r>
              <a:rPr lang="en-US" dirty="0" smtClean="0"/>
              <a:t>benefactor</a:t>
            </a:r>
            <a:endParaRPr lang="en-US" dirty="0"/>
          </a:p>
        </p:txBody>
      </p:sp>
      <p:sp>
        <p:nvSpPr>
          <p:cNvPr id="5" name="TextBox 4"/>
          <p:cNvSpPr txBox="1"/>
          <p:nvPr/>
        </p:nvSpPr>
        <p:spPr>
          <a:xfrm>
            <a:off x="3464364" y="4238170"/>
            <a:ext cx="404278" cy="369332"/>
          </a:xfrm>
          <a:prstGeom prst="rect">
            <a:avLst/>
          </a:prstGeom>
          <a:noFill/>
        </p:spPr>
        <p:txBody>
          <a:bodyPr wrap="none" rtlCol="0">
            <a:spAutoFit/>
          </a:bodyPr>
          <a:lstStyle/>
          <a:p>
            <a:r>
              <a:rPr lang="en-US" dirty="0" smtClean="0"/>
              <a:t>or</a:t>
            </a:r>
            <a:endParaRPr lang="en-US" dirty="0"/>
          </a:p>
        </p:txBody>
      </p:sp>
      <p:sp>
        <p:nvSpPr>
          <p:cNvPr id="6" name="TextBox 5"/>
          <p:cNvSpPr txBox="1"/>
          <p:nvPr/>
        </p:nvSpPr>
        <p:spPr>
          <a:xfrm>
            <a:off x="4820840" y="4278299"/>
            <a:ext cx="784189" cy="369332"/>
          </a:xfrm>
          <a:prstGeom prst="rect">
            <a:avLst/>
          </a:prstGeom>
          <a:noFill/>
        </p:spPr>
        <p:txBody>
          <a:bodyPr wrap="none" rtlCol="0">
            <a:spAutoFit/>
          </a:bodyPr>
          <a:lstStyle/>
          <a:p>
            <a:r>
              <a:rPr lang="en-US" dirty="0" smtClean="0"/>
              <a:t>bene</a:t>
            </a:r>
            <a:endParaRPr lang="en-US" dirty="0"/>
          </a:p>
        </p:txBody>
      </p:sp>
      <p:sp>
        <p:nvSpPr>
          <p:cNvPr id="7" name="TextBox 6"/>
          <p:cNvSpPr txBox="1"/>
          <p:nvPr/>
        </p:nvSpPr>
        <p:spPr>
          <a:xfrm>
            <a:off x="5828858" y="3961171"/>
            <a:ext cx="1567543" cy="1200329"/>
          </a:xfrm>
          <a:prstGeom prst="rect">
            <a:avLst/>
          </a:prstGeom>
          <a:noFill/>
        </p:spPr>
        <p:txBody>
          <a:bodyPr wrap="square" rtlCol="0">
            <a:spAutoFit/>
          </a:bodyPr>
          <a:lstStyle/>
          <a:p>
            <a:r>
              <a:rPr lang="en-US" dirty="0" smtClean="0"/>
              <a:t>One who </a:t>
            </a:r>
          </a:p>
          <a:p>
            <a:r>
              <a:rPr lang="en-US" dirty="0" smtClean="0"/>
              <a:t>makes good</a:t>
            </a:r>
            <a:endParaRPr lang="en-US" dirty="0" smtClean="0"/>
          </a:p>
          <a:p>
            <a:endParaRPr lang="en-US" dirty="0"/>
          </a:p>
        </p:txBody>
      </p:sp>
    </p:spTree>
    <p:extLst>
      <p:ext uri="{BB962C8B-B14F-4D97-AF65-F5344CB8AC3E}">
        <p14:creationId xmlns:p14="http://schemas.microsoft.com/office/powerpoint/2010/main" val="79985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520700"/>
            <a:ext cx="6508377" cy="1143000"/>
          </a:xfrm>
        </p:spPr>
        <p:txBody>
          <a:bodyPr>
            <a:normAutofit fontScale="90000"/>
          </a:bodyPr>
          <a:lstStyle/>
          <a:p>
            <a:r>
              <a:rPr lang="en-US" dirty="0" smtClean="0"/>
              <a:t/>
            </a:r>
            <a:br>
              <a:rPr lang="en-US" dirty="0" smtClean="0"/>
            </a:br>
            <a:r>
              <a:rPr lang="en-US" dirty="0" smtClean="0"/>
              <a:t>Who do you think is a benefactor?</a:t>
            </a:r>
            <a:endParaRPr lang="en-US" dirty="0"/>
          </a:p>
        </p:txBody>
      </p:sp>
      <p:sp>
        <p:nvSpPr>
          <p:cNvPr id="3" name="Content Placeholder 2"/>
          <p:cNvSpPr>
            <a:spLocks noGrp="1"/>
          </p:cNvSpPr>
          <p:nvPr>
            <p:ph idx="1"/>
          </p:nvPr>
        </p:nvSpPr>
        <p:spPr>
          <a:xfrm>
            <a:off x="457199" y="2209800"/>
            <a:ext cx="8060268" cy="3916363"/>
          </a:xfrm>
        </p:spPr>
        <p:txBody>
          <a:bodyPr>
            <a:normAutofit fontScale="850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3000" dirty="0" smtClean="0"/>
              <a:t>I think she/he is a benefactor because _________.</a:t>
            </a:r>
            <a:endParaRPr lang="en-US" sz="3000" dirty="0"/>
          </a:p>
        </p:txBody>
      </p:sp>
      <p:pic>
        <p:nvPicPr>
          <p:cNvPr id="4" name="Picture 3"/>
          <p:cNvPicPr>
            <a:picLocks noChangeAspect="1"/>
          </p:cNvPicPr>
          <p:nvPr/>
        </p:nvPicPr>
        <p:blipFill>
          <a:blip r:embed="rId2"/>
          <a:stretch>
            <a:fillRect/>
          </a:stretch>
        </p:blipFill>
        <p:spPr>
          <a:xfrm>
            <a:off x="762881" y="1938866"/>
            <a:ext cx="2311400" cy="3251200"/>
          </a:xfrm>
          <a:prstGeom prst="rect">
            <a:avLst/>
          </a:prstGeom>
        </p:spPr>
      </p:pic>
      <p:pic>
        <p:nvPicPr>
          <p:cNvPr id="5" name="Picture 4"/>
          <p:cNvPicPr>
            <a:picLocks noChangeAspect="1"/>
          </p:cNvPicPr>
          <p:nvPr/>
        </p:nvPicPr>
        <p:blipFill>
          <a:blip r:embed="rId3"/>
          <a:stretch>
            <a:fillRect/>
          </a:stretch>
        </p:blipFill>
        <p:spPr>
          <a:xfrm>
            <a:off x="4789972" y="2260600"/>
            <a:ext cx="3492500" cy="2324100"/>
          </a:xfrm>
          <a:prstGeom prst="rect">
            <a:avLst/>
          </a:prstGeom>
        </p:spPr>
      </p:pic>
    </p:spTree>
    <p:extLst>
      <p:ext uri="{BB962C8B-B14F-4D97-AF65-F5344CB8AC3E}">
        <p14:creationId xmlns:p14="http://schemas.microsoft.com/office/powerpoint/2010/main" val="1468697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57200"/>
            <a:ext cx="6508377" cy="1143000"/>
          </a:xfrm>
        </p:spPr>
        <p:txBody>
          <a:bodyPr>
            <a:normAutofit fontScale="90000"/>
          </a:bodyPr>
          <a:lstStyle/>
          <a:p>
            <a:r>
              <a:rPr lang="en-US" dirty="0" smtClean="0"/>
              <a:t/>
            </a:r>
            <a:br>
              <a:rPr lang="en-US" dirty="0" smtClean="0"/>
            </a:br>
            <a:r>
              <a:rPr lang="en-US" dirty="0" smtClean="0"/>
              <a:t>Who do you think is a benefactor?</a:t>
            </a:r>
            <a:endParaRPr lang="en-US" dirty="0"/>
          </a:p>
        </p:txBody>
      </p:sp>
      <p:sp>
        <p:nvSpPr>
          <p:cNvPr id="3" name="Content Placeholder 2"/>
          <p:cNvSpPr>
            <a:spLocks noGrp="1"/>
          </p:cNvSpPr>
          <p:nvPr>
            <p:ph idx="1"/>
          </p:nvPr>
        </p:nvSpPr>
        <p:spPr>
          <a:xfrm>
            <a:off x="457198" y="2209800"/>
            <a:ext cx="8686801" cy="3916363"/>
          </a:xfrm>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3000" dirty="0" smtClean="0"/>
              <a:t>I think she/he is a benefactor because _________.</a:t>
            </a:r>
            <a:endParaRPr lang="en-US" sz="3000" dirty="0"/>
          </a:p>
        </p:txBody>
      </p:sp>
      <p:pic>
        <p:nvPicPr>
          <p:cNvPr id="6" name="Picture 5"/>
          <p:cNvPicPr>
            <a:picLocks noChangeAspect="1"/>
          </p:cNvPicPr>
          <p:nvPr/>
        </p:nvPicPr>
        <p:blipFill>
          <a:blip r:embed="rId2"/>
          <a:stretch>
            <a:fillRect/>
          </a:stretch>
        </p:blipFill>
        <p:spPr>
          <a:xfrm>
            <a:off x="1037595" y="1803400"/>
            <a:ext cx="2501900" cy="3238500"/>
          </a:xfrm>
          <a:prstGeom prst="rect">
            <a:avLst/>
          </a:prstGeom>
        </p:spPr>
      </p:pic>
      <p:pic>
        <p:nvPicPr>
          <p:cNvPr id="7" name="Picture 6"/>
          <p:cNvPicPr>
            <a:picLocks noChangeAspect="1"/>
          </p:cNvPicPr>
          <p:nvPr/>
        </p:nvPicPr>
        <p:blipFill>
          <a:blip r:embed="rId3"/>
          <a:stretch>
            <a:fillRect/>
          </a:stretch>
        </p:blipFill>
        <p:spPr>
          <a:xfrm>
            <a:off x="5022681" y="1803400"/>
            <a:ext cx="3289300" cy="2463800"/>
          </a:xfrm>
          <a:prstGeom prst="rect">
            <a:avLst/>
          </a:prstGeom>
        </p:spPr>
      </p:pic>
    </p:spTree>
    <p:extLst>
      <p:ext uri="{BB962C8B-B14F-4D97-AF65-F5344CB8AC3E}">
        <p14:creationId xmlns:p14="http://schemas.microsoft.com/office/powerpoint/2010/main" val="1594092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099" y="3329529"/>
            <a:ext cx="8582296" cy="2978014"/>
          </a:xfrm>
        </p:spPr>
        <p:txBody>
          <a:bodyPr>
            <a:normAutofit fontScale="55000" lnSpcReduction="20000"/>
          </a:bodyPr>
          <a:lstStyle/>
          <a:p>
            <a:pPr marL="514350" indent="-514350">
              <a:buAutoNum type="alphaLcPeriod"/>
            </a:pPr>
            <a:endParaRPr lang="en-US" dirty="0" smtClean="0"/>
          </a:p>
          <a:p>
            <a:pPr marL="0" indent="0">
              <a:buNone/>
            </a:pPr>
            <a:endParaRPr lang="en-US" dirty="0"/>
          </a:p>
          <a:p>
            <a:pPr marL="514350" indent="-514350">
              <a:buAutoNum type="alphaLcPeriod"/>
            </a:pPr>
            <a:r>
              <a:rPr lang="en-US" sz="5100" dirty="0" smtClean="0"/>
              <a:t>Do you recognize the root? (whiteboard)</a:t>
            </a:r>
          </a:p>
          <a:p>
            <a:pPr marL="514350" indent="-514350">
              <a:buAutoNum type="alphaLcPeriod"/>
            </a:pPr>
            <a:r>
              <a:rPr lang="en-US" sz="5100" dirty="0" smtClean="0"/>
              <a:t>Try out the meaning of the root in the sentence.</a:t>
            </a:r>
          </a:p>
          <a:p>
            <a:pPr marL="514350" indent="-514350">
              <a:buAutoNum type="alphaLcPeriod"/>
            </a:pPr>
            <a:r>
              <a:rPr lang="en-US" sz="5100" dirty="0" smtClean="0"/>
              <a:t>What do you think the word means? </a:t>
            </a:r>
          </a:p>
          <a:p>
            <a:pPr marL="514350" indent="-514350">
              <a:buAutoNum type="arabicPeriod"/>
            </a:pPr>
            <a:endParaRPr lang="en-US" dirty="0"/>
          </a:p>
        </p:txBody>
      </p:sp>
      <p:sp>
        <p:nvSpPr>
          <p:cNvPr id="4" name="Rectangle 3"/>
          <p:cNvSpPr/>
          <p:nvPr/>
        </p:nvSpPr>
        <p:spPr>
          <a:xfrm>
            <a:off x="457200" y="245973"/>
            <a:ext cx="8030094" cy="646331"/>
          </a:xfrm>
          <a:prstGeom prst="rect">
            <a:avLst/>
          </a:prstGeom>
        </p:spPr>
        <p:txBody>
          <a:bodyPr wrap="square">
            <a:spAutoFit/>
          </a:bodyPr>
          <a:lstStyle/>
          <a:p>
            <a:pPr algn="ctr"/>
            <a:endParaRPr lang="en-US" sz="3600" b="1" i="1" dirty="0">
              <a:solidFill>
                <a:srgbClr val="002060"/>
              </a:solidFill>
            </a:endParaRPr>
          </a:p>
        </p:txBody>
      </p:sp>
      <p:sp>
        <p:nvSpPr>
          <p:cNvPr id="6" name="Title 4"/>
          <p:cNvSpPr txBox="1">
            <a:spLocks/>
          </p:cNvSpPr>
          <p:nvPr/>
        </p:nvSpPr>
        <p:spPr>
          <a:xfrm>
            <a:off x="181099" y="1532820"/>
            <a:ext cx="8064138" cy="1651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n-US" sz="3200" dirty="0" smtClean="0">
                <a:solidFill>
                  <a:srgbClr val="002060"/>
                </a:solidFill>
              </a:rPr>
              <a:t>1. The </a:t>
            </a:r>
            <a:r>
              <a:rPr lang="en-US" sz="3200" dirty="0">
                <a:solidFill>
                  <a:srgbClr val="002060"/>
                </a:solidFill>
              </a:rPr>
              <a:t>old man’s smile was benign.</a:t>
            </a:r>
          </a:p>
          <a:p>
            <a:endParaRPr lang="en-US" sz="3200" dirty="0">
              <a:solidFill>
                <a:srgbClr val="002060"/>
              </a:solidFill>
            </a:endParaRPr>
          </a:p>
          <a:p>
            <a:r>
              <a:rPr lang="en-US" sz="3200" dirty="0" smtClean="0">
                <a:solidFill>
                  <a:srgbClr val="002060"/>
                </a:solidFill>
              </a:rPr>
              <a:t>2. I </a:t>
            </a:r>
            <a:r>
              <a:rPr lang="en-US" sz="3200" dirty="0">
                <a:solidFill>
                  <a:srgbClr val="002060"/>
                </a:solidFill>
              </a:rPr>
              <a:t>was worried because I didn’t know if the tumor was benign or malignant. </a:t>
            </a:r>
          </a:p>
        </p:txBody>
      </p:sp>
    </p:spTree>
    <p:extLst>
      <p:ext uri="{BB962C8B-B14F-4D97-AF65-F5344CB8AC3E}">
        <p14:creationId xmlns:p14="http://schemas.microsoft.com/office/powerpoint/2010/main" val="47501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it to your personal dictionary</a:t>
            </a:r>
            <a:endParaRPr lang="en-US" dirty="0"/>
          </a:p>
        </p:txBody>
      </p:sp>
      <p:graphicFrame>
        <p:nvGraphicFramePr>
          <p:cNvPr id="4" name="Content Placeholder 3"/>
          <p:cNvGraphicFramePr>
            <a:graphicFrameLocks noGrp="1"/>
          </p:cNvGraphicFramePr>
          <p:nvPr>
            <p:ph idx="1"/>
            <p:extLst/>
          </p:nvPr>
        </p:nvGraphicFramePr>
        <p:xfrm>
          <a:off x="457199" y="3361266"/>
          <a:ext cx="8094132" cy="1464734"/>
        </p:xfrm>
        <a:graphic>
          <a:graphicData uri="http://schemas.openxmlformats.org/drawingml/2006/table">
            <a:tbl>
              <a:tblPr firstRow="1" bandRow="1">
                <a:tableStyleId>{5C22544A-7EE6-4342-B048-85BDC9FD1C3A}</a:tableStyleId>
              </a:tblPr>
              <a:tblGrid>
                <a:gridCol w="1349022"/>
                <a:gridCol w="1349022"/>
                <a:gridCol w="1349022"/>
                <a:gridCol w="1349022"/>
                <a:gridCol w="1349022"/>
                <a:gridCol w="1349022"/>
              </a:tblGrid>
              <a:tr h="537314">
                <a:tc>
                  <a:txBody>
                    <a:bodyPr/>
                    <a:lstStyle/>
                    <a:p>
                      <a:r>
                        <a:rPr lang="en-US" dirty="0" smtClean="0"/>
                        <a:t>word</a:t>
                      </a:r>
                      <a:endParaRPr lang="en-US" dirty="0"/>
                    </a:p>
                  </a:txBody>
                  <a:tcPr marL="72319" marR="72319"/>
                </a:tc>
                <a:tc>
                  <a:txBody>
                    <a:bodyPr/>
                    <a:lstStyle/>
                    <a:p>
                      <a:r>
                        <a:rPr lang="en-US" dirty="0" smtClean="0"/>
                        <a:t>prefix</a:t>
                      </a:r>
                      <a:endParaRPr lang="en-US" dirty="0"/>
                    </a:p>
                  </a:txBody>
                  <a:tcPr marL="72319" marR="72319"/>
                </a:tc>
                <a:tc>
                  <a:txBody>
                    <a:bodyPr/>
                    <a:lstStyle/>
                    <a:p>
                      <a:r>
                        <a:rPr lang="en-US" dirty="0" smtClean="0"/>
                        <a:t>suffix</a:t>
                      </a:r>
                      <a:endParaRPr lang="en-US" dirty="0"/>
                    </a:p>
                  </a:txBody>
                  <a:tcPr marL="72319" marR="72319"/>
                </a:tc>
                <a:tc>
                  <a:txBody>
                    <a:bodyPr/>
                    <a:lstStyle/>
                    <a:p>
                      <a:r>
                        <a:rPr lang="en-US" dirty="0" smtClean="0"/>
                        <a:t>root</a:t>
                      </a:r>
                      <a:endParaRPr lang="en-US" dirty="0"/>
                    </a:p>
                  </a:txBody>
                  <a:tcPr marL="72319" marR="72319"/>
                </a:tc>
                <a:tc>
                  <a:txBody>
                    <a:bodyPr/>
                    <a:lstStyle/>
                    <a:p>
                      <a:r>
                        <a:rPr lang="en-US" dirty="0" smtClean="0"/>
                        <a:t>definition</a:t>
                      </a:r>
                      <a:endParaRPr lang="en-US" dirty="0"/>
                    </a:p>
                  </a:txBody>
                  <a:tcPr marL="72319" marR="72319"/>
                </a:tc>
                <a:tc>
                  <a:txBody>
                    <a:bodyPr/>
                    <a:lstStyle/>
                    <a:p>
                      <a:r>
                        <a:rPr lang="en-US" dirty="0" smtClean="0"/>
                        <a:t>sample</a:t>
                      </a:r>
                      <a:endParaRPr lang="en-US" dirty="0"/>
                    </a:p>
                  </a:txBody>
                  <a:tcPr marL="72319" marR="72319"/>
                </a:tc>
              </a:tr>
              <a:tr h="927420">
                <a:tc>
                  <a:txBody>
                    <a:bodyPr/>
                    <a:lstStyle/>
                    <a:p>
                      <a:endParaRPr lang="en-US" dirty="0" smtClean="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a:p>
                  </a:txBody>
                  <a:tcPr marL="72319" marR="72319"/>
                </a:tc>
              </a:tr>
            </a:tbl>
          </a:graphicData>
        </a:graphic>
      </p:graphicFrame>
      <p:sp>
        <p:nvSpPr>
          <p:cNvPr id="3" name="TextBox 2"/>
          <p:cNvSpPr txBox="1"/>
          <p:nvPr/>
        </p:nvSpPr>
        <p:spPr>
          <a:xfrm>
            <a:off x="512174" y="4238954"/>
            <a:ext cx="976549" cy="369332"/>
          </a:xfrm>
          <a:prstGeom prst="rect">
            <a:avLst/>
          </a:prstGeom>
          <a:noFill/>
        </p:spPr>
        <p:txBody>
          <a:bodyPr wrap="none" rtlCol="0">
            <a:spAutoFit/>
          </a:bodyPr>
          <a:lstStyle/>
          <a:p>
            <a:r>
              <a:rPr lang="en-US" dirty="0" smtClean="0"/>
              <a:t>benign</a:t>
            </a:r>
            <a:endParaRPr lang="en-US" dirty="0"/>
          </a:p>
        </p:txBody>
      </p:sp>
      <p:sp>
        <p:nvSpPr>
          <p:cNvPr id="6" name="TextBox 5"/>
          <p:cNvSpPr txBox="1"/>
          <p:nvPr/>
        </p:nvSpPr>
        <p:spPr>
          <a:xfrm>
            <a:off x="4565097" y="4264745"/>
            <a:ext cx="633507" cy="369332"/>
          </a:xfrm>
          <a:prstGeom prst="rect">
            <a:avLst/>
          </a:prstGeom>
          <a:noFill/>
        </p:spPr>
        <p:txBody>
          <a:bodyPr wrap="none" rtlCol="0">
            <a:spAutoFit/>
          </a:bodyPr>
          <a:lstStyle/>
          <a:p>
            <a:r>
              <a:rPr lang="en-US" dirty="0" smtClean="0"/>
              <a:t>ben</a:t>
            </a:r>
            <a:endParaRPr lang="en-US" dirty="0"/>
          </a:p>
        </p:txBody>
      </p:sp>
      <p:sp>
        <p:nvSpPr>
          <p:cNvPr id="7" name="TextBox 6"/>
          <p:cNvSpPr txBox="1"/>
          <p:nvPr/>
        </p:nvSpPr>
        <p:spPr>
          <a:xfrm>
            <a:off x="5830230" y="3895413"/>
            <a:ext cx="1567543" cy="1200329"/>
          </a:xfrm>
          <a:prstGeom prst="rect">
            <a:avLst/>
          </a:prstGeom>
          <a:noFill/>
        </p:spPr>
        <p:txBody>
          <a:bodyPr wrap="square" rtlCol="0">
            <a:spAutoFit/>
          </a:bodyPr>
          <a:lstStyle/>
          <a:p>
            <a:r>
              <a:rPr lang="en-US" dirty="0" smtClean="0"/>
              <a:t>Not bad, but not quite good; </a:t>
            </a:r>
          </a:p>
          <a:p>
            <a:r>
              <a:rPr lang="en-US" dirty="0" smtClean="0"/>
              <a:t>harmless</a:t>
            </a:r>
            <a:endParaRPr lang="en-US" dirty="0"/>
          </a:p>
        </p:txBody>
      </p:sp>
    </p:spTree>
    <p:extLst>
      <p:ext uri="{BB962C8B-B14F-4D97-AF65-F5344CB8AC3E}">
        <p14:creationId xmlns:p14="http://schemas.microsoft.com/office/powerpoint/2010/main" val="206291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7-24 at 12.57.49 PM.png"/>
          <p:cNvPicPr>
            <a:picLocks noGrp="1" noChangeAspect="1"/>
          </p:cNvPicPr>
          <p:nvPr>
            <p:ph idx="1"/>
          </p:nvPr>
        </p:nvPicPr>
        <p:blipFill>
          <a:blip r:embed="rId2">
            <a:extLst>
              <a:ext uri="{28A0092B-C50C-407E-A947-70E740481C1C}">
                <a14:useLocalDpi xmlns:a14="http://schemas.microsoft.com/office/drawing/2010/main" val="0"/>
              </a:ext>
            </a:extLst>
          </a:blip>
          <a:srcRect t="-45405" b="-45405"/>
          <a:stretch>
            <a:fillRect/>
          </a:stretch>
        </p:blipFill>
        <p:spPr>
          <a:xfrm>
            <a:off x="110489" y="2020281"/>
            <a:ext cx="8229600" cy="4525963"/>
          </a:xfrm>
        </p:spPr>
      </p:pic>
      <p:sp>
        <p:nvSpPr>
          <p:cNvPr id="5" name="TextBox 4"/>
          <p:cNvSpPr txBox="1"/>
          <p:nvPr/>
        </p:nvSpPr>
        <p:spPr>
          <a:xfrm>
            <a:off x="590653" y="3512968"/>
            <a:ext cx="1629547" cy="584775"/>
          </a:xfrm>
          <a:prstGeom prst="rect">
            <a:avLst/>
          </a:prstGeom>
          <a:noFill/>
        </p:spPr>
        <p:txBody>
          <a:bodyPr wrap="square" rtlCol="0">
            <a:spAutoFit/>
          </a:bodyPr>
          <a:lstStyle/>
          <a:p>
            <a:r>
              <a:rPr lang="en-US" sz="3200" dirty="0" smtClean="0"/>
              <a:t>bene</a:t>
            </a:r>
            <a:endParaRPr lang="en-US" sz="3200" dirty="0"/>
          </a:p>
        </p:txBody>
      </p:sp>
      <p:sp>
        <p:nvSpPr>
          <p:cNvPr id="6" name="TextBox 5"/>
          <p:cNvSpPr txBox="1"/>
          <p:nvPr/>
        </p:nvSpPr>
        <p:spPr>
          <a:xfrm>
            <a:off x="181705" y="4436298"/>
            <a:ext cx="2142489" cy="646331"/>
          </a:xfrm>
          <a:prstGeom prst="rect">
            <a:avLst/>
          </a:prstGeom>
          <a:noFill/>
        </p:spPr>
        <p:txBody>
          <a:bodyPr wrap="square" rtlCol="0">
            <a:spAutoFit/>
          </a:bodyPr>
          <a:lstStyle/>
          <a:p>
            <a:r>
              <a:rPr lang="en-US" sz="3200" dirty="0"/>
              <a:t>b</a:t>
            </a:r>
            <a:r>
              <a:rPr lang="en-US" sz="3200" dirty="0" smtClean="0"/>
              <a:t>anana</a:t>
            </a:r>
            <a:r>
              <a:rPr lang="en-US" sz="3600" dirty="0" smtClean="0"/>
              <a:t> </a:t>
            </a:r>
            <a:endParaRPr lang="en-US" sz="3600" dirty="0"/>
          </a:p>
        </p:txBody>
      </p:sp>
      <p:sp>
        <p:nvSpPr>
          <p:cNvPr id="8" name="TextBox 7"/>
          <p:cNvSpPr txBox="1"/>
          <p:nvPr/>
        </p:nvSpPr>
        <p:spPr>
          <a:xfrm>
            <a:off x="2531046" y="3774813"/>
            <a:ext cx="1809698" cy="1200329"/>
          </a:xfrm>
          <a:prstGeom prst="rect">
            <a:avLst/>
          </a:prstGeom>
          <a:noFill/>
        </p:spPr>
        <p:txBody>
          <a:bodyPr wrap="square" rtlCol="0">
            <a:spAutoFit/>
          </a:bodyPr>
          <a:lstStyle/>
          <a:p>
            <a:r>
              <a:rPr lang="en-US" sz="2400" dirty="0" smtClean="0">
                <a:solidFill>
                  <a:srgbClr val="FF0000"/>
                </a:solidFill>
              </a:rPr>
              <a:t>Bananas</a:t>
            </a:r>
            <a:r>
              <a:rPr lang="en-US" sz="2400" dirty="0" smtClean="0"/>
              <a:t> </a:t>
            </a:r>
          </a:p>
          <a:p>
            <a:r>
              <a:rPr lang="en-US" sz="2400" dirty="0"/>
              <a:t>a</a:t>
            </a:r>
            <a:r>
              <a:rPr lang="en-US" sz="2400" dirty="0" smtClean="0"/>
              <a:t>re </a:t>
            </a:r>
            <a:r>
              <a:rPr lang="en-US" sz="2400" dirty="0" smtClean="0">
                <a:solidFill>
                  <a:srgbClr val="FF0000"/>
                </a:solidFill>
              </a:rPr>
              <a:t>good</a:t>
            </a:r>
            <a:r>
              <a:rPr lang="en-US" sz="2400" dirty="0" smtClean="0"/>
              <a:t> for you</a:t>
            </a:r>
            <a:r>
              <a:rPr lang="en-US" sz="2400" dirty="0"/>
              <a:t>.</a:t>
            </a:r>
          </a:p>
        </p:txBody>
      </p:sp>
      <p:sp>
        <p:nvSpPr>
          <p:cNvPr id="9" name="TextBox 8"/>
          <p:cNvSpPr txBox="1"/>
          <p:nvPr/>
        </p:nvSpPr>
        <p:spPr>
          <a:xfrm>
            <a:off x="6478962" y="4113133"/>
            <a:ext cx="1861127" cy="584775"/>
          </a:xfrm>
          <a:prstGeom prst="rect">
            <a:avLst/>
          </a:prstGeom>
          <a:noFill/>
        </p:spPr>
        <p:txBody>
          <a:bodyPr wrap="square" rtlCol="0">
            <a:spAutoFit/>
          </a:bodyPr>
          <a:lstStyle/>
          <a:p>
            <a:r>
              <a:rPr lang="en-US" sz="3200" dirty="0" smtClean="0"/>
              <a:t>good </a:t>
            </a:r>
            <a:endParaRPr lang="en-US" sz="3200" dirty="0"/>
          </a:p>
        </p:txBody>
      </p:sp>
      <p:pic>
        <p:nvPicPr>
          <p:cNvPr id="2" name="Picture 1"/>
          <p:cNvPicPr>
            <a:picLocks noChangeAspect="1"/>
          </p:cNvPicPr>
          <p:nvPr/>
        </p:nvPicPr>
        <p:blipFill>
          <a:blip r:embed="rId3"/>
          <a:stretch>
            <a:fillRect/>
          </a:stretch>
        </p:blipFill>
        <p:spPr>
          <a:xfrm>
            <a:off x="4496166" y="3713493"/>
            <a:ext cx="1827373" cy="1045971"/>
          </a:xfrm>
          <a:prstGeom prst="rect">
            <a:avLst/>
          </a:prstGeom>
        </p:spPr>
      </p:pic>
    </p:spTree>
    <p:extLst>
      <p:ext uri="{BB962C8B-B14F-4D97-AF65-F5344CB8AC3E}">
        <p14:creationId xmlns:p14="http://schemas.microsoft.com/office/powerpoint/2010/main" val="121385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2" y="533780"/>
            <a:ext cx="6508377" cy="1143000"/>
          </a:xfrm>
        </p:spPr>
        <p:txBody>
          <a:bodyPr>
            <a:normAutofit fontScale="90000"/>
          </a:bodyPr>
          <a:lstStyle/>
          <a:p>
            <a:r>
              <a:rPr lang="en-US" dirty="0" smtClean="0"/>
              <a:t>Benign or malignant?</a:t>
            </a:r>
            <a:br>
              <a:rPr lang="en-US" dirty="0" smtClean="0"/>
            </a:br>
            <a:endParaRPr lang="en-US" dirty="0"/>
          </a:p>
        </p:txBody>
      </p:sp>
      <p:pic>
        <p:nvPicPr>
          <p:cNvPr id="6" name="Content Placeholder 5"/>
          <p:cNvPicPr>
            <a:picLocks noGrp="1" noChangeAspect="1"/>
          </p:cNvPicPr>
          <p:nvPr>
            <p:ph idx="1"/>
          </p:nvPr>
        </p:nvPicPr>
        <p:blipFill>
          <a:blip r:embed="rId2"/>
          <a:srcRect t="5525" b="5525"/>
          <a:stretch>
            <a:fillRect/>
          </a:stretch>
        </p:blipFill>
        <p:spPr>
          <a:xfrm>
            <a:off x="1311114" y="1676780"/>
            <a:ext cx="6593068" cy="3625933"/>
          </a:xfrm>
        </p:spPr>
      </p:pic>
      <p:sp>
        <p:nvSpPr>
          <p:cNvPr id="7" name="TextBox 6"/>
          <p:cNvSpPr txBox="1"/>
          <p:nvPr/>
        </p:nvSpPr>
        <p:spPr>
          <a:xfrm>
            <a:off x="743449" y="5302713"/>
            <a:ext cx="7728398" cy="954107"/>
          </a:xfrm>
          <a:prstGeom prst="rect">
            <a:avLst/>
          </a:prstGeom>
          <a:noFill/>
        </p:spPr>
        <p:txBody>
          <a:bodyPr wrap="none" rtlCol="0">
            <a:spAutoFit/>
          </a:bodyPr>
          <a:lstStyle/>
          <a:p>
            <a:r>
              <a:rPr lang="en-US" sz="2800" dirty="0" smtClean="0"/>
              <a:t>The difference between the </a:t>
            </a:r>
            <a:r>
              <a:rPr lang="en-US" sz="2800" dirty="0" smtClean="0">
                <a:solidFill>
                  <a:srgbClr val="FF0000"/>
                </a:solidFill>
              </a:rPr>
              <a:t>ben</a:t>
            </a:r>
            <a:r>
              <a:rPr lang="en-US" sz="2800" dirty="0" smtClean="0"/>
              <a:t>ign mole </a:t>
            </a:r>
          </a:p>
          <a:p>
            <a:r>
              <a:rPr lang="en-US" sz="2800" dirty="0" smtClean="0"/>
              <a:t>and </a:t>
            </a:r>
            <a:r>
              <a:rPr lang="en-US" sz="2800" dirty="0" smtClean="0">
                <a:solidFill>
                  <a:srgbClr val="FF0000"/>
                </a:solidFill>
              </a:rPr>
              <a:t>mal</a:t>
            </a:r>
            <a:r>
              <a:rPr lang="en-US" sz="2800" dirty="0" smtClean="0"/>
              <a:t>ignant mole is that _______________.</a:t>
            </a:r>
            <a:endParaRPr lang="en-US" sz="2800" dirty="0"/>
          </a:p>
        </p:txBody>
      </p:sp>
    </p:spTree>
    <p:extLst>
      <p:ext uri="{BB962C8B-B14F-4D97-AF65-F5344CB8AC3E}">
        <p14:creationId xmlns:p14="http://schemas.microsoft.com/office/powerpoint/2010/main" val="409850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Benign or malignant?</a:t>
            </a:r>
            <a:br>
              <a:rPr lang="en-US" dirty="0" smtClean="0"/>
            </a:br>
            <a:endParaRPr lang="en-US" dirty="0"/>
          </a:p>
        </p:txBody>
      </p:sp>
      <p:pic>
        <p:nvPicPr>
          <p:cNvPr id="4" name="Content Placeholder 3"/>
          <p:cNvPicPr>
            <a:picLocks noGrp="1" noChangeAspect="1"/>
          </p:cNvPicPr>
          <p:nvPr>
            <p:ph idx="1"/>
          </p:nvPr>
        </p:nvPicPr>
        <p:blipFill>
          <a:blip r:embed="rId2"/>
          <a:srcRect t="12072" b="12072"/>
          <a:stretch>
            <a:fillRect/>
          </a:stretch>
        </p:blipFill>
        <p:spPr>
          <a:xfrm>
            <a:off x="4269572" y="1600200"/>
            <a:ext cx="4417228" cy="2429305"/>
          </a:xfrm>
        </p:spPr>
      </p:pic>
      <p:pic>
        <p:nvPicPr>
          <p:cNvPr id="5" name="Picture 4"/>
          <p:cNvPicPr>
            <a:picLocks noChangeAspect="1"/>
          </p:cNvPicPr>
          <p:nvPr/>
        </p:nvPicPr>
        <p:blipFill>
          <a:blip r:embed="rId3"/>
          <a:stretch>
            <a:fillRect/>
          </a:stretch>
        </p:blipFill>
        <p:spPr>
          <a:xfrm>
            <a:off x="662772" y="2101662"/>
            <a:ext cx="3606800" cy="2247900"/>
          </a:xfrm>
          <a:prstGeom prst="rect">
            <a:avLst/>
          </a:prstGeom>
        </p:spPr>
      </p:pic>
      <p:sp>
        <p:nvSpPr>
          <p:cNvPr id="6" name="TextBox 5"/>
          <p:cNvSpPr txBox="1"/>
          <p:nvPr/>
        </p:nvSpPr>
        <p:spPr>
          <a:xfrm>
            <a:off x="237068" y="4947831"/>
            <a:ext cx="8449732" cy="954107"/>
          </a:xfrm>
          <a:prstGeom prst="rect">
            <a:avLst/>
          </a:prstGeom>
          <a:noFill/>
        </p:spPr>
        <p:txBody>
          <a:bodyPr wrap="square" rtlCol="0">
            <a:spAutoFit/>
          </a:bodyPr>
          <a:lstStyle/>
          <a:p>
            <a:r>
              <a:rPr lang="en-US" sz="2800" dirty="0"/>
              <a:t>T</a:t>
            </a:r>
            <a:r>
              <a:rPr lang="en-US" sz="2800" dirty="0" smtClean="0"/>
              <a:t>he difference between the </a:t>
            </a:r>
            <a:r>
              <a:rPr lang="en-US" sz="2800" dirty="0" smtClean="0">
                <a:solidFill>
                  <a:srgbClr val="FF0000"/>
                </a:solidFill>
              </a:rPr>
              <a:t>ben</a:t>
            </a:r>
            <a:r>
              <a:rPr lang="en-US" sz="2800" dirty="0" smtClean="0"/>
              <a:t>ign look and</a:t>
            </a:r>
          </a:p>
          <a:p>
            <a:r>
              <a:rPr lang="en-US" sz="2800" dirty="0" smtClean="0"/>
              <a:t> the </a:t>
            </a:r>
            <a:r>
              <a:rPr lang="en-US" sz="2800" dirty="0" smtClean="0">
                <a:solidFill>
                  <a:srgbClr val="FF0000"/>
                </a:solidFill>
              </a:rPr>
              <a:t>mal</a:t>
            </a:r>
            <a:r>
              <a:rPr lang="en-US" sz="2800" dirty="0" smtClean="0"/>
              <a:t>ignant look is ___________. </a:t>
            </a:r>
            <a:endParaRPr lang="en-US" sz="2800" dirty="0"/>
          </a:p>
        </p:txBody>
      </p:sp>
    </p:spTree>
    <p:extLst>
      <p:ext uri="{BB962C8B-B14F-4D97-AF65-F5344CB8AC3E}">
        <p14:creationId xmlns:p14="http://schemas.microsoft.com/office/powerpoint/2010/main" val="1754197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2541" y="931335"/>
            <a:ext cx="5776934" cy="5431896"/>
          </a:xfrm>
        </p:spPr>
      </p:pic>
    </p:spTree>
    <p:extLst>
      <p:ext uri="{BB962C8B-B14F-4D97-AF65-F5344CB8AC3E}">
        <p14:creationId xmlns:p14="http://schemas.microsoft.com/office/powerpoint/2010/main" val="458609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t>
            </a:r>
            <a:r>
              <a:rPr lang="en-US" dirty="0"/>
              <a:t> </a:t>
            </a:r>
            <a:br>
              <a:rPr lang="en-US" dirty="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256905" y="2433229"/>
            <a:ext cx="8887095" cy="3335352"/>
          </a:xfrm>
        </p:spPr>
        <p:txBody>
          <a:bodyPr>
            <a:normAutofit fontScale="40000" lnSpcReduction="20000"/>
          </a:bodyPr>
          <a:lstStyle/>
          <a:p>
            <a:pPr marL="514350" indent="-514350">
              <a:buAutoNum type="alphaLcPeriod"/>
            </a:pPr>
            <a:endParaRPr lang="en-US" dirty="0" smtClean="0"/>
          </a:p>
          <a:p>
            <a:pPr marL="514350" indent="-514350">
              <a:buAutoNum type="alphaLcPeriod"/>
            </a:pPr>
            <a:endParaRPr lang="en-US" dirty="0"/>
          </a:p>
          <a:p>
            <a:pPr marL="514350" indent="-514350">
              <a:buAutoNum type="alphaLcPeriod"/>
            </a:pPr>
            <a:endParaRPr lang="en-US" dirty="0" smtClean="0"/>
          </a:p>
          <a:p>
            <a:pPr marL="514350" indent="-514350">
              <a:buAutoNum type="alphaLcPeriod"/>
            </a:pPr>
            <a:endParaRPr lang="en-US" dirty="0"/>
          </a:p>
          <a:p>
            <a:pPr marL="514350" indent="-514350">
              <a:buAutoNum type="alphaLcPeriod"/>
            </a:pPr>
            <a:r>
              <a:rPr lang="en-US" sz="7000" dirty="0" smtClean="0"/>
              <a:t>Do you recognize the root? (whiteboard)</a:t>
            </a:r>
          </a:p>
          <a:p>
            <a:pPr marL="514350" indent="-514350">
              <a:buAutoNum type="alphaLcPeriod"/>
            </a:pPr>
            <a:r>
              <a:rPr lang="en-US" sz="7000" dirty="0" smtClean="0"/>
              <a:t>Try out the meaning of the root in the sentence.</a:t>
            </a:r>
          </a:p>
          <a:p>
            <a:pPr marL="514350" indent="-514350">
              <a:buAutoNum type="alphaLcPeriod"/>
            </a:pPr>
            <a:r>
              <a:rPr lang="en-US" sz="7000" dirty="0" smtClean="0"/>
              <a:t>What do you think the word means? </a:t>
            </a:r>
          </a:p>
          <a:p>
            <a:pPr marL="514350" indent="-514350">
              <a:buAutoNum type="arabicPeriod"/>
            </a:pPr>
            <a:endParaRPr lang="en-US" sz="2500" dirty="0"/>
          </a:p>
        </p:txBody>
      </p:sp>
      <p:sp>
        <p:nvSpPr>
          <p:cNvPr id="4" name="Rectangle 3"/>
          <p:cNvSpPr/>
          <p:nvPr/>
        </p:nvSpPr>
        <p:spPr>
          <a:xfrm>
            <a:off x="0" y="863569"/>
            <a:ext cx="7336971" cy="1569660"/>
          </a:xfrm>
          <a:prstGeom prst="rect">
            <a:avLst/>
          </a:prstGeom>
        </p:spPr>
        <p:txBody>
          <a:bodyPr wrap="square">
            <a:spAutoFit/>
          </a:bodyPr>
          <a:lstStyle/>
          <a:p>
            <a:pPr marL="514350" indent="-514350">
              <a:buAutoNum type="arabicPeriod"/>
            </a:pPr>
            <a:r>
              <a:rPr lang="en-US" sz="3200" dirty="0">
                <a:solidFill>
                  <a:srgbClr val="002060"/>
                </a:solidFill>
              </a:rPr>
              <a:t>The new computers at the school will benefit the students. </a:t>
            </a:r>
          </a:p>
          <a:p>
            <a:pPr marL="406400" indent="-406400"/>
            <a:endParaRPr lang="en-US" sz="3200" dirty="0">
              <a:solidFill>
                <a:srgbClr val="002060"/>
              </a:solidFill>
            </a:endParaRPr>
          </a:p>
        </p:txBody>
      </p:sp>
    </p:spTree>
    <p:extLst>
      <p:ext uri="{BB962C8B-B14F-4D97-AF65-F5344CB8AC3E}">
        <p14:creationId xmlns:p14="http://schemas.microsoft.com/office/powerpoint/2010/main" val="101559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it to your personal dictionary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3604064"/>
              </p:ext>
            </p:extLst>
          </p:nvPr>
        </p:nvGraphicFramePr>
        <p:xfrm>
          <a:off x="457199" y="3361266"/>
          <a:ext cx="8094132" cy="1464734"/>
        </p:xfrm>
        <a:graphic>
          <a:graphicData uri="http://schemas.openxmlformats.org/drawingml/2006/table">
            <a:tbl>
              <a:tblPr firstRow="1" bandRow="1">
                <a:tableStyleId>{5C22544A-7EE6-4342-B048-85BDC9FD1C3A}</a:tableStyleId>
              </a:tblPr>
              <a:tblGrid>
                <a:gridCol w="1349022"/>
                <a:gridCol w="1349022"/>
                <a:gridCol w="1349022"/>
                <a:gridCol w="1349022"/>
                <a:gridCol w="1349022"/>
                <a:gridCol w="1349022"/>
              </a:tblGrid>
              <a:tr h="537314">
                <a:tc>
                  <a:txBody>
                    <a:bodyPr/>
                    <a:lstStyle/>
                    <a:p>
                      <a:r>
                        <a:rPr lang="en-US" dirty="0" smtClean="0"/>
                        <a:t>word</a:t>
                      </a:r>
                      <a:endParaRPr lang="en-US" dirty="0"/>
                    </a:p>
                  </a:txBody>
                  <a:tcPr marL="72319" marR="72319"/>
                </a:tc>
                <a:tc>
                  <a:txBody>
                    <a:bodyPr/>
                    <a:lstStyle/>
                    <a:p>
                      <a:r>
                        <a:rPr lang="en-US" dirty="0" smtClean="0"/>
                        <a:t>prefix</a:t>
                      </a:r>
                      <a:endParaRPr lang="en-US" dirty="0"/>
                    </a:p>
                  </a:txBody>
                  <a:tcPr marL="72319" marR="72319"/>
                </a:tc>
                <a:tc>
                  <a:txBody>
                    <a:bodyPr/>
                    <a:lstStyle/>
                    <a:p>
                      <a:r>
                        <a:rPr lang="en-US" dirty="0" smtClean="0"/>
                        <a:t>suffix</a:t>
                      </a:r>
                      <a:endParaRPr lang="en-US" dirty="0"/>
                    </a:p>
                  </a:txBody>
                  <a:tcPr marL="72319" marR="72319"/>
                </a:tc>
                <a:tc>
                  <a:txBody>
                    <a:bodyPr/>
                    <a:lstStyle/>
                    <a:p>
                      <a:r>
                        <a:rPr lang="en-US" dirty="0" smtClean="0"/>
                        <a:t>root</a:t>
                      </a:r>
                      <a:endParaRPr lang="en-US" dirty="0"/>
                    </a:p>
                  </a:txBody>
                  <a:tcPr marL="72319" marR="72319"/>
                </a:tc>
                <a:tc>
                  <a:txBody>
                    <a:bodyPr/>
                    <a:lstStyle/>
                    <a:p>
                      <a:r>
                        <a:rPr lang="en-US" dirty="0" smtClean="0"/>
                        <a:t>definition</a:t>
                      </a:r>
                      <a:endParaRPr lang="en-US" dirty="0"/>
                    </a:p>
                  </a:txBody>
                  <a:tcPr marL="72319" marR="72319"/>
                </a:tc>
                <a:tc>
                  <a:txBody>
                    <a:bodyPr/>
                    <a:lstStyle/>
                    <a:p>
                      <a:r>
                        <a:rPr lang="en-US" dirty="0" smtClean="0"/>
                        <a:t>sample</a:t>
                      </a:r>
                      <a:endParaRPr lang="en-US" dirty="0"/>
                    </a:p>
                  </a:txBody>
                  <a:tcPr marL="72319" marR="72319"/>
                </a:tc>
              </a:tr>
              <a:tr h="927420">
                <a:tc>
                  <a:txBody>
                    <a:bodyPr/>
                    <a:lstStyle/>
                    <a:p>
                      <a:endParaRPr lang="en-US" dirty="0" smtClean="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a:p>
                  </a:txBody>
                  <a:tcPr marL="72319" marR="72319"/>
                </a:tc>
              </a:tr>
            </a:tbl>
          </a:graphicData>
        </a:graphic>
      </p:graphicFrame>
      <p:sp>
        <p:nvSpPr>
          <p:cNvPr id="3" name="TextBox 2"/>
          <p:cNvSpPr txBox="1"/>
          <p:nvPr/>
        </p:nvSpPr>
        <p:spPr>
          <a:xfrm>
            <a:off x="472073" y="4112026"/>
            <a:ext cx="981359" cy="369332"/>
          </a:xfrm>
          <a:prstGeom prst="rect">
            <a:avLst/>
          </a:prstGeom>
          <a:noFill/>
        </p:spPr>
        <p:txBody>
          <a:bodyPr wrap="none" rtlCol="0">
            <a:spAutoFit/>
          </a:bodyPr>
          <a:lstStyle/>
          <a:p>
            <a:r>
              <a:rPr lang="en-US" dirty="0" smtClean="0"/>
              <a:t>benefit</a:t>
            </a:r>
            <a:endParaRPr lang="en-US" dirty="0"/>
          </a:p>
        </p:txBody>
      </p:sp>
      <p:sp>
        <p:nvSpPr>
          <p:cNvPr id="6" name="TextBox 5"/>
          <p:cNvSpPr txBox="1"/>
          <p:nvPr/>
        </p:nvSpPr>
        <p:spPr>
          <a:xfrm>
            <a:off x="4581671" y="4100454"/>
            <a:ext cx="784189" cy="369332"/>
          </a:xfrm>
          <a:prstGeom prst="rect">
            <a:avLst/>
          </a:prstGeom>
          <a:noFill/>
        </p:spPr>
        <p:txBody>
          <a:bodyPr wrap="none" rtlCol="0">
            <a:spAutoFit/>
          </a:bodyPr>
          <a:lstStyle/>
          <a:p>
            <a:r>
              <a:rPr lang="en-US" dirty="0" smtClean="0"/>
              <a:t>bene</a:t>
            </a:r>
            <a:endParaRPr lang="en-US" dirty="0"/>
          </a:p>
        </p:txBody>
      </p:sp>
      <p:sp>
        <p:nvSpPr>
          <p:cNvPr id="7" name="TextBox 6"/>
          <p:cNvSpPr txBox="1"/>
          <p:nvPr/>
        </p:nvSpPr>
        <p:spPr>
          <a:xfrm>
            <a:off x="5859143" y="3961955"/>
            <a:ext cx="2058577" cy="923330"/>
          </a:xfrm>
          <a:prstGeom prst="rect">
            <a:avLst/>
          </a:prstGeom>
          <a:noFill/>
        </p:spPr>
        <p:txBody>
          <a:bodyPr wrap="none" rtlCol="0">
            <a:spAutoFit/>
          </a:bodyPr>
          <a:lstStyle/>
          <a:p>
            <a:r>
              <a:rPr lang="en-US" dirty="0" smtClean="0"/>
              <a:t>To be good</a:t>
            </a:r>
          </a:p>
          <a:p>
            <a:r>
              <a:rPr lang="en-US" dirty="0"/>
              <a:t>f</a:t>
            </a:r>
            <a:r>
              <a:rPr lang="en-US" dirty="0" smtClean="0"/>
              <a:t>or something or </a:t>
            </a:r>
          </a:p>
          <a:p>
            <a:r>
              <a:rPr lang="en-US" dirty="0"/>
              <a:t>s</a:t>
            </a:r>
            <a:r>
              <a:rPr lang="en-US" dirty="0" smtClean="0"/>
              <a:t>omeone </a:t>
            </a:r>
            <a:endParaRPr lang="en-US" dirty="0" smtClean="0"/>
          </a:p>
        </p:txBody>
      </p:sp>
    </p:spTree>
    <p:extLst>
      <p:ext uri="{BB962C8B-B14F-4D97-AF65-F5344CB8AC3E}">
        <p14:creationId xmlns:p14="http://schemas.microsoft.com/office/powerpoint/2010/main" val="138367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_________ (is/is not)a benefit. because__________.</a:t>
            </a:r>
            <a:br>
              <a:rPr lang="en-US" dirty="0" smtClean="0"/>
            </a:br>
            <a:endParaRPr lang="en-US" dirty="0"/>
          </a:p>
        </p:txBody>
      </p:sp>
      <p:pic>
        <p:nvPicPr>
          <p:cNvPr id="4" name="Content Placeholder 3"/>
          <p:cNvPicPr>
            <a:picLocks noGrp="1" noChangeAspect="1"/>
          </p:cNvPicPr>
          <p:nvPr>
            <p:ph idx="1"/>
          </p:nvPr>
        </p:nvPicPr>
        <p:blipFill>
          <a:blip r:embed="rId2"/>
          <a:srcRect t="12588" b="12588"/>
          <a:stretch>
            <a:fillRect/>
          </a:stretch>
        </p:blipFill>
        <p:spPr>
          <a:xfrm>
            <a:off x="236336" y="2228102"/>
            <a:ext cx="8690072" cy="3418900"/>
          </a:xfrm>
        </p:spPr>
      </p:pic>
    </p:spTree>
    <p:extLst>
      <p:ext uri="{BB962C8B-B14F-4D97-AF65-F5344CB8AC3E}">
        <p14:creationId xmlns:p14="http://schemas.microsoft.com/office/powerpoint/2010/main" val="1699733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_________ (is/is not)a benefit. because__________.</a:t>
            </a:r>
            <a:br>
              <a:rPr lang="en-US" dirty="0" smtClean="0"/>
            </a:br>
            <a:endParaRPr lang="en-US" dirty="0"/>
          </a:p>
        </p:txBody>
      </p:sp>
      <p:pic>
        <p:nvPicPr>
          <p:cNvPr id="3" name="Picture 2"/>
          <p:cNvPicPr>
            <a:picLocks noChangeAspect="1"/>
          </p:cNvPicPr>
          <p:nvPr/>
        </p:nvPicPr>
        <p:blipFill>
          <a:blip r:embed="rId2"/>
          <a:stretch>
            <a:fillRect/>
          </a:stretch>
        </p:blipFill>
        <p:spPr>
          <a:xfrm>
            <a:off x="1063326" y="1813770"/>
            <a:ext cx="6327232" cy="4660900"/>
          </a:xfrm>
          <a:prstGeom prst="rect">
            <a:avLst/>
          </a:prstGeom>
        </p:spPr>
      </p:pic>
    </p:spTree>
    <p:extLst>
      <p:ext uri="{BB962C8B-B14F-4D97-AF65-F5344CB8AC3E}">
        <p14:creationId xmlns:p14="http://schemas.microsoft.com/office/powerpoint/2010/main" val="1580734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1473</TotalTime>
  <Words>1000</Words>
  <Application>Microsoft Macintosh PowerPoint</Application>
  <PresentationFormat>On-screen Show (4:3)</PresentationFormat>
  <Paragraphs>288</Paragraphs>
  <Slides>41</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Calibri</vt:lpstr>
      <vt:lpstr>Century Gothic</vt:lpstr>
      <vt:lpstr>Wingdings 2</vt:lpstr>
      <vt:lpstr>Plaza</vt:lpstr>
      <vt:lpstr>Morphology Instruction</vt:lpstr>
      <vt:lpstr>What is a root? </vt:lpstr>
      <vt:lpstr>Review with LINCS</vt:lpstr>
      <vt:lpstr>PowerPoint Presentation</vt:lpstr>
      <vt:lpstr>PowerPoint Presentation</vt:lpstr>
      <vt:lpstr>      </vt:lpstr>
      <vt:lpstr>Add it to your personal dictionary</vt:lpstr>
      <vt:lpstr> _________ (is/is not)a benefit. because__________. </vt:lpstr>
      <vt:lpstr> _________ (is/is not)a benefit. because__________. </vt:lpstr>
      <vt:lpstr> _________ (is/is not)a benefit. because__________. </vt:lpstr>
      <vt:lpstr> _________ (is/is not)a benefit. because__________. </vt:lpstr>
      <vt:lpstr> _________ (is/is not)a benefit. because__________. </vt:lpstr>
      <vt:lpstr> _________ (is/is not)a benefit. because__________. </vt:lpstr>
      <vt:lpstr> 1. Recycling is highly beneficial for the environment.    </vt:lpstr>
      <vt:lpstr>Add it to your personal dictionary</vt:lpstr>
      <vt:lpstr>_____________ (is/is not) beneficial because ____________.</vt:lpstr>
      <vt:lpstr>_____________ (is/is not) beneficial because ____________.</vt:lpstr>
      <vt:lpstr>_____________ (is/is not) beneficial because ____________.</vt:lpstr>
      <vt:lpstr> 1. The students were the main beneficiaries of the new computers at the school.  2. He was the beneficiary of his father’s will.    </vt:lpstr>
      <vt:lpstr>Add it to your personal dictionary</vt:lpstr>
      <vt:lpstr>Who is the beneficiary?</vt:lpstr>
      <vt:lpstr>Who is the beneficiary?</vt:lpstr>
      <vt:lpstr>Who is the beneficiary?</vt:lpstr>
      <vt:lpstr>Who is the beneficiary?</vt:lpstr>
      <vt:lpstr>Who is the beneficiary?</vt:lpstr>
      <vt:lpstr>A benevolent uncle paid for her to have music lessons.  </vt:lpstr>
      <vt:lpstr>Add it to your personal dictionary</vt:lpstr>
      <vt:lpstr>Benevolent, superior, or secretive?</vt:lpstr>
      <vt:lpstr>Benevolent, superior, or secretive?</vt:lpstr>
      <vt:lpstr>PowerPoint Presentation</vt:lpstr>
      <vt:lpstr>PowerPoint Presentation</vt:lpstr>
      <vt:lpstr>PowerPoint Presentation</vt:lpstr>
      <vt:lpstr>PowerPoint Presentation</vt:lpstr>
      <vt:lpstr>1.  An anonymous benefactor donated $2 million.  2. The prosperous benefactor gave the the museum a lot of money.   </vt:lpstr>
      <vt:lpstr>Add it to your personal dictionary</vt:lpstr>
      <vt:lpstr> Who do you think is a benefactor?</vt:lpstr>
      <vt:lpstr> Who do you think is a benefactor?</vt:lpstr>
      <vt:lpstr>PowerPoint Presentation</vt:lpstr>
      <vt:lpstr>Add it to your personal dictionary</vt:lpstr>
      <vt:lpstr>Benign or malignant? </vt:lpstr>
      <vt:lpstr>Benign or malignant? </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Root Word:  Bene</dc:title>
  <dc:creator>Lindsay Young</dc:creator>
  <cp:lastModifiedBy>Microsoft Office User</cp:lastModifiedBy>
  <cp:revision>80</cp:revision>
  <dcterms:created xsi:type="dcterms:W3CDTF">2015-12-04T18:26:39Z</dcterms:created>
  <dcterms:modified xsi:type="dcterms:W3CDTF">2017-07-14T20:44:33Z</dcterms:modified>
</cp:coreProperties>
</file>